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8"/>
  </p:notesMasterIdLst>
  <p:sldIdLst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3" d="100"/>
          <a:sy n="83" d="100"/>
        </p:scale>
        <p:origin x="54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presProps" Target="pres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urkalsv\Documents\Plasma_NV3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Figure 1: Control</a:t>
            </a:r>
            <a:r>
              <a:rPr lang="en-US" sz="1200" baseline="0"/>
              <a:t> Proportion Impact on Power</a:t>
            </a:r>
            <a:endParaRPr lang="en-US" sz="1200"/>
          </a:p>
        </c:rich>
      </c:tx>
      <c:layout>
        <c:manualLayout>
          <c:xMode val="edge"/>
          <c:yMode val="edge"/>
          <c:x val="9.2752226065199783E-2"/>
          <c:y val="5.669291338582677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9069100007358898E-2"/>
          <c:y val="0.13138719077438155"/>
          <c:w val="0.83273669100468417"/>
          <c:h val="0.62565397466443273"/>
        </c:manualLayout>
      </c:layout>
      <c:lineChart>
        <c:grouping val="standard"/>
        <c:varyColors val="0"/>
        <c:ser>
          <c:idx val="1"/>
          <c:order val="0"/>
          <c:tx>
            <c:v>N=600 p=.35</c:v>
          </c:tx>
          <c:marker>
            <c:symbol val="none"/>
          </c:marker>
          <c:val>
            <c:numRef>
              <c:f>Sheet1!$K$3:$K$8</c:f>
              <c:numCache>
                <c:formatCode>General</c:formatCode>
                <c:ptCount val="6"/>
                <c:pt idx="0">
                  <c:v>0.05</c:v>
                </c:pt>
                <c:pt idx="1">
                  <c:v>0.25</c:v>
                </c:pt>
                <c:pt idx="2">
                  <c:v>0.45</c:v>
                </c:pt>
                <c:pt idx="3">
                  <c:v>0.76</c:v>
                </c:pt>
                <c:pt idx="4">
                  <c:v>0.9</c:v>
                </c:pt>
                <c:pt idx="5">
                  <c:v>0.98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96C-4DD7-955A-3BD407EEF7B5}"/>
            </c:ext>
          </c:extLst>
        </c:ser>
        <c:ser>
          <c:idx val="2"/>
          <c:order val="1"/>
          <c:tx>
            <c:strRef>
              <c:f>Sheet1!$F$1</c:f>
              <c:strCache>
                <c:ptCount val="1"/>
                <c:pt idx="0">
                  <c:v>N=600 p=.3</c:v>
                </c:pt>
              </c:strCache>
            </c:strRef>
          </c:tx>
          <c:spPr>
            <a:ln w="38100">
              <a:solidFill>
                <a:srgbClr val="FFFF00"/>
              </a:solidFill>
              <a:prstDash val="solid"/>
            </a:ln>
          </c:spPr>
          <c:marker>
            <c:symbol val="none"/>
          </c:marker>
          <c:cat>
            <c:numRef>
              <c:f>Sheet1!$A$3:$A$8</c:f>
              <c:numCache>
                <c:formatCode>0.00</c:formatCode>
                <c:ptCount val="6"/>
                <c:pt idx="0">
                  <c:v>0</c:v>
                </c:pt>
                <c:pt idx="1">
                  <c:v>0.05</c:v>
                </c:pt>
                <c:pt idx="2">
                  <c:v>7.0000000000000007E-2</c:v>
                </c:pt>
                <c:pt idx="3">
                  <c:v>0.1</c:v>
                </c:pt>
                <c:pt idx="4">
                  <c:v>0.12</c:v>
                </c:pt>
                <c:pt idx="5">
                  <c:v>0.15</c:v>
                </c:pt>
              </c:numCache>
            </c:numRef>
          </c:cat>
          <c:val>
            <c:numRef>
              <c:f>Sheet1!$F$3:$F$8</c:f>
              <c:numCache>
                <c:formatCode>General</c:formatCode>
                <c:ptCount val="6"/>
                <c:pt idx="0">
                  <c:v>0.05</c:v>
                </c:pt>
                <c:pt idx="1">
                  <c:v>0.27</c:v>
                </c:pt>
                <c:pt idx="2">
                  <c:v>0.49</c:v>
                </c:pt>
                <c:pt idx="3">
                  <c:v>0.8</c:v>
                </c:pt>
                <c:pt idx="4">
                  <c:v>0.93</c:v>
                </c:pt>
                <c:pt idx="5">
                  <c:v>0.99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96C-4DD7-955A-3BD407EEF7B5}"/>
            </c:ext>
          </c:extLst>
        </c:ser>
        <c:ser>
          <c:idx val="4"/>
          <c:order val="2"/>
          <c:tx>
            <c:strRef>
              <c:f>Sheet1!$H$1</c:f>
              <c:strCache>
                <c:ptCount val="1"/>
                <c:pt idx="0">
                  <c:v>N=600 p=.25</c:v>
                </c:pt>
              </c:strCache>
            </c:strRef>
          </c:tx>
          <c:spPr>
            <a:ln w="12700">
              <a:solidFill>
                <a:srgbClr val="800080"/>
              </a:solidFill>
              <a:prstDash val="solid"/>
            </a:ln>
          </c:spPr>
          <c:marker>
            <c:symbol val="none"/>
          </c:marker>
          <c:cat>
            <c:numRef>
              <c:f>Sheet1!$A$3:$A$8</c:f>
              <c:numCache>
                <c:formatCode>0.00</c:formatCode>
                <c:ptCount val="6"/>
                <c:pt idx="0">
                  <c:v>0</c:v>
                </c:pt>
                <c:pt idx="1">
                  <c:v>0.05</c:v>
                </c:pt>
                <c:pt idx="2">
                  <c:v>7.0000000000000007E-2</c:v>
                </c:pt>
                <c:pt idx="3">
                  <c:v>0.1</c:v>
                </c:pt>
                <c:pt idx="4">
                  <c:v>0.12</c:v>
                </c:pt>
                <c:pt idx="5">
                  <c:v>0.15</c:v>
                </c:pt>
              </c:numCache>
            </c:numRef>
          </c:cat>
          <c:val>
            <c:numRef>
              <c:f>Sheet1!$H$3:$H$8</c:f>
              <c:numCache>
                <c:formatCode>General</c:formatCode>
                <c:ptCount val="6"/>
                <c:pt idx="0">
                  <c:v>0.05</c:v>
                </c:pt>
                <c:pt idx="1">
                  <c:v>0.31</c:v>
                </c:pt>
                <c:pt idx="2">
                  <c:v>0.55000000000000004</c:v>
                </c:pt>
                <c:pt idx="3">
                  <c:v>0.86</c:v>
                </c:pt>
                <c:pt idx="4">
                  <c:v>0.96</c:v>
                </c:pt>
                <c:pt idx="5">
                  <c:v>0.99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96C-4DD7-955A-3BD407EEF7B5}"/>
            </c:ext>
          </c:extLst>
        </c:ser>
        <c:ser>
          <c:idx val="3"/>
          <c:order val="3"/>
          <c:tx>
            <c:strRef>
              <c:f>Sheet1!$G$1</c:f>
              <c:strCache>
                <c:ptCount val="1"/>
                <c:pt idx="0">
                  <c:v>N=600 p=.2</c:v>
                </c:pt>
              </c:strCache>
            </c:strRef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none"/>
          </c:marker>
          <c:cat>
            <c:numRef>
              <c:f>Sheet1!$A$3:$A$8</c:f>
              <c:numCache>
                <c:formatCode>0.00</c:formatCode>
                <c:ptCount val="6"/>
                <c:pt idx="0">
                  <c:v>0</c:v>
                </c:pt>
                <c:pt idx="1">
                  <c:v>0.05</c:v>
                </c:pt>
                <c:pt idx="2">
                  <c:v>7.0000000000000007E-2</c:v>
                </c:pt>
                <c:pt idx="3">
                  <c:v>0.1</c:v>
                </c:pt>
                <c:pt idx="4">
                  <c:v>0.12</c:v>
                </c:pt>
                <c:pt idx="5">
                  <c:v>0.15</c:v>
                </c:pt>
              </c:numCache>
            </c:numRef>
          </c:cat>
          <c:val>
            <c:numRef>
              <c:f>Sheet1!$G$3:$G$8</c:f>
              <c:numCache>
                <c:formatCode>General</c:formatCode>
                <c:ptCount val="6"/>
                <c:pt idx="0">
                  <c:v>0.05</c:v>
                </c:pt>
                <c:pt idx="1">
                  <c:v>0.36</c:v>
                </c:pt>
                <c:pt idx="2">
                  <c:v>0.63</c:v>
                </c:pt>
                <c:pt idx="3">
                  <c:v>0.93</c:v>
                </c:pt>
                <c:pt idx="4">
                  <c:v>0.98</c:v>
                </c:pt>
                <c:pt idx="5">
                  <c:v>0.99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96C-4DD7-955A-3BD407EEF7B5}"/>
            </c:ext>
          </c:extLst>
        </c:ser>
        <c:ser>
          <c:idx val="0"/>
          <c:order val="4"/>
          <c:tx>
            <c:v>N=600 p=.15</c:v>
          </c:tx>
          <c:marker>
            <c:symbol val="none"/>
          </c:marker>
          <c:cat>
            <c:numRef>
              <c:f>Sheet1!$A$3:$A$8</c:f>
              <c:numCache>
                <c:formatCode>0.00</c:formatCode>
                <c:ptCount val="6"/>
                <c:pt idx="0">
                  <c:v>0</c:v>
                </c:pt>
                <c:pt idx="1">
                  <c:v>0.05</c:v>
                </c:pt>
                <c:pt idx="2">
                  <c:v>7.0000000000000007E-2</c:v>
                </c:pt>
                <c:pt idx="3">
                  <c:v>0.1</c:v>
                </c:pt>
                <c:pt idx="4">
                  <c:v>0.12</c:v>
                </c:pt>
                <c:pt idx="5">
                  <c:v>0.15</c:v>
                </c:pt>
              </c:numCache>
            </c:numRef>
          </c:cat>
          <c:val>
            <c:numRef>
              <c:f>Sheet1!$I$3:$I$8</c:f>
              <c:numCache>
                <c:formatCode>General</c:formatCode>
                <c:ptCount val="6"/>
                <c:pt idx="0">
                  <c:v>0.05</c:v>
                </c:pt>
                <c:pt idx="1">
                  <c:v>0.45</c:v>
                </c:pt>
                <c:pt idx="2">
                  <c:v>0.76</c:v>
                </c:pt>
                <c:pt idx="3">
                  <c:v>0.98</c:v>
                </c:pt>
                <c:pt idx="4">
                  <c:v>0.99</c:v>
                </c:pt>
                <c:pt idx="5">
                  <c:v>0.99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96C-4DD7-955A-3BD407EEF7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0922863"/>
        <c:axId val="1"/>
      </c:lineChart>
      <c:catAx>
        <c:axId val="270922863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7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b="0"/>
                  <a:t>Risk</a:t>
                </a:r>
                <a:r>
                  <a:rPr lang="en-US" b="0" baseline="0"/>
                  <a:t> Difference</a:t>
                </a:r>
                <a:endParaRPr lang="en-US" b="0"/>
              </a:p>
            </c:rich>
          </c:tx>
          <c:layout>
            <c:manualLayout>
              <c:xMode val="edge"/>
              <c:yMode val="edge"/>
              <c:x val="0.40936124806829055"/>
              <c:y val="0.8363811767623534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1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1"/>
        </c:scaling>
        <c:delete val="0"/>
        <c:axPos val="l"/>
        <c:title>
          <c:tx>
            <c:rich>
              <a:bodyPr/>
              <a:lstStyle/>
              <a:p>
                <a:pPr>
                  <a:defRPr sz="117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b="0" i="0"/>
                  <a:t>Power</a:t>
                </a:r>
              </a:p>
            </c:rich>
          </c:tx>
          <c:layout>
            <c:manualLayout>
              <c:xMode val="edge"/>
              <c:yMode val="edge"/>
              <c:x val="1.1215541982485833E-2"/>
              <c:y val="0.3488432016864033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1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70922863"/>
        <c:crosses val="autoZero"/>
        <c:crossBetween val="midCat"/>
        <c:majorUnit val="0.2"/>
        <c:minorUnit val="0.2"/>
      </c:valAx>
      <c:spPr>
        <a:noFill/>
        <a:ln w="3175">
          <a:solidFill>
            <a:srgbClr val="000000"/>
          </a:solidFill>
          <a:prstDash val="solid"/>
        </a:ln>
      </c:spPr>
    </c:plotArea>
    <c:legend>
      <c:legendPos val="tr"/>
      <c:layout>
        <c:manualLayout>
          <c:xMode val="edge"/>
          <c:yMode val="edge"/>
          <c:x val="0.73528000588711462"/>
          <c:y val="0.37795275590551181"/>
          <c:w val="0.17500036794466112"/>
          <c:h val="0.28609461218922438"/>
        </c:manualLayout>
      </c:layout>
      <c:overlay val="1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2B109-D3B7-4A42-888C-7AE8F1A5D9C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8195-0BD4-469E-9DEE-C7AFAF769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29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7d5aedc8b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7d5aedc8b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g7d5aedc8b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1317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  <p:sp>
        <p:nvSpPr>
          <p:cNvPr id="210" name="Google Shape;2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1" name="Google Shape;21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 is important for us here at the CCC and for all your site co-investigators.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60604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8a17a3759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8a17a3759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0161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8a17a3759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8a17a3759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6464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  <p:sp>
        <p:nvSpPr>
          <p:cNvPr id="203" name="Google Shape;2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you have to turn in SAE’s early.  A lot of other people need to look at them and the clock is running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61925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7016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09" indent="-285734"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25" indent="-228587"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1699" indent="-228587"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874" indent="-228587"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049" indent="-228587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223" indent="-228587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398" indent="-228587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573" indent="-228587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C5BAEA4-2DAC-4E94-9C28-0C7D54B5A6E4}" type="slidenum">
              <a:rPr lang="en-US" altLang="en-US" smtClean="0"/>
              <a:pPr>
                <a:spcBef>
                  <a:spcPct val="0"/>
                </a:spcBef>
              </a:pPr>
              <a:t>64</a:t>
            </a:fld>
            <a:endParaRPr lang="en-US" altLang="en-US" dirty="0" smtClean="0"/>
          </a:p>
        </p:txBody>
      </p:sp>
      <p:sp>
        <p:nvSpPr>
          <p:cNvPr id="717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3" name="Slide Number Placeholder 3"/>
          <p:cNvSpPr txBox="1">
            <a:spLocks noGrp="1"/>
          </p:cNvSpPr>
          <p:nvPr/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12" tIns="46657" rIns="93312" bIns="46657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0D16A-5320-450A-9864-6EA1222CFBFE}" type="slidenum">
              <a:rPr lang="en-US" altLang="en-US">
                <a:ea typeface="ＭＳ Ｐゴシック" panose="020B0600070205080204" pitchFamily="34" charset="-128"/>
              </a:rPr>
              <a:pPr algn="r" eaLnBrk="1" hangingPunct="1">
                <a:spcBef>
                  <a:spcPct val="0"/>
                </a:spcBef>
              </a:pPr>
              <a:t>64</a:t>
            </a:fld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7097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09" indent="-285734"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25" indent="-228587"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1699" indent="-228587"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874" indent="-228587"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049" indent="-228587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223" indent="-228587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398" indent="-228587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573" indent="-228587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78749B-0F88-464A-A0D1-7B0B477E39A8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66</a:t>
            </a:fld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92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2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1" name="Slide Number Placeholder 3"/>
          <p:cNvSpPr txBox="1">
            <a:spLocks noGrp="1"/>
          </p:cNvSpPr>
          <p:nvPr/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12" tIns="46657" rIns="93312" bIns="46657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8CD4A79-EB05-418B-9A4C-386844297F8F}" type="slidenum">
              <a:rPr lang="en-US" altLang="en-US">
                <a:solidFill>
                  <a:srgbClr val="000000"/>
                </a:solidFill>
                <a:ea typeface="ＭＳ Ｐゴシック" panose="020B0600070205080204" pitchFamily="34" charset="-128"/>
              </a:rPr>
              <a:pPr algn="r" eaLnBrk="1" hangingPunct="1">
                <a:spcBef>
                  <a:spcPct val="0"/>
                </a:spcBef>
              </a:pPr>
              <a:t>66</a:t>
            </a:fld>
            <a:endParaRPr lang="en-US" altLang="en-US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9018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09" indent="-285734"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25" indent="-228587"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1699" indent="-228587"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874" indent="-228587"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049" indent="-228587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223" indent="-228587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398" indent="-228587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573" indent="-228587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0B7B9F-5DD4-40C8-9FC0-70D7F9A6A06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67</a:t>
            </a:fld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174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3" name="Slide Number Placeholder 3"/>
          <p:cNvSpPr txBox="1">
            <a:spLocks noGrp="1"/>
          </p:cNvSpPr>
          <p:nvPr/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12" tIns="46657" rIns="93312" bIns="46657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54FE1A-E441-4BF6-B8E9-66DCFD80188A}" type="slidenum">
              <a:rPr lang="en-US" altLang="en-US">
                <a:solidFill>
                  <a:srgbClr val="000000"/>
                </a:solidFill>
                <a:ea typeface="ＭＳ Ｐゴシック" panose="020B0600070205080204" pitchFamily="34" charset="-128"/>
              </a:rPr>
              <a:pPr algn="r" eaLnBrk="1" hangingPunct="1">
                <a:spcBef>
                  <a:spcPct val="0"/>
                </a:spcBef>
              </a:pPr>
              <a:t>67</a:t>
            </a:fld>
            <a:endParaRPr lang="en-US" altLang="en-US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7176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09" indent="-285734"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25" indent="-228587"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1699" indent="-228587"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874" indent="-228587"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049" indent="-228587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223" indent="-228587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398" indent="-228587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573" indent="-228587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0B7B9F-5DD4-40C8-9FC0-70D7F9A6A06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68</a:t>
            </a:fld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174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3" name="Slide Number Placeholder 3"/>
          <p:cNvSpPr txBox="1">
            <a:spLocks noGrp="1"/>
          </p:cNvSpPr>
          <p:nvPr/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12" tIns="46657" rIns="93312" bIns="46657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54FE1A-E441-4BF6-B8E9-66DCFD80188A}" type="slidenum">
              <a:rPr lang="en-US" altLang="en-US">
                <a:solidFill>
                  <a:srgbClr val="000000"/>
                </a:solidFill>
                <a:ea typeface="ＭＳ Ｐゴシック" panose="020B0600070205080204" pitchFamily="34" charset="-128"/>
              </a:rPr>
              <a:pPr algn="r" eaLnBrk="1" hangingPunct="1">
                <a:spcBef>
                  <a:spcPct val="0"/>
                </a:spcBef>
              </a:pPr>
              <a:t>68</a:t>
            </a:fld>
            <a:endParaRPr lang="en-US" altLang="en-US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0090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09" indent="-285734"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25" indent="-228587"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1699" indent="-228587"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874" indent="-228587"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049" indent="-228587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223" indent="-228587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398" indent="-228587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573" indent="-228587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0B7B9F-5DD4-40C8-9FC0-70D7F9A6A06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69</a:t>
            </a:fld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174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3" name="Slide Number Placeholder 3"/>
          <p:cNvSpPr txBox="1">
            <a:spLocks noGrp="1"/>
          </p:cNvSpPr>
          <p:nvPr/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12" tIns="46657" rIns="93312" bIns="46657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54FE1A-E441-4BF6-B8E9-66DCFD80188A}" type="slidenum">
              <a:rPr lang="en-US" altLang="en-US">
                <a:solidFill>
                  <a:srgbClr val="000000"/>
                </a:solidFill>
                <a:ea typeface="ＭＳ Ｐゴシック" panose="020B0600070205080204" pitchFamily="34" charset="-128"/>
              </a:rPr>
              <a:pPr algn="r" eaLnBrk="1" hangingPunct="1">
                <a:spcBef>
                  <a:spcPct val="0"/>
                </a:spcBef>
              </a:pPr>
              <a:t>69</a:t>
            </a:fld>
            <a:endParaRPr lang="en-US" altLang="en-US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0977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7d5aedc8b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7d5aedc8b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g7d5aedc8b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7125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09" indent="-285734"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25" indent="-228587"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1699" indent="-228587"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8874" indent="-228587" defTabSz="93181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6049" indent="-228587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3223" indent="-228587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0398" indent="-228587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7573" indent="-228587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0B7B9F-5DD4-40C8-9FC0-70D7F9A6A06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75</a:t>
            </a:fld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174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3" name="Slide Number Placeholder 3"/>
          <p:cNvSpPr txBox="1">
            <a:spLocks noGrp="1"/>
          </p:cNvSpPr>
          <p:nvPr/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12" tIns="46657" rIns="93312" bIns="46657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54FE1A-E441-4BF6-B8E9-66DCFD80188A}" type="slidenum">
              <a:rPr lang="en-US" altLang="en-US">
                <a:solidFill>
                  <a:srgbClr val="000000"/>
                </a:solidFill>
                <a:ea typeface="ＭＳ Ｐゴシック" panose="020B0600070205080204" pitchFamily="34" charset="-128"/>
              </a:rPr>
              <a:pPr algn="r" eaLnBrk="1" hangingPunct="1">
                <a:spcBef>
                  <a:spcPct val="0"/>
                </a:spcBef>
              </a:pPr>
              <a:t>75</a:t>
            </a:fld>
            <a:endParaRPr lang="en-US" altLang="en-US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7662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7d5aedc8b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7d5aedc8b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g7d5aedc8b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82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0862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7d5aedc8be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83</a:t>
            </a:fld>
            <a:endParaRPr/>
          </a:p>
        </p:txBody>
      </p:sp>
      <p:sp>
        <p:nvSpPr>
          <p:cNvPr id="73" name="Google Shape;73;g7d5aedc8b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" name="Google Shape;74;g7d5aedc8be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Adverse events – seriousness is all relative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3340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d5aedc8be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84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79" name="Google Shape;79;g7d5aedc8be_0_13:notes"/>
          <p:cNvSpPr txBox="1"/>
          <p:nvPr/>
        </p:nvSpPr>
        <p:spPr>
          <a:xfrm>
            <a:off x="3884852" y="8685862"/>
            <a:ext cx="29715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g7d5aedc8b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1" name="Google Shape;81;g7d5aedc8be_0_13:notes"/>
          <p:cNvSpPr txBox="1">
            <a:spLocks noGrp="1"/>
          </p:cNvSpPr>
          <p:nvPr>
            <p:ph type="body" idx="1"/>
          </p:nvPr>
        </p:nvSpPr>
        <p:spPr>
          <a:xfrm>
            <a:off x="686112" y="4343713"/>
            <a:ext cx="5485800" cy="4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09292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7d5aedc8be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8" name="Google Shape;88;g7d5aedc8b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93948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d5aedc8be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7d5aedc8b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39849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d5aedc8be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7d5aedc8be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53632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d5aedc8be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8" name="Google Shape;108;g7d5aedc8b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12603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d5aedc8be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7d5aedc8be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86481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d5aedc8be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7d5aedc8be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0767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cfe84006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cfe840069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g7cfe840069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4197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7d5aedc8be_0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7d5aedc8be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45657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d5aedc8be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7d5aedc8be_0_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2" name="Google Shape;172;g7d5aedc8be_0_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92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08396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d5aedc8be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7d5aedc8be_0_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4" name="Google Shape;184;g7d5aedc8be_0_1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93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07632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d5aedc8be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g7d5aedc8be_0_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3" name="Google Shape;193;g7d5aedc8be_0_1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94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30352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d5aedc8b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g7d5aedc8be_0_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2" name="Google Shape;202;g7d5aedc8be_0_1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95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97630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d5aedc8be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g7d5aedc8be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9" name="Google Shape;209;g7d5aedc8be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96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475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Adverse events – seriousness is all relative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7497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8a17a3759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g8a17a375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138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8a17a3759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8a17a3759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9931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8a17a3759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8a17a3759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8071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8a17a3759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8a17a3759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2117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57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4275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29D0-55BD-404B-ACB8-4DB4C25ED0E3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62C9E-6446-4769-A434-369776B9C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89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29D0-55BD-404B-ACB8-4DB4C25ED0E3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62C9E-6446-4769-A434-369776B9C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04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29D0-55BD-404B-ACB8-4DB4C25ED0E3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62C9E-6446-4769-A434-369776B9C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50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0E176-C26D-4949-8976-E53E2CAFDB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276F3-0527-2742-AEF4-570458190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91CEC-6A72-E646-9CAA-32E96CBEB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E94E-9B67-D649-A82C-2C3CC7B33457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20F65-F620-D542-A12E-CE2BF585D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96904-4756-3242-966F-F4C2E9009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0166-693E-AF45-898E-FCF928327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02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18A23-2E18-3640-AECF-FDE8E4E15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98684-A849-BF46-8CBB-9E737C6A8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0EF18-3557-7E43-B528-5E626DBCD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E94E-9B67-D649-A82C-2C3CC7B33457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E56A0-6D05-674D-8025-515EDD283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A4746-2794-BE49-B9F7-68C2EBC6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0166-693E-AF45-898E-FCF928327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13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15243-F3E6-FC49-9752-A0943F991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62DB5-9D43-5846-A565-27A279C69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B00B5-F70B-CA4C-8694-C8AB12393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E94E-9B67-D649-A82C-2C3CC7B33457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13101-D7E0-9A45-8323-8EE294D8C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4029F-B5E1-9147-ACE9-CBA1700FF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0166-693E-AF45-898E-FCF928327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77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1F7A4-71C0-744B-A9AD-223CEA86B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56164-65C9-7441-BF0B-1CDF12D3B2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5174EE-6FDC-3B40-BD7F-F2DDC5F98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746D5-4A50-9744-9C57-541A3EC7D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E94E-9B67-D649-A82C-2C3CC7B33457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A6D833-03BF-6E49-8F4E-1AD51E86C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0F3E1-7BC5-F04E-971B-D86D89A9D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0166-693E-AF45-898E-FCF928327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30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A0D30-D026-CD46-9E71-B337BA465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B450E-B811-5F41-BBFA-9CD46A51E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6A582-6E66-1541-96A1-F0BF8C2E2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2B3A6-C378-AA46-914C-6DC451B9A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2B7AA2-C9FA-914C-9429-87512BFB98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711380-C048-9843-803E-79796AE44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E94E-9B67-D649-A82C-2C3CC7B33457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15C93E-7DE8-0049-A8E7-0A1E3E1EE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FA6BE0-CF98-9944-AFA0-04112557F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0166-693E-AF45-898E-FCF928327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93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1902D-0860-D140-96DE-7AB2E5647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FC4B17-F6DF-5647-AE76-343AF88E9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E94E-9B67-D649-A82C-2C3CC7B33457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BA16D8-D409-5549-8D8E-341148727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3B332-AA29-B24B-8107-E43750C5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0166-693E-AF45-898E-FCF928327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90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8C2034-FA70-854F-AA13-5568CA930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E94E-9B67-D649-A82C-2C3CC7B33457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8EF6E-39B3-0B47-ACC8-4E07D23CB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204D0-5720-B744-863F-78EA57392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0166-693E-AF45-898E-FCF928327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02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61953-3F09-1040-B6A6-B190803CF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2AB69-9C6D-CA4D-BBC9-7E13170A5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305594-7C5C-3C49-A64A-6596527C7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221275-894B-0841-8819-60825EA4B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E94E-9B67-D649-A82C-2C3CC7B33457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33B07-FCDF-6B4B-B86A-3C988DF73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8830E5-83DD-6F4A-B912-393F32B4B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0166-693E-AF45-898E-FCF928327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48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29D0-55BD-404B-ACB8-4DB4C25ED0E3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62C9E-6446-4769-A434-369776B9C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35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B41B-2E56-5845-A3D1-02397C510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71B61-5350-8A44-A7CF-421503ED1B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85AFEE-077A-9145-BB10-6D3A8F5A6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0BAA0C-6881-6247-8724-9AB68B1C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E94E-9B67-D649-A82C-2C3CC7B33457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A15216-827E-8B44-8CC4-508818D01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C1AE0-9E85-4E4E-8364-6B9876E1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0166-693E-AF45-898E-FCF928327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18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88A51-D1DC-A64D-8F56-008184EE2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A8CE05-3F21-3842-BE4A-A6D1E2F630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603C0-DE22-F64D-B022-110DA7D19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E94E-9B67-D649-A82C-2C3CC7B33457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51A70-1CF9-7843-8E14-B913C87FD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4A27F-CF4E-E442-ADDC-01235C152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0166-693E-AF45-898E-FCF928327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47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82CB2B-CFA9-6548-B367-945418B29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E6126A-99A5-7D4C-9C47-59399D1D6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F0874-0A16-E140-AEE5-F237F08DF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0E94E-9B67-D649-A82C-2C3CC7B33457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BD59A-7259-6846-AE9D-E427E2D2F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74121-D6DE-8E46-A1BA-BFA85E83A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0166-693E-AF45-898E-FCF928327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0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29D0-55BD-404B-ACB8-4DB4C25ED0E3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62C9E-6446-4769-A434-369776B9C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86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29D0-55BD-404B-ACB8-4DB4C25ED0E3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62C9E-6446-4769-A434-369776B9C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04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29D0-55BD-404B-ACB8-4DB4C25ED0E3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62C9E-6446-4769-A434-369776B9C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85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29D0-55BD-404B-ACB8-4DB4C25ED0E3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62C9E-6446-4769-A434-369776B9C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89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29D0-55BD-404B-ACB8-4DB4C25ED0E3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62C9E-6446-4769-A434-369776B9C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81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29D0-55BD-404B-ACB8-4DB4C25ED0E3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62C9E-6446-4769-A434-369776B9C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31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29D0-55BD-404B-ACB8-4DB4C25ED0E3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62C9E-6446-4769-A434-369776B9C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4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829D0-55BD-404B-ACB8-4DB4C25ED0E3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62C9E-6446-4769-A434-369776B9C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2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FD1785-DE3D-3242-84FF-01C1F05B5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CD776-BBF3-F34A-801F-7F158D6A2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74D56-BC40-204C-9CC7-7DD61D9EA7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0E94E-9B67-D649-A82C-2C3CC7B33457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74B65-82F4-1A49-94C0-FE6D1F045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E1634-A972-864D-995F-ECD1B477C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60166-693E-AF45-898E-FCF928327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1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hyperlink" Target="https://siren.network/clinical-trials/c3po" TargetMode="Externa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oronavirus/2019-ncov/symptoms-testing/symptoms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1.bin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siren.network/clinical-trials/c3po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C3PO-contact@umich.edu" TargetMode="External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hyperlink" Target="http://www.responsimulator.com/?url=/redcaptraining.umms.med.umich.edu/surveys/?s%3DAPTMCJK7NJ#820" TargetMode="External"/><Relationship Id="rId7" Type="http://schemas.openxmlformats.org/officeDocument/2006/relationships/hyperlink" Target="https://redcaptraining.umms.med.umich.edu/surveys/index.php?s=PCRDJDRJT9&amp;__prevpage=1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://www.responsimulator.com/?url=redcaptraining.umms.med.umich.edu/surveys/index.php?s%3DPCRDJDRJT9%26__prevpage%3D1#590" TargetMode="External"/><Relationship Id="rId9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e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em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Clinical-trial of COVID-19 Convalescent Plasma in Outpatients (C3PO)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99126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image1.png">
            <a:extLst>
              <a:ext uri="{FF2B5EF4-FFF2-40B4-BE49-F238E27FC236}">
                <a16:creationId xmlns:a16="http://schemas.microsoft.com/office/drawing/2014/main" id="{D947BFB4-E85F-9A43-8605-A8B246C399E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040" y="123115"/>
            <a:ext cx="2405781" cy="1200360"/>
          </a:xfrm>
          <a:prstGeom prst="rect">
            <a:avLst/>
          </a:prstGeo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63" y="123114"/>
            <a:ext cx="1084891" cy="170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9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F18FE7-45B7-F143-8409-2BC99D2E3431}"/>
              </a:ext>
            </a:extLst>
          </p:cNvPr>
          <p:cNvSpPr txBox="1"/>
          <p:nvPr/>
        </p:nvSpPr>
        <p:spPr>
          <a:xfrm>
            <a:off x="609600" y="458956"/>
            <a:ext cx="1070517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Convalescent Plasma Expanded Access Program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Preliminary safety results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the Expanded Access Program for CP in moderate-severe COVID-19 have been posted, but not yet peer-reviewed (​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www.medrxiv.org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/content/10.1101/2020.05.12.20099879v1​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Among 5000 transfusions,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 serious adverse events 		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0.7%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 adjudicated as related 		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0.5%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Among 25 related events 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Mortality 			(n=4,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0.08%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TACO 			(n=11,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0.22%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TRALI 			(n=7,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0.14%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Allergic reaction 		(n=3,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0.06%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Another 11 deaths were reported but judged not to be related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4478D0-1EF2-C44A-92FA-C5A04180169D}"/>
              </a:ext>
            </a:extLst>
          </p:cNvPr>
          <p:cNvSpPr txBox="1"/>
          <p:nvPr/>
        </p:nvSpPr>
        <p:spPr>
          <a:xfrm>
            <a:off x="9475036" y="6399044"/>
            <a:ext cx="1655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Joyner et al. 2020</a:t>
            </a:r>
          </a:p>
        </p:txBody>
      </p:sp>
    </p:spTree>
    <p:extLst>
      <p:ext uri="{BB962C8B-B14F-4D97-AF65-F5344CB8AC3E}">
        <p14:creationId xmlns:p14="http://schemas.microsoft.com/office/powerpoint/2010/main" val="361528840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Milestones and Payments:</a:t>
            </a:r>
            <a:r>
              <a:rPr lang="en-US" sz="4000" b="1" dirty="0"/>
              <a:t> </a:t>
            </a:r>
            <a:r>
              <a:rPr lang="en-US" sz="4000" dirty="0"/>
              <a:t>Start-up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$7,500</a:t>
            </a:r>
            <a:r>
              <a:rPr lang="en-US" dirty="0" smtClean="0"/>
              <a:t> (inclusive of F&amp;A costs) </a:t>
            </a:r>
            <a:endParaRPr lang="en-US" b="0" dirty="0" smtClean="0">
              <a:effectLst/>
            </a:endParaRPr>
          </a:p>
          <a:p>
            <a:pPr lvl="1"/>
            <a:r>
              <a:rPr lang="en-US" dirty="0" smtClean="0"/>
              <a:t>Approved to participate </a:t>
            </a:r>
          </a:p>
          <a:p>
            <a:pPr lvl="1"/>
            <a:r>
              <a:rPr lang="en-US" dirty="0" smtClean="0"/>
              <a:t>Payment made when site </a:t>
            </a:r>
            <a:r>
              <a:rPr lang="en-US" dirty="0"/>
              <a:t>is </a:t>
            </a:r>
            <a:r>
              <a:rPr lang="en-US" b="1" dirty="0"/>
              <a:t>open to enrollment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list of tasks that must be completed to be considered open </a:t>
            </a:r>
            <a:r>
              <a:rPr lang="en-US" dirty="0" smtClean="0"/>
              <a:t>to </a:t>
            </a:r>
            <a:r>
              <a:rPr lang="en-US" dirty="0"/>
              <a:t>enrollment can be found at:  </a:t>
            </a:r>
            <a:r>
              <a:rPr lang="en-US" b="1" u="sng" dirty="0">
                <a:hlinkClick r:id="rId2"/>
              </a:rPr>
              <a:t>https://siren.network/clinical-trials/c3po</a:t>
            </a:r>
            <a:r>
              <a:rPr lang="en-US" b="1" dirty="0"/>
              <a:t> </a:t>
            </a:r>
            <a:endParaRPr lang="en-US" b="1" dirty="0" smtClean="0"/>
          </a:p>
          <a:p>
            <a:pPr marL="457063" lvl="1" indent="0">
              <a:buNone/>
            </a:pPr>
            <a:endParaRPr lang="en-US" b="1" dirty="0"/>
          </a:p>
          <a:p>
            <a:pPr lvl="1"/>
            <a:r>
              <a:rPr lang="en-US" dirty="0"/>
              <a:t>Payment status will be visible in WebDCU</a:t>
            </a:r>
            <a:r>
              <a:rPr lang="en-US" i="1" dirty="0"/>
              <a:t> </a:t>
            </a:r>
            <a:endParaRPr lang="en-US" i="1" dirty="0" smtClean="0"/>
          </a:p>
          <a:p>
            <a:pPr lvl="1"/>
            <a:endParaRPr lang="en-US" b="1" i="1" dirty="0"/>
          </a:p>
          <a:p>
            <a:pPr lvl="1"/>
            <a:r>
              <a:rPr lang="en-US" b="1" dirty="0" smtClean="0"/>
              <a:t>Start up payment is </a:t>
            </a:r>
            <a:r>
              <a:rPr lang="en-US" b="1" dirty="0"/>
              <a:t>limited to the first 50 sites that meet this </a:t>
            </a:r>
            <a:r>
              <a:rPr lang="en-US" b="1" dirty="0" smtClean="0"/>
              <a:t>milestone</a:t>
            </a:r>
            <a:r>
              <a:rPr lang="en-US" b="1" dirty="0"/>
              <a:t>  </a:t>
            </a:r>
            <a:r>
              <a:rPr lang="en-US" i="1" dirty="0"/>
              <a:t> </a:t>
            </a:r>
            <a:endParaRPr lang="en-US" i="1" dirty="0" smtClean="0"/>
          </a:p>
          <a:p>
            <a:pPr marL="282575" lvl="1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00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219200"/>
            <a:ext cx="10666413" cy="762000"/>
          </a:xfrm>
        </p:spPr>
        <p:txBody>
          <a:bodyPr>
            <a:noAutofit/>
          </a:bodyPr>
          <a:lstStyle/>
          <a:p>
            <a:r>
              <a:rPr lang="en-US" sz="4000" dirty="0"/>
              <a:t>Milestones and Payments: Per-subject payments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724" y="1858063"/>
            <a:ext cx="10646352" cy="4990150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dirty="0"/>
              <a:t> </a:t>
            </a:r>
            <a:r>
              <a:rPr lang="en-US" b="1" dirty="0" smtClean="0"/>
              <a:t>Payment 1 $1,900 </a:t>
            </a:r>
            <a:r>
              <a:rPr lang="en-US" dirty="0"/>
              <a:t>(inclusive of F&amp;A costs) </a:t>
            </a:r>
            <a:endParaRPr lang="en-US" dirty="0" smtClean="0"/>
          </a:p>
          <a:p>
            <a:pPr lvl="1" fontAlgn="base"/>
            <a:r>
              <a:rPr lang="en-US" dirty="0"/>
              <a:t>S</a:t>
            </a:r>
            <a:r>
              <a:rPr lang="en-US" dirty="0" smtClean="0"/>
              <a:t>ubject </a:t>
            </a:r>
            <a:r>
              <a:rPr lang="en-US" dirty="0"/>
              <a:t>is enrolled and randomized, and all study CRFs required from baseline through hospital discharge are submitted and free of </a:t>
            </a:r>
            <a:r>
              <a:rPr lang="en-US" dirty="0" smtClean="0"/>
              <a:t>queries</a:t>
            </a:r>
          </a:p>
          <a:p>
            <a:pPr lvl="1" fontAlgn="base"/>
            <a:r>
              <a:rPr lang="en-US" dirty="0" smtClean="0"/>
              <a:t>Reads ready in WebDCU</a:t>
            </a:r>
          </a:p>
          <a:p>
            <a:pPr marL="457063" lvl="1" indent="0" fontAlgn="base">
              <a:buNone/>
            </a:pPr>
            <a:endParaRPr lang="en-US" dirty="0" smtClean="0"/>
          </a:p>
          <a:p>
            <a:pPr fontAlgn="base"/>
            <a:r>
              <a:rPr lang="en-US" b="1" dirty="0" smtClean="0"/>
              <a:t>Payment 2 $1,900 </a:t>
            </a:r>
            <a:r>
              <a:rPr lang="en-US" dirty="0" smtClean="0"/>
              <a:t>(inclusive of F&amp;A costs) </a:t>
            </a:r>
          </a:p>
          <a:p>
            <a:pPr lvl="1" fontAlgn="base"/>
            <a:r>
              <a:rPr lang="en-US" dirty="0" smtClean="0"/>
              <a:t>End </a:t>
            </a:r>
            <a:r>
              <a:rPr lang="en-US" dirty="0"/>
              <a:t>of Study (EOS) visit occurs within the </a:t>
            </a:r>
            <a:r>
              <a:rPr lang="en-US" dirty="0" smtClean="0"/>
              <a:t>specified timeline</a:t>
            </a:r>
          </a:p>
          <a:p>
            <a:pPr lvl="1" fontAlgn="base"/>
            <a:r>
              <a:rPr lang="en-US" dirty="0" smtClean="0"/>
              <a:t>All </a:t>
            </a:r>
            <a:r>
              <a:rPr lang="en-US" dirty="0"/>
              <a:t>study CRFs required for the EOS visit are submitted and free of queries or </a:t>
            </a:r>
            <a:r>
              <a:rPr lang="en-US" dirty="0" smtClean="0"/>
              <a:t>EOS=death</a:t>
            </a:r>
          </a:p>
          <a:p>
            <a:pPr marL="457063" lvl="1" indent="0" fontAlgn="base">
              <a:buNone/>
            </a:pPr>
            <a:r>
              <a:rPr lang="en-US" dirty="0"/>
              <a:t>  </a:t>
            </a:r>
          </a:p>
          <a:p>
            <a:r>
              <a:rPr lang="en-US" b="1" dirty="0"/>
              <a:t>Blood sample </a:t>
            </a:r>
            <a:r>
              <a:rPr lang="en-US" b="1" dirty="0" smtClean="0"/>
              <a:t>collection, $500/each at </a:t>
            </a:r>
            <a:r>
              <a:rPr lang="en-US" b="1" u="sng" dirty="0" smtClean="0"/>
              <a:t>2</a:t>
            </a:r>
            <a:r>
              <a:rPr lang="en-US" b="1" dirty="0" smtClean="0"/>
              <a:t> time points </a:t>
            </a:r>
            <a:r>
              <a:rPr lang="en-US" dirty="0" smtClean="0"/>
              <a:t>(inclusive of F&amp;A costs)</a:t>
            </a:r>
            <a:endParaRPr lang="en-US" b="1" dirty="0" smtClean="0">
              <a:effectLst/>
            </a:endParaRPr>
          </a:p>
          <a:p>
            <a:pPr lvl="1"/>
            <a:r>
              <a:rPr lang="en-US" dirty="0" smtClean="0"/>
              <a:t>Samples must </a:t>
            </a:r>
            <a:r>
              <a:rPr lang="en-US" dirty="0"/>
              <a:t>be received at the Biorepository </a:t>
            </a:r>
            <a:r>
              <a:rPr lang="en-US" dirty="0" smtClean="0"/>
              <a:t>to </a:t>
            </a:r>
            <a:r>
              <a:rPr lang="en-US" dirty="0"/>
              <a:t>be considered for </a:t>
            </a:r>
            <a:r>
              <a:rPr lang="en-US" dirty="0" smtClean="0"/>
              <a:t>payment</a:t>
            </a:r>
          </a:p>
          <a:p>
            <a:pPr lvl="1"/>
            <a:r>
              <a:rPr lang="en-US" b="1" dirty="0" smtClean="0"/>
              <a:t>Paid semi-annually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5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>
            <a:extLst>
              <a:ext uri="{FF2B5EF4-FFF2-40B4-BE49-F238E27FC236}">
                <a16:creationId xmlns:a16="http://schemas.microsoft.com/office/drawing/2014/main" id="{D7E03AEE-AEBE-4647-BC91-824595B377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22232" y="1294549"/>
            <a:ext cx="7027455" cy="3778829"/>
          </a:xfrm>
          <a:prstGeom prst="rect">
            <a:avLst/>
          </a:prstGeom>
          <a:ln/>
        </p:spPr>
      </p:pic>
      <p:sp>
        <p:nvSpPr>
          <p:cNvPr id="2" name="TextBox 1"/>
          <p:cNvSpPr txBox="1"/>
          <p:nvPr/>
        </p:nvSpPr>
        <p:spPr>
          <a:xfrm>
            <a:off x="3581400" y="4876801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vwillis@umich.edu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236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Data Monitoring RSDV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5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2297423"/>
            <a:ext cx="8982211" cy="2988527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+mn-lt"/>
              </a:rPr>
              <a:t/>
            </a:r>
            <a:br>
              <a:rPr lang="en-US" sz="3200" dirty="0" smtClean="0">
                <a:latin typeface="+mn-lt"/>
              </a:rPr>
            </a:br>
            <a:r>
              <a:rPr lang="en-US" sz="3600" dirty="0" smtClean="0">
                <a:latin typeface="+mn-lt"/>
              </a:rPr>
              <a:t/>
            </a:r>
            <a:br>
              <a:rPr lang="en-US" sz="3600" dirty="0" smtClean="0">
                <a:latin typeface="+mn-lt"/>
              </a:rPr>
            </a:br>
            <a:r>
              <a:rPr lang="en-US" sz="3600" dirty="0" smtClean="0">
                <a:latin typeface="+mn-lt"/>
              </a:rPr>
              <a:t>Complete the survey if not previously done</a:t>
            </a:r>
            <a:br>
              <a:rPr lang="en-US" sz="3600" dirty="0" smtClean="0">
                <a:latin typeface="+mn-lt"/>
              </a:rPr>
            </a:br>
            <a:r>
              <a:rPr lang="en-US" sz="3600" dirty="0">
                <a:latin typeface="+mn-lt"/>
              </a:rPr>
              <a:t/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Steps to RSDV Document on the C3PO </a:t>
            </a:r>
            <a:r>
              <a:rPr lang="en-US" sz="3600" dirty="0" err="1">
                <a:latin typeface="+mn-lt"/>
              </a:rPr>
              <a:t>WebSite</a:t>
            </a:r>
            <a:r>
              <a:rPr lang="en-US" sz="3600" dirty="0" smtClean="0">
                <a:latin typeface="+mn-lt"/>
              </a:rPr>
              <a:t/>
            </a:r>
            <a:br>
              <a:rPr lang="en-US" sz="3600" dirty="0" smtClean="0">
                <a:latin typeface="+mn-lt"/>
              </a:rPr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24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9979" y="484884"/>
            <a:ext cx="7773282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 smtClean="0"/>
              <a:t>Plan for Site Monitoring</a:t>
            </a:r>
          </a:p>
          <a:p>
            <a:pPr algn="ctr"/>
            <a:r>
              <a:rPr lang="en-US" sz="3200" dirty="0" smtClean="0">
                <a:latin typeface="+mn-lt"/>
              </a:rPr>
              <a:t>Remote Source Document Verification (RSDV)</a:t>
            </a:r>
            <a:r>
              <a:rPr lang="en-US" sz="4000" dirty="0" smtClean="0">
                <a:latin typeface="+mn-lt"/>
              </a:rPr>
              <a:t/>
            </a:r>
            <a:br>
              <a:rPr lang="en-US" sz="4000" dirty="0" smtClean="0">
                <a:latin typeface="+mn-lt"/>
              </a:rPr>
            </a:br>
            <a:endParaRPr lang="en-US" sz="4000" dirty="0"/>
          </a:p>
        </p:txBody>
      </p:sp>
      <p:pic>
        <p:nvPicPr>
          <p:cNvPr id="5" name="Picture 2" descr="https://lh6.googleusercontent.com/crAZVL91GBtWL-LL_U7hzJr1DulhRFqoOOTnGRwHUHPy7JWKmfh7lsQmIlqc4i6K0Meows0vBY7ibLd2ujiRMWIlE3qDECpZyma9W4hF_hyQI5iunvKhexl0ZIUXHWpPkY5mrpV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050" y="4773611"/>
            <a:ext cx="971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lh6.googleusercontent.com/crAZVL91GBtWL-LL_U7hzJr1DulhRFqoOOTnGRwHUHPy7JWKmfh7lsQmIlqc4i6K0Meows0vBY7ibLd2ujiRMWIlE3qDECpZyma9W4hF_hyQI5iunvKhexl0ZIUXHWpPkY5mrpV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450" y="4926011"/>
            <a:ext cx="971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lh6.googleusercontent.com/crAZVL91GBtWL-LL_U7hzJr1DulhRFqoOOTnGRwHUHPy7JWKmfh7lsQmIlqc4i6K0Meows0vBY7ibLd2ujiRMWIlE3qDECpZyma9W4hF_hyQI5iunvKhexl0ZIUXHWpPkY5mrpV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850" y="5078411"/>
            <a:ext cx="971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42873" y="5688011"/>
            <a:ext cx="6980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https://umich.qualtrics.com/jfe/form/SV_268g5qhViiIoNi5Link to Survey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54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268A9AD-9CE6-A940-8888-3F05ED8C4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81" y="342900"/>
            <a:ext cx="5363782" cy="476631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5667A1-AD88-B445-870E-D79AB8C4ED44}"/>
              </a:ext>
            </a:extLst>
          </p:cNvPr>
          <p:cNvCxnSpPr/>
          <p:nvPr/>
        </p:nvCxnSpPr>
        <p:spPr>
          <a:xfrm flipH="1">
            <a:off x="2198914" y="1771650"/>
            <a:ext cx="3807805" cy="7647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03D850-04A7-AA46-8FF2-20FE40071757}"/>
              </a:ext>
            </a:extLst>
          </p:cNvPr>
          <p:cNvCxnSpPr>
            <a:cxnSpLocks/>
          </p:cNvCxnSpPr>
          <p:nvPr/>
        </p:nvCxnSpPr>
        <p:spPr>
          <a:xfrm flipH="1" flipV="1">
            <a:off x="2198914" y="3341914"/>
            <a:ext cx="3690258" cy="3516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04D428-5775-A04E-9E9E-4D17220AF84B}"/>
              </a:ext>
            </a:extLst>
          </p:cNvPr>
          <p:cNvCxnSpPr>
            <a:cxnSpLocks/>
          </p:cNvCxnSpPr>
          <p:nvPr/>
        </p:nvCxnSpPr>
        <p:spPr>
          <a:xfrm flipH="1">
            <a:off x="2906486" y="1771650"/>
            <a:ext cx="9072408" cy="7647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2CDBB82-8E18-3A4C-BA22-706989AE3879}"/>
              </a:ext>
            </a:extLst>
          </p:cNvPr>
          <p:cNvCxnSpPr>
            <a:cxnSpLocks/>
          </p:cNvCxnSpPr>
          <p:nvPr/>
        </p:nvCxnSpPr>
        <p:spPr>
          <a:xfrm flipH="1" flipV="1">
            <a:off x="2906486" y="3341912"/>
            <a:ext cx="9072408" cy="3516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D03243C-D51A-0A4A-B289-6B794A99F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719" y="1771650"/>
            <a:ext cx="5972175" cy="5086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4A2B10-B0A2-E346-BF68-F91E8F61B465}"/>
              </a:ext>
            </a:extLst>
          </p:cNvPr>
          <p:cNvSpPr txBox="1"/>
          <p:nvPr/>
        </p:nvSpPr>
        <p:spPr>
          <a:xfrm>
            <a:off x="1235428" y="5281152"/>
            <a:ext cx="2867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siren.network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A77FAE-D823-D34B-B3B6-96493B4D4BE2}"/>
              </a:ext>
            </a:extLst>
          </p:cNvPr>
          <p:cNvSpPr txBox="1"/>
          <p:nvPr/>
        </p:nvSpPr>
        <p:spPr>
          <a:xfrm>
            <a:off x="6444343" y="258223"/>
            <a:ext cx="45432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Investigator Hotline:  	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844-237-6747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			(844-C3PO-PIS)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7ED02F-5BE0-0041-93FE-E522FD7134E7}"/>
              </a:ext>
            </a:extLst>
          </p:cNvPr>
          <p:cNvSpPr txBox="1"/>
          <p:nvPr/>
        </p:nvSpPr>
        <p:spPr>
          <a:xfrm>
            <a:off x="6444343" y="1168824"/>
            <a:ext cx="5651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Email  Questions: 	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c3po-contact@umich.edu</a:t>
            </a:r>
          </a:p>
        </p:txBody>
      </p:sp>
    </p:spTree>
    <p:extLst>
      <p:ext uri="{BB962C8B-B14F-4D97-AF65-F5344CB8AC3E}">
        <p14:creationId xmlns:p14="http://schemas.microsoft.com/office/powerpoint/2010/main" val="256123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EFA58DC-C775-1A47-92DE-9E6CE6EBE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87491" cy="3017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275043-6873-BA46-AD64-3D0A475ECD49}"/>
              </a:ext>
            </a:extLst>
          </p:cNvPr>
          <p:cNvSpPr txBox="1"/>
          <p:nvPr/>
        </p:nvSpPr>
        <p:spPr>
          <a:xfrm>
            <a:off x="6321411" y="381000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June 3,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64C297-E519-F945-BC14-6D2476D3DD44}"/>
              </a:ext>
            </a:extLst>
          </p:cNvPr>
          <p:cNvSpPr txBox="1"/>
          <p:nvPr/>
        </p:nvSpPr>
        <p:spPr>
          <a:xfrm>
            <a:off x="1223296" y="3202401"/>
            <a:ext cx="26233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103 Subjects Randomized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26549C-BFF7-E943-8DE2-1F69BAA74EAE}"/>
              </a:ext>
            </a:extLst>
          </p:cNvPr>
          <p:cNvSpPr txBox="1"/>
          <p:nvPr/>
        </p:nvSpPr>
        <p:spPr>
          <a:xfrm>
            <a:off x="2751322" y="4114021"/>
            <a:ext cx="228245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51 Control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22 severe COVID-19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29 life-threatening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B3022-0E51-354A-B07C-9F3EC78E22FC}"/>
              </a:ext>
            </a:extLst>
          </p:cNvPr>
          <p:cNvSpPr txBox="1"/>
          <p:nvPr/>
        </p:nvSpPr>
        <p:spPr>
          <a:xfrm>
            <a:off x="118832" y="4114021"/>
            <a:ext cx="246825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52 Convalescent Plasma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23 severe COVID-19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29 life-threatening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421724-0125-1B4A-BA66-DB2B6CD81449}"/>
              </a:ext>
            </a:extLst>
          </p:cNvPr>
          <p:cNvSpPr txBox="1"/>
          <p:nvPr/>
        </p:nvSpPr>
        <p:spPr>
          <a:xfrm>
            <a:off x="360500" y="5625644"/>
            <a:ext cx="445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Stopped Early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because epidemic subsided</a:t>
            </a: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0D394F-1296-CD40-89CE-BC48F62C63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0"/>
          <a:stretch/>
        </p:blipFill>
        <p:spPr>
          <a:xfrm>
            <a:off x="5184836" y="1707084"/>
            <a:ext cx="7005377" cy="410322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95C11AF-23C2-8B40-A9FA-15BCC10DCB3C}"/>
              </a:ext>
            </a:extLst>
          </p:cNvPr>
          <p:cNvCxnSpPr>
            <a:stCxn id="5" idx="2"/>
            <a:endCxn id="7" idx="0"/>
          </p:cNvCxnSpPr>
          <p:nvPr/>
        </p:nvCxnSpPr>
        <p:spPr>
          <a:xfrm flipH="1">
            <a:off x="1352958" y="3571733"/>
            <a:ext cx="1182012" cy="5422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12614B-0AFC-1F44-BF1D-1E9BC3183109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>
            <a:off x="2534970" y="3571733"/>
            <a:ext cx="1357579" cy="5422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B9148E4-8B8C-D649-9164-DE0E1FF3E5C1}"/>
              </a:ext>
            </a:extLst>
          </p:cNvPr>
          <p:cNvSpPr txBox="1"/>
          <p:nvPr/>
        </p:nvSpPr>
        <p:spPr>
          <a:xfrm>
            <a:off x="4943330" y="5810310"/>
            <a:ext cx="62556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Median (IQR) days from symptom onset 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 (22-39)                                   30 (19-38)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98F031-1343-E744-9B19-BDAD42E427D8}"/>
              </a:ext>
            </a:extLst>
          </p:cNvPr>
          <p:cNvSpPr txBox="1"/>
          <p:nvPr/>
        </p:nvSpPr>
        <p:spPr>
          <a:xfrm>
            <a:off x="8341112" y="211988"/>
            <a:ext cx="3709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Transfusion dose of COVID-19 convalescent plasma was approximately 4 to 13 mL/kg of recipient body weight</a:t>
            </a:r>
          </a:p>
        </p:txBody>
      </p:sp>
    </p:spTree>
    <p:extLst>
      <p:ext uri="{BB962C8B-B14F-4D97-AF65-F5344CB8AC3E}">
        <p14:creationId xmlns:p14="http://schemas.microsoft.com/office/powerpoint/2010/main" val="4061965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A6CCBC4-94C6-DE4D-A0B1-44085E0434D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07892" y="77202"/>
          <a:ext cx="8127999" cy="629412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974898">
                  <a:extLst>
                    <a:ext uri="{9D8B030D-6E8A-4147-A177-3AD203B41FA5}">
                      <a16:colId xmlns:a16="http://schemas.microsoft.com/office/drawing/2014/main" val="451087006"/>
                    </a:ext>
                  </a:extLst>
                </a:gridCol>
                <a:gridCol w="2443768">
                  <a:extLst>
                    <a:ext uri="{9D8B030D-6E8A-4147-A177-3AD203B41FA5}">
                      <a16:colId xmlns:a16="http://schemas.microsoft.com/office/drawing/2014/main" val="424795842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69437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Convalescent Plasma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Control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972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Time to Clinical Improvement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804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All subjects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HR 1.40 [95%CI 0.79-2.49]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720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0" dirty="0"/>
                        <a:t>Severe COVID-19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HR 2.15 [95%CI 1.07-4.32]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112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0" dirty="0"/>
                        <a:t>Life-threatening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HR 0.88 [95% CI 0.30-2.63]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103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Clinical improvement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135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At day  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5/52 (9.6%)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5/51 (9.8%)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145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At day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17/52 (32.7%)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9/51 (17.6%)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7685771"/>
                  </a:ext>
                </a:extLst>
              </a:tr>
              <a:tr h="305998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At day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27/52 (51.9%)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22/51 (43.1%)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053288"/>
                  </a:ext>
                </a:extLst>
              </a:tr>
              <a:tr h="305998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584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Discharged by day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26/51 (51%)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18/50 (36%)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600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Mortality at day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8/51 (15.7%)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12/50 (24%)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216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126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Viral Test Negative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552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At 24 </a:t>
                      </a:r>
                      <a:r>
                        <a:rPr lang="en-US" dirty="0" err="1"/>
                        <a:t>hrs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21/47 (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44.7%)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6/40 (15.0%)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22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At 48 </a:t>
                      </a:r>
                      <a:r>
                        <a:rPr lang="en-US" dirty="0" err="1"/>
                        <a:t>hrs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32/47 (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68.1%)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13/40 (32.5%)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721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At 72 </a:t>
                      </a:r>
                      <a:r>
                        <a:rPr lang="en-US" dirty="0" err="1"/>
                        <a:t>hrs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41/47 (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87.2%)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15/40 (37.5%)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4765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581AFBC-2CFD-3D4F-9970-247DA2C2399C}"/>
              </a:ext>
            </a:extLst>
          </p:cNvPr>
          <p:cNvSpPr txBox="1"/>
          <p:nvPr/>
        </p:nvSpPr>
        <p:spPr>
          <a:xfrm>
            <a:off x="9851103" y="6519446"/>
            <a:ext cx="2340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et al. JAMA 3 June 2020</a:t>
            </a:r>
          </a:p>
        </p:txBody>
      </p:sp>
    </p:spTree>
    <p:extLst>
      <p:ext uri="{BB962C8B-B14F-4D97-AF65-F5344CB8AC3E}">
        <p14:creationId xmlns:p14="http://schemas.microsoft.com/office/powerpoint/2010/main" val="932140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7B080A-7D1B-EC4D-8C98-788D4666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49" y="365125"/>
            <a:ext cx="11224727" cy="170282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Does passive immunization with convalescent plasma (CP) prevent progression of early/mild COVID-19 illness to moderate/severe illness?</a:t>
            </a:r>
          </a:p>
        </p:txBody>
      </p:sp>
    </p:spTree>
    <p:extLst>
      <p:ext uri="{BB962C8B-B14F-4D97-AF65-F5344CB8AC3E}">
        <p14:creationId xmlns:p14="http://schemas.microsoft.com/office/powerpoint/2010/main" val="3094212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7B080A-7D1B-EC4D-8C98-788D4666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49" y="365125"/>
            <a:ext cx="11224727" cy="170282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Does passive immunization with convalescent plasma (CP) prevent progression of early/mild COVID-19 illness to moderate/severe illness?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3A9A54-EDA9-B340-B0C5-3CC6C1951897}"/>
              </a:ext>
            </a:extLst>
          </p:cNvPr>
          <p:cNvSpPr txBox="1"/>
          <p:nvPr/>
        </p:nvSpPr>
        <p:spPr>
          <a:xfrm>
            <a:off x="794689" y="2595220"/>
            <a:ext cx="1294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Mild illness &lt; 7 days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2FC82E-7CDC-9243-8815-3CD842962373}"/>
              </a:ext>
            </a:extLst>
          </p:cNvPr>
          <p:cNvSpPr txBox="1"/>
          <p:nvPr/>
        </p:nvSpPr>
        <p:spPr>
          <a:xfrm>
            <a:off x="3044283" y="2346215"/>
            <a:ext cx="1739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Convalescent Plasma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672CA-9CAB-3F4E-A646-A3700F91ABF5}"/>
              </a:ext>
            </a:extLst>
          </p:cNvPr>
          <p:cNvSpPr txBox="1"/>
          <p:nvPr/>
        </p:nvSpPr>
        <p:spPr>
          <a:xfrm>
            <a:off x="3475207" y="3201816"/>
            <a:ext cx="877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E839DD7-27C7-FB4D-8375-DC737221C71E}"/>
              </a:ext>
            </a:extLst>
          </p:cNvPr>
          <p:cNvCxnSpPr>
            <a:cxnSpLocks/>
            <a:stCxn id="3" idx="3"/>
            <a:endCxn id="6" idx="1"/>
          </p:cNvCxnSpPr>
          <p:nvPr/>
        </p:nvCxnSpPr>
        <p:spPr>
          <a:xfrm flipV="1">
            <a:off x="2089677" y="2669381"/>
            <a:ext cx="954606" cy="249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0DC3287-DF20-E44C-922E-5BBF96A3809F}"/>
              </a:ext>
            </a:extLst>
          </p:cNvPr>
          <p:cNvCxnSpPr>
            <a:cxnSpLocks/>
            <a:stCxn id="3" idx="3"/>
            <a:endCxn id="9" idx="1"/>
          </p:cNvCxnSpPr>
          <p:nvPr/>
        </p:nvCxnSpPr>
        <p:spPr>
          <a:xfrm>
            <a:off x="2089677" y="2918386"/>
            <a:ext cx="1385530" cy="468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693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7B080A-7D1B-EC4D-8C98-788D4666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49" y="365125"/>
            <a:ext cx="11224727" cy="170282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Does passive immunization with convalescent plasma (CP) prevent progression of early/mild COVID-19 illness to moderate/severe illness?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3A9A54-EDA9-B340-B0C5-3CC6C1951897}"/>
              </a:ext>
            </a:extLst>
          </p:cNvPr>
          <p:cNvSpPr txBox="1"/>
          <p:nvPr/>
        </p:nvSpPr>
        <p:spPr>
          <a:xfrm>
            <a:off x="794689" y="2595220"/>
            <a:ext cx="1294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Mild illness &lt; 7 days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2FC82E-7CDC-9243-8815-3CD842962373}"/>
              </a:ext>
            </a:extLst>
          </p:cNvPr>
          <p:cNvSpPr txBox="1"/>
          <p:nvPr/>
        </p:nvSpPr>
        <p:spPr>
          <a:xfrm>
            <a:off x="3044283" y="2346215"/>
            <a:ext cx="1739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Convalescent Plasma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672CA-9CAB-3F4E-A646-A3700F91ABF5}"/>
              </a:ext>
            </a:extLst>
          </p:cNvPr>
          <p:cNvSpPr txBox="1"/>
          <p:nvPr/>
        </p:nvSpPr>
        <p:spPr>
          <a:xfrm>
            <a:off x="3475207" y="3201816"/>
            <a:ext cx="877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06E867-AD25-8241-A720-33638F412F37}"/>
              </a:ext>
            </a:extLst>
          </p:cNvPr>
          <p:cNvSpPr txBox="1"/>
          <p:nvPr/>
        </p:nvSpPr>
        <p:spPr>
          <a:xfrm>
            <a:off x="8619526" y="2276073"/>
            <a:ext cx="210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 moderate or severe COVID-19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74ACB9-B364-F94B-9183-D0A0DA73B5E8}"/>
              </a:ext>
            </a:extLst>
          </p:cNvPr>
          <p:cNvSpPr txBox="1"/>
          <p:nvPr/>
        </p:nvSpPr>
        <p:spPr>
          <a:xfrm>
            <a:off x="8619526" y="3056885"/>
            <a:ext cx="93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Recover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E839DD7-27C7-FB4D-8375-DC737221C71E}"/>
              </a:ext>
            </a:extLst>
          </p:cNvPr>
          <p:cNvCxnSpPr>
            <a:cxnSpLocks/>
            <a:stCxn id="3" idx="3"/>
            <a:endCxn id="6" idx="1"/>
          </p:cNvCxnSpPr>
          <p:nvPr/>
        </p:nvCxnSpPr>
        <p:spPr>
          <a:xfrm flipV="1">
            <a:off x="2089677" y="2669381"/>
            <a:ext cx="954606" cy="249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0DC3287-DF20-E44C-922E-5BBF96A3809F}"/>
              </a:ext>
            </a:extLst>
          </p:cNvPr>
          <p:cNvCxnSpPr>
            <a:cxnSpLocks/>
            <a:stCxn id="3" idx="3"/>
            <a:endCxn id="9" idx="1"/>
          </p:cNvCxnSpPr>
          <p:nvPr/>
        </p:nvCxnSpPr>
        <p:spPr>
          <a:xfrm>
            <a:off x="2089677" y="2918386"/>
            <a:ext cx="1385530" cy="468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3D1B3B6-F530-3A40-A2C6-EE60575ED0F4}"/>
              </a:ext>
            </a:extLst>
          </p:cNvPr>
          <p:cNvCxnSpPr>
            <a:cxnSpLocks/>
            <a:stCxn id="31" idx="3"/>
            <a:endCxn id="10" idx="1"/>
          </p:cNvCxnSpPr>
          <p:nvPr/>
        </p:nvCxnSpPr>
        <p:spPr>
          <a:xfrm flipV="1">
            <a:off x="7010657" y="2599239"/>
            <a:ext cx="1608869" cy="255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463F740-DA54-6D4A-9FBC-F871D66023ED}"/>
              </a:ext>
            </a:extLst>
          </p:cNvPr>
          <p:cNvCxnSpPr>
            <a:cxnSpLocks/>
            <a:stCxn id="31" idx="3"/>
            <a:endCxn id="11" idx="1"/>
          </p:cNvCxnSpPr>
          <p:nvPr/>
        </p:nvCxnSpPr>
        <p:spPr>
          <a:xfrm>
            <a:off x="7010657" y="2854566"/>
            <a:ext cx="1608869" cy="386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6F10470-7FB9-4849-B5CF-F7F2F69FC158}"/>
              </a:ext>
            </a:extLst>
          </p:cNvPr>
          <p:cNvSpPr txBox="1"/>
          <p:nvPr/>
        </p:nvSpPr>
        <p:spPr>
          <a:xfrm>
            <a:off x="6119066" y="2669900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days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7F5334C-CC0E-7847-B8E1-D94960C8E294}"/>
              </a:ext>
            </a:extLst>
          </p:cNvPr>
          <p:cNvCxnSpPr>
            <a:cxnSpLocks/>
          </p:cNvCxnSpPr>
          <p:nvPr/>
        </p:nvCxnSpPr>
        <p:spPr>
          <a:xfrm>
            <a:off x="4710470" y="2866110"/>
            <a:ext cx="13855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894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7B080A-7D1B-EC4D-8C98-788D4666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49" y="365125"/>
            <a:ext cx="11224727" cy="170282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Does passive immunization with convalescent plasma (CP) prevent progression of early/mild COVID-19 illness to moderate/severe illness?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D0BE3-24FB-0A42-9BEF-7A596B4848C9}"/>
              </a:ext>
            </a:extLst>
          </p:cNvPr>
          <p:cNvSpPr txBox="1"/>
          <p:nvPr/>
        </p:nvSpPr>
        <p:spPr>
          <a:xfrm>
            <a:off x="408829" y="4239846"/>
            <a:ext cx="114204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Preventing progression to moderate/severe illness is preferred: rescue is much more difficult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(Right Patients)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Antibody levels increase from 0 to 14 days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(Right Timing)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 is available and could be administered in all regions worldwide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(Impact)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 is available prior to a specific vaccine in any emerging infection where there are survivors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(Impact)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Demonstration that CP / passive immunization is effective opens path for hyper-immune globulins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(Impact)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3A9A54-EDA9-B340-B0C5-3CC6C1951897}"/>
              </a:ext>
            </a:extLst>
          </p:cNvPr>
          <p:cNvSpPr txBox="1"/>
          <p:nvPr/>
        </p:nvSpPr>
        <p:spPr>
          <a:xfrm>
            <a:off x="794689" y="2595220"/>
            <a:ext cx="1294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Mild illness &lt; 7 days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2FC82E-7CDC-9243-8815-3CD842962373}"/>
              </a:ext>
            </a:extLst>
          </p:cNvPr>
          <p:cNvSpPr txBox="1"/>
          <p:nvPr/>
        </p:nvSpPr>
        <p:spPr>
          <a:xfrm>
            <a:off x="3044283" y="2346215"/>
            <a:ext cx="1739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Convalescent Plasma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672CA-9CAB-3F4E-A646-A3700F91ABF5}"/>
              </a:ext>
            </a:extLst>
          </p:cNvPr>
          <p:cNvSpPr txBox="1"/>
          <p:nvPr/>
        </p:nvSpPr>
        <p:spPr>
          <a:xfrm>
            <a:off x="3475207" y="3201816"/>
            <a:ext cx="877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06E867-AD25-8241-A720-33638F412F37}"/>
              </a:ext>
            </a:extLst>
          </p:cNvPr>
          <p:cNvSpPr txBox="1"/>
          <p:nvPr/>
        </p:nvSpPr>
        <p:spPr>
          <a:xfrm>
            <a:off x="8619526" y="2276073"/>
            <a:ext cx="210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 moderate or severe COVID-19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74ACB9-B364-F94B-9183-D0A0DA73B5E8}"/>
              </a:ext>
            </a:extLst>
          </p:cNvPr>
          <p:cNvSpPr txBox="1"/>
          <p:nvPr/>
        </p:nvSpPr>
        <p:spPr>
          <a:xfrm>
            <a:off x="8619526" y="3056885"/>
            <a:ext cx="93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Recover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E839DD7-27C7-FB4D-8375-DC737221C71E}"/>
              </a:ext>
            </a:extLst>
          </p:cNvPr>
          <p:cNvCxnSpPr>
            <a:cxnSpLocks/>
            <a:stCxn id="3" idx="3"/>
            <a:endCxn id="6" idx="1"/>
          </p:cNvCxnSpPr>
          <p:nvPr/>
        </p:nvCxnSpPr>
        <p:spPr>
          <a:xfrm flipV="1">
            <a:off x="2089677" y="2669381"/>
            <a:ext cx="954606" cy="249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0DC3287-DF20-E44C-922E-5BBF96A3809F}"/>
              </a:ext>
            </a:extLst>
          </p:cNvPr>
          <p:cNvCxnSpPr>
            <a:cxnSpLocks/>
            <a:stCxn id="3" idx="3"/>
            <a:endCxn id="9" idx="1"/>
          </p:cNvCxnSpPr>
          <p:nvPr/>
        </p:nvCxnSpPr>
        <p:spPr>
          <a:xfrm>
            <a:off x="2089677" y="2918386"/>
            <a:ext cx="1385530" cy="468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3D1B3B6-F530-3A40-A2C6-EE60575ED0F4}"/>
              </a:ext>
            </a:extLst>
          </p:cNvPr>
          <p:cNvCxnSpPr>
            <a:cxnSpLocks/>
            <a:stCxn id="31" idx="3"/>
            <a:endCxn id="10" idx="1"/>
          </p:cNvCxnSpPr>
          <p:nvPr/>
        </p:nvCxnSpPr>
        <p:spPr>
          <a:xfrm flipV="1">
            <a:off x="7010657" y="2599239"/>
            <a:ext cx="1608869" cy="255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463F740-DA54-6D4A-9FBC-F871D66023ED}"/>
              </a:ext>
            </a:extLst>
          </p:cNvPr>
          <p:cNvCxnSpPr>
            <a:cxnSpLocks/>
            <a:stCxn id="31" idx="3"/>
            <a:endCxn id="11" idx="1"/>
          </p:cNvCxnSpPr>
          <p:nvPr/>
        </p:nvCxnSpPr>
        <p:spPr>
          <a:xfrm>
            <a:off x="7010657" y="2854566"/>
            <a:ext cx="1608869" cy="386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6F10470-7FB9-4849-B5CF-F7F2F69FC158}"/>
              </a:ext>
            </a:extLst>
          </p:cNvPr>
          <p:cNvSpPr txBox="1"/>
          <p:nvPr/>
        </p:nvSpPr>
        <p:spPr>
          <a:xfrm>
            <a:off x="6119066" y="2669900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days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FB4E259-F2F9-1A4C-93B5-BED02D52CCD2}"/>
              </a:ext>
            </a:extLst>
          </p:cNvPr>
          <p:cNvCxnSpPr>
            <a:cxnSpLocks/>
          </p:cNvCxnSpPr>
          <p:nvPr/>
        </p:nvCxnSpPr>
        <p:spPr>
          <a:xfrm>
            <a:off x="4710470" y="2866110"/>
            <a:ext cx="13855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377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493EAE-2F32-764D-8050-A24E237F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1" dirty="0"/>
              <a:t>Study Population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dirty="0"/>
              <a:t>Adults with mild symptomatic laboratory-confirmed COVID-19 illness in the Emergency Department, </a:t>
            </a:r>
            <a:r>
              <a:rPr lang="en-US" sz="2400" u="sng" dirty="0"/>
              <a:t>who are at high risk for progression to severe illness</a:t>
            </a:r>
            <a:r>
              <a:rPr lang="en-US" sz="2400" dirty="0"/>
              <a:t>, but who are clinically stable for outpatient management at randomization.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D8EFD7-A836-714D-91CE-4322528839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8559"/>
            <a:ext cx="5181600" cy="4351338"/>
          </a:xfrm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0070C0"/>
                </a:solidFill>
              </a:rPr>
              <a:t>Inclusion Criteria</a:t>
            </a:r>
            <a:endParaRPr lang="en-US" dirty="0">
              <a:solidFill>
                <a:srgbClr val="0070C0"/>
              </a:solidFill>
            </a:endParaRPr>
          </a:p>
          <a:p>
            <a:pPr fontAlgn="base"/>
            <a:r>
              <a:rPr lang="en-US" b="1" dirty="0"/>
              <a:t>One or more symptoms </a:t>
            </a:r>
            <a:r>
              <a:rPr lang="en-US" dirty="0"/>
              <a:t>of COVID-19 illness and laboratory-confirmed SARS-CoV-2 infection</a:t>
            </a:r>
          </a:p>
          <a:p>
            <a:pPr fontAlgn="base"/>
            <a:r>
              <a:rPr lang="en-US" dirty="0">
                <a:solidFill>
                  <a:schemeClr val="bg1"/>
                </a:solidFill>
              </a:rPr>
              <a:t>At least </a:t>
            </a:r>
            <a:r>
              <a:rPr lang="en-US" b="1" dirty="0">
                <a:solidFill>
                  <a:schemeClr val="bg1"/>
                </a:solidFill>
              </a:rPr>
              <a:t>one study defined risk factor </a:t>
            </a:r>
            <a:r>
              <a:rPr lang="en-US" dirty="0">
                <a:solidFill>
                  <a:schemeClr val="bg1"/>
                </a:solidFill>
              </a:rPr>
              <a:t>for severe COVID-19 illness:  </a:t>
            </a:r>
          </a:p>
          <a:p>
            <a:pPr lvl="1" fontAlgn="base"/>
            <a:r>
              <a:rPr lang="en-US" dirty="0">
                <a:solidFill>
                  <a:schemeClr val="bg1"/>
                </a:solidFill>
              </a:rPr>
              <a:t>Age≥50 years; hypertension; diabetes; coronary artery disease; chronic lung disease; chronic kidney disease; immunocompromised state</a:t>
            </a:r>
          </a:p>
          <a:p>
            <a:pPr fontAlgn="base"/>
            <a:r>
              <a:rPr lang="en-US" dirty="0"/>
              <a:t>Clinical team plans </a:t>
            </a:r>
            <a:r>
              <a:rPr lang="en-US" b="1" dirty="0"/>
              <a:t>outpatient management </a:t>
            </a:r>
            <a:r>
              <a:rPr lang="en-US" dirty="0"/>
              <a:t>without oxygen</a:t>
            </a:r>
          </a:p>
          <a:p>
            <a:pPr fontAlgn="base"/>
            <a:r>
              <a:rPr lang="en-US" b="1" dirty="0"/>
              <a:t>CP available </a:t>
            </a:r>
            <a:r>
              <a:rPr lang="en-US" dirty="0"/>
              <a:t>at the site at the time of enrollment </a:t>
            </a:r>
          </a:p>
          <a:p>
            <a:pPr fontAlgn="base"/>
            <a:r>
              <a:rPr lang="en-US" dirty="0"/>
              <a:t>Duration of </a:t>
            </a:r>
            <a:r>
              <a:rPr lang="en-US" b="1" dirty="0"/>
              <a:t>symptoms ≤ 7 days</a:t>
            </a:r>
          </a:p>
          <a:p>
            <a:pPr fontAlgn="base"/>
            <a:r>
              <a:rPr lang="en-US" b="1" dirty="0"/>
              <a:t>Signed informed consent</a:t>
            </a:r>
          </a:p>
          <a:p>
            <a:pPr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509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DFB56FB-23B8-5B4D-9CA7-7B3A471AC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11"/>
          <a:stretch/>
        </p:blipFill>
        <p:spPr>
          <a:xfrm>
            <a:off x="402771" y="1521577"/>
            <a:ext cx="6444343" cy="50594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95FFC0-0181-EB4A-9683-0E6D761BFF19}"/>
              </a:ext>
            </a:extLst>
          </p:cNvPr>
          <p:cNvSpPr txBox="1"/>
          <p:nvPr/>
        </p:nvSpPr>
        <p:spPr>
          <a:xfrm>
            <a:off x="7239000" y="2351313"/>
            <a:ext cx="481148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diabetes mellitus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cardiovascular disease including hypertension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severe obesity body mass index ≥40 kg/m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chronic renal disease, chronic liver disease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chronic lung disease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any immunocompromising condition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any autoimmune condition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any neurologic condition including neurodevelopmental, intellectual, physical, visual, or hearing impairment, any psychologic/psychiatric condition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any other underlying medical condition not otherwise specified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B3D93334-FD1F-8B4F-A01B-519CF1604D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83"/>
          <a:stretch/>
        </p:blipFill>
        <p:spPr>
          <a:xfrm>
            <a:off x="783770" y="136489"/>
            <a:ext cx="7925708" cy="12783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C85782-A124-A149-8B28-05676EFDBFC6}"/>
              </a:ext>
            </a:extLst>
          </p:cNvPr>
          <p:cNvSpPr txBox="1"/>
          <p:nvPr/>
        </p:nvSpPr>
        <p:spPr>
          <a:xfrm>
            <a:off x="8333921" y="6581001"/>
            <a:ext cx="3716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MMWR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Mortal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Wkly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Rep.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ePub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15 June 2020</a:t>
            </a:r>
          </a:p>
        </p:txBody>
      </p:sp>
    </p:spTree>
    <p:extLst>
      <p:ext uri="{BB962C8B-B14F-4D97-AF65-F5344CB8AC3E}">
        <p14:creationId xmlns:p14="http://schemas.microsoft.com/office/powerpoint/2010/main" val="1225986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493EAE-2F32-764D-8050-A24E237F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1" dirty="0"/>
              <a:t>Study Population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dirty="0"/>
              <a:t>Adults with mild symptomatic laboratory-confirmed COVID-19 illness in the Emergency Department, </a:t>
            </a:r>
            <a:r>
              <a:rPr lang="en-US" sz="2400" u="sng" dirty="0"/>
              <a:t>who are at high risk for progression to severe illness</a:t>
            </a:r>
            <a:r>
              <a:rPr lang="en-US" sz="2400" dirty="0"/>
              <a:t>, but who are clinically stable for outpatient management at randomization.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D8EFD7-A836-714D-91CE-4322528839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8559"/>
            <a:ext cx="5181600" cy="4351338"/>
          </a:xfrm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0070C0"/>
                </a:solidFill>
              </a:rPr>
              <a:t>Inclusion Criteria</a:t>
            </a:r>
            <a:endParaRPr lang="en-US" dirty="0">
              <a:solidFill>
                <a:srgbClr val="0070C0"/>
              </a:solidFill>
            </a:endParaRPr>
          </a:p>
          <a:p>
            <a:pPr fontAlgn="base"/>
            <a:r>
              <a:rPr lang="en-US" b="1" dirty="0"/>
              <a:t>One or more symptoms </a:t>
            </a:r>
            <a:r>
              <a:rPr lang="en-US" dirty="0"/>
              <a:t>of COVID-19 illness and laboratory-confirmed SARS-CoV-2 infection</a:t>
            </a:r>
          </a:p>
          <a:p>
            <a:pPr fontAlgn="base"/>
            <a:r>
              <a:rPr lang="en-US" dirty="0"/>
              <a:t>At least </a:t>
            </a:r>
            <a:r>
              <a:rPr lang="en-US" b="1" dirty="0"/>
              <a:t>one study defined risk factor </a:t>
            </a:r>
            <a:r>
              <a:rPr lang="en-US" dirty="0"/>
              <a:t>for severe COVID-19 illness:  </a:t>
            </a:r>
          </a:p>
          <a:p>
            <a:pPr lvl="1" fontAlgn="base"/>
            <a:r>
              <a:rPr lang="en-US" dirty="0">
                <a:solidFill>
                  <a:srgbClr val="002060"/>
                </a:solidFill>
              </a:rPr>
              <a:t>Age≥50 years</a:t>
            </a:r>
            <a:r>
              <a:rPr lang="en-US" dirty="0">
                <a:solidFill>
                  <a:srgbClr val="FF0000"/>
                </a:solidFill>
              </a:rPr>
              <a:t>; hypertension; diabetes; coronary artery disease; chronic lung disease; chronic kidney disease; immunocompromised state</a:t>
            </a:r>
          </a:p>
          <a:p>
            <a:pPr fontAlgn="base"/>
            <a:r>
              <a:rPr lang="en-US" dirty="0"/>
              <a:t>Clinical team plans </a:t>
            </a:r>
            <a:r>
              <a:rPr lang="en-US" b="1" dirty="0"/>
              <a:t>outpatient management </a:t>
            </a:r>
            <a:r>
              <a:rPr lang="en-US" dirty="0"/>
              <a:t>without oxygen</a:t>
            </a:r>
          </a:p>
          <a:p>
            <a:pPr fontAlgn="base"/>
            <a:r>
              <a:rPr lang="en-US" b="1" dirty="0"/>
              <a:t>CP available </a:t>
            </a:r>
            <a:r>
              <a:rPr lang="en-US" dirty="0"/>
              <a:t>at the site at the time of enrollment </a:t>
            </a:r>
          </a:p>
          <a:p>
            <a:pPr fontAlgn="base"/>
            <a:r>
              <a:rPr lang="en-US" dirty="0"/>
              <a:t>Duration of </a:t>
            </a:r>
            <a:r>
              <a:rPr lang="en-US" b="1" dirty="0"/>
              <a:t>symptoms ≤ 7 days</a:t>
            </a:r>
          </a:p>
          <a:p>
            <a:pPr fontAlgn="base"/>
            <a:r>
              <a:rPr lang="en-US" b="1" dirty="0"/>
              <a:t>Signed informed consent</a:t>
            </a:r>
          </a:p>
          <a:p>
            <a:pPr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016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18CCB-80F1-D342-9F73-B068DD6CA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5930" y="828789"/>
            <a:ext cx="9144000" cy="1058129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The Team</a:t>
            </a:r>
            <a:endParaRPr lang="en-US" sz="4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849EA4-1CBB-C349-ACDA-5636C6B87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7852" y="2029149"/>
            <a:ext cx="9682977" cy="4318817"/>
          </a:xfrm>
        </p:spPr>
        <p:txBody>
          <a:bodyPr>
            <a:noAutofit/>
          </a:bodyPr>
          <a:lstStyle/>
          <a:p>
            <a:pPr algn="l"/>
            <a:r>
              <a:rPr lang="en-US" sz="1800" b="1" dirty="0"/>
              <a:t>MPI: </a:t>
            </a:r>
            <a:r>
              <a:rPr lang="en-US" sz="1800" dirty="0"/>
              <a:t>Clifton Callaway, MD, PhD; Frederick </a:t>
            </a:r>
            <a:r>
              <a:rPr lang="en-US" sz="1800" dirty="0" err="1"/>
              <a:t>Korley</a:t>
            </a:r>
            <a:r>
              <a:rPr lang="en-US" sz="1800" dirty="0"/>
              <a:t>, MD, PhD; Valerie </a:t>
            </a:r>
            <a:r>
              <a:rPr lang="en-US" sz="1800" dirty="0" err="1"/>
              <a:t>Durkalski</a:t>
            </a:r>
            <a:r>
              <a:rPr lang="en-US" sz="1800" dirty="0"/>
              <a:t>-Mauldin, PhD</a:t>
            </a:r>
          </a:p>
          <a:p>
            <a:pPr algn="l"/>
            <a:r>
              <a:rPr lang="en-US" sz="1800" b="1" dirty="0"/>
              <a:t>SIREN </a:t>
            </a:r>
            <a:r>
              <a:rPr lang="en-US" sz="1800" b="1" dirty="0" smtClean="0"/>
              <a:t>CCC: </a:t>
            </a:r>
            <a:r>
              <a:rPr lang="en-US" sz="1800" dirty="0"/>
              <a:t>(University of Michigan): William Barsan, MD; Robert Silbergleit, MD; Clifton Callaway, MD, PhD</a:t>
            </a:r>
          </a:p>
          <a:p>
            <a:pPr algn="l"/>
            <a:r>
              <a:rPr lang="en-US" sz="1800" b="1" dirty="0"/>
              <a:t>SIREN </a:t>
            </a:r>
            <a:r>
              <a:rPr lang="en-US" sz="1800" b="1" dirty="0" smtClean="0"/>
              <a:t>DCC: </a:t>
            </a:r>
            <a:r>
              <a:rPr lang="en-US" sz="1800" dirty="0"/>
              <a:t>(Medical University of South Carolina): Valerie Durkalski-Mauldin, PhD; Sharon </a:t>
            </a:r>
            <a:r>
              <a:rPr lang="en-US" sz="1800" dirty="0" err="1"/>
              <a:t>Yeatts,PhD</a:t>
            </a:r>
            <a:endParaRPr lang="en-US" sz="1800" dirty="0"/>
          </a:p>
          <a:p>
            <a:pPr algn="l"/>
            <a:r>
              <a:rPr lang="en-US" sz="1800" b="1" dirty="0" smtClean="0"/>
              <a:t>Transfusion Medicine Team</a:t>
            </a:r>
            <a:r>
              <a:rPr lang="en-US" sz="1800" dirty="0" smtClean="0"/>
              <a:t>: </a:t>
            </a:r>
            <a:r>
              <a:rPr lang="en-US" sz="1800" dirty="0"/>
              <a:t>Alesia Kaplan, </a:t>
            </a:r>
            <a:r>
              <a:rPr lang="en-US" sz="1800" dirty="0" smtClean="0"/>
              <a:t>MD, Darrell </a:t>
            </a:r>
            <a:r>
              <a:rPr lang="en-US" sz="1800" dirty="0"/>
              <a:t>Triulzi, </a:t>
            </a:r>
            <a:r>
              <a:rPr lang="en-US" sz="1800" dirty="0" smtClean="0"/>
              <a:t>MD, Rob Davenport</a:t>
            </a:r>
            <a:r>
              <a:rPr lang="en-US" sz="1800" dirty="0"/>
              <a:t>, MD, Hua Shan, MD, </a:t>
            </a:r>
            <a:r>
              <a:rPr lang="en-US" sz="1800" dirty="0" smtClean="0"/>
              <a:t>PhD</a:t>
            </a:r>
          </a:p>
          <a:p>
            <a:pPr algn="l"/>
            <a:r>
              <a:rPr lang="en-US" sz="1800" b="1" dirty="0" smtClean="0"/>
              <a:t>Immunology: </a:t>
            </a:r>
            <a:r>
              <a:rPr lang="en-US" sz="1800" dirty="0"/>
              <a:t>John </a:t>
            </a:r>
            <a:r>
              <a:rPr lang="en-US" sz="1800" dirty="0" err="1"/>
              <a:t>McDyer</a:t>
            </a:r>
            <a:r>
              <a:rPr lang="en-US" sz="1800" dirty="0"/>
              <a:t>, </a:t>
            </a:r>
            <a:r>
              <a:rPr lang="en-US" sz="1800" dirty="0" smtClean="0"/>
              <a:t>MD</a:t>
            </a:r>
            <a:endParaRPr lang="en-US" sz="1800" b="1" dirty="0" smtClean="0"/>
          </a:p>
          <a:p>
            <a:pPr algn="l"/>
            <a:r>
              <a:rPr lang="en-US" sz="1800" b="1" dirty="0" smtClean="0"/>
              <a:t>Stanford </a:t>
            </a:r>
            <a:r>
              <a:rPr lang="en-US" sz="1800" b="1" dirty="0"/>
              <a:t>University</a:t>
            </a:r>
            <a:r>
              <a:rPr lang="en-US" sz="1800" dirty="0"/>
              <a:t>: Kevin Schulman</a:t>
            </a:r>
            <a:r>
              <a:rPr lang="en-US" sz="1800"/>
              <a:t>, </a:t>
            </a:r>
            <a:r>
              <a:rPr lang="en-US" sz="1800" smtClean="0"/>
              <a:t>MD</a:t>
            </a:r>
          </a:p>
          <a:p>
            <a:pPr algn="l"/>
            <a:r>
              <a:rPr lang="en-US" sz="1800" b="1" smtClean="0"/>
              <a:t>NHLBI</a:t>
            </a:r>
            <a:r>
              <a:rPr lang="en-US" sz="1800" b="1" dirty="0" smtClean="0"/>
              <a:t>:  </a:t>
            </a:r>
            <a:r>
              <a:rPr lang="en-US" sz="1800" dirty="0" err="1" smtClean="0"/>
              <a:t>Nahed</a:t>
            </a:r>
            <a:r>
              <a:rPr lang="en-US" sz="1800" dirty="0" smtClean="0"/>
              <a:t> El </a:t>
            </a:r>
            <a:r>
              <a:rPr lang="en-US" sz="1800" dirty="0" err="1" smtClean="0"/>
              <a:t>Kassar</a:t>
            </a:r>
            <a:r>
              <a:rPr lang="en-US" sz="1800" dirty="0" smtClean="0"/>
              <a:t> (Program Officer), Simone Glynn, Keith Hoots</a:t>
            </a:r>
          </a:p>
          <a:p>
            <a:pPr algn="l"/>
            <a:r>
              <a:rPr lang="en-US" sz="1800" b="1" dirty="0" smtClean="0"/>
              <a:t>BARDA:  </a:t>
            </a:r>
            <a:r>
              <a:rPr lang="en-US" sz="1800" dirty="0" smtClean="0"/>
              <a:t>Mary Homer</a:t>
            </a:r>
          </a:p>
          <a:p>
            <a:pPr algn="l"/>
            <a:endParaRPr lang="en-US" sz="1800" b="1" dirty="0"/>
          </a:p>
          <a:p>
            <a:pPr algn="l"/>
            <a:r>
              <a:rPr lang="en-US" sz="1800" b="1" dirty="0" smtClean="0"/>
              <a:t>The SIREN Investigators</a:t>
            </a:r>
            <a:endParaRPr lang="en-US" sz="1800" b="1" dirty="0"/>
          </a:p>
        </p:txBody>
      </p:sp>
      <p:pic>
        <p:nvPicPr>
          <p:cNvPr id="5" name="image1.png">
            <a:extLst>
              <a:ext uri="{FF2B5EF4-FFF2-40B4-BE49-F238E27FC236}">
                <a16:creationId xmlns:a16="http://schemas.microsoft.com/office/drawing/2014/main" id="{D947BFB4-E85F-9A43-8605-A8B246C399E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040" y="123115"/>
            <a:ext cx="2405781" cy="1200360"/>
          </a:xfrm>
          <a:prstGeom prst="rect">
            <a:avLst/>
          </a:prstGeom>
          <a:ln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63" y="123114"/>
            <a:ext cx="1084891" cy="170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32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493EAE-2F32-764D-8050-A24E237F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1" dirty="0"/>
              <a:t>Study Population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dirty="0"/>
              <a:t>Adults with mild symptomatic laboratory-confirmed COVID-19 illness in the Emergency Department, </a:t>
            </a:r>
            <a:r>
              <a:rPr lang="en-US" sz="2400" u="sng" dirty="0"/>
              <a:t>who are at high risk for progression to severe illness</a:t>
            </a:r>
            <a:r>
              <a:rPr lang="en-US" sz="2400" dirty="0"/>
              <a:t>, but who are clinically stable for outpatient management at randomization.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D8EFD7-A836-714D-91CE-4322528839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8559"/>
            <a:ext cx="5181600" cy="4351338"/>
          </a:xfrm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0070C0"/>
                </a:solidFill>
              </a:rPr>
              <a:t>Inclusion Criteria</a:t>
            </a:r>
            <a:endParaRPr lang="en-US" dirty="0">
              <a:solidFill>
                <a:srgbClr val="0070C0"/>
              </a:solidFill>
            </a:endParaRPr>
          </a:p>
          <a:p>
            <a:pPr fontAlgn="base"/>
            <a:r>
              <a:rPr lang="en-US" b="1" dirty="0"/>
              <a:t>One or more symptoms </a:t>
            </a:r>
            <a:r>
              <a:rPr lang="en-US" dirty="0"/>
              <a:t>of COVID-19 illness and laboratory-confirmed SARS-CoV-2 infection</a:t>
            </a:r>
          </a:p>
          <a:p>
            <a:pPr fontAlgn="base"/>
            <a:r>
              <a:rPr lang="en-US" dirty="0"/>
              <a:t>At least </a:t>
            </a:r>
            <a:r>
              <a:rPr lang="en-US" b="1" dirty="0"/>
              <a:t>one study defined risk factor </a:t>
            </a:r>
            <a:r>
              <a:rPr lang="en-US" dirty="0"/>
              <a:t>for severe COVID-19 illness:  </a:t>
            </a:r>
          </a:p>
          <a:p>
            <a:pPr lvl="1" fontAlgn="base"/>
            <a:r>
              <a:rPr lang="en-US" dirty="0">
                <a:solidFill>
                  <a:srgbClr val="002060"/>
                </a:solidFill>
              </a:rPr>
              <a:t>Age≥50 years</a:t>
            </a:r>
            <a:r>
              <a:rPr lang="en-US" dirty="0">
                <a:solidFill>
                  <a:srgbClr val="FF0000"/>
                </a:solidFill>
              </a:rPr>
              <a:t>; hypertension; diabetes; coronary artery disease; chronic lung disease; chronic kidney disease; immunocompromised state</a:t>
            </a:r>
          </a:p>
          <a:p>
            <a:pPr fontAlgn="base"/>
            <a:r>
              <a:rPr lang="en-US" dirty="0"/>
              <a:t>Clinical team plans </a:t>
            </a:r>
            <a:r>
              <a:rPr lang="en-US" b="1" dirty="0"/>
              <a:t>outpatient management </a:t>
            </a:r>
            <a:r>
              <a:rPr lang="en-US" dirty="0"/>
              <a:t>without oxygen</a:t>
            </a:r>
          </a:p>
          <a:p>
            <a:pPr fontAlgn="base"/>
            <a:r>
              <a:rPr lang="en-US" b="1" dirty="0"/>
              <a:t>CP available </a:t>
            </a:r>
            <a:r>
              <a:rPr lang="en-US" dirty="0"/>
              <a:t>at the site at the time of enrollment </a:t>
            </a:r>
          </a:p>
          <a:p>
            <a:pPr fontAlgn="base"/>
            <a:r>
              <a:rPr lang="en-US" dirty="0"/>
              <a:t>Duration of </a:t>
            </a:r>
            <a:r>
              <a:rPr lang="en-US" b="1" dirty="0"/>
              <a:t>symptoms ≤ 7 days</a:t>
            </a:r>
          </a:p>
          <a:p>
            <a:pPr fontAlgn="base"/>
            <a:r>
              <a:rPr lang="en-US" b="1" dirty="0"/>
              <a:t>Signed informed consent</a:t>
            </a:r>
          </a:p>
          <a:p>
            <a:pPr fontAlgn="base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A4C64A-3569-9A47-96E6-B4CA95D4B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88559"/>
            <a:ext cx="5181600" cy="4351338"/>
          </a:xfrm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0070C0"/>
                </a:solidFill>
              </a:rPr>
              <a:t>Exclusion Criteria</a:t>
            </a:r>
            <a:endParaRPr lang="en-US" dirty="0">
              <a:solidFill>
                <a:srgbClr val="0070C0"/>
              </a:solidFill>
            </a:endParaRPr>
          </a:p>
          <a:p>
            <a:pPr fontAlgn="base"/>
            <a:r>
              <a:rPr lang="en-US" dirty="0"/>
              <a:t>Age &lt; 18 years</a:t>
            </a:r>
          </a:p>
          <a:p>
            <a:pPr fontAlgn="base"/>
            <a:r>
              <a:rPr lang="en-US" dirty="0"/>
              <a:t>Prisoner or ward of the state </a:t>
            </a:r>
          </a:p>
          <a:p>
            <a:pPr fontAlgn="base"/>
            <a:r>
              <a:rPr lang="en-US" dirty="0"/>
              <a:t>Unable to complete follow-up at 15 days </a:t>
            </a:r>
          </a:p>
          <a:p>
            <a:pPr fontAlgn="base"/>
            <a:r>
              <a:rPr lang="en-US" dirty="0"/>
              <a:t>Prior adverse reaction(s) from blood product transfusion </a:t>
            </a:r>
          </a:p>
          <a:p>
            <a:pPr fontAlgn="base"/>
            <a:r>
              <a:rPr lang="en-US" dirty="0"/>
              <a:t>Receipt of any blood product within the past 120 days </a:t>
            </a:r>
          </a:p>
          <a:p>
            <a:r>
              <a:rPr lang="en-US" dirty="0"/>
              <a:t>Enrollment in another interventional trial for COVID-19 illness </a:t>
            </a:r>
          </a:p>
          <a:p>
            <a:r>
              <a:rPr lang="en-US" dirty="0"/>
              <a:t>Clinical team unwilling to administer 250 ml</a:t>
            </a:r>
            <a:r>
              <a:rPr lang="en-US" b="1" dirty="0"/>
              <a:t> </a:t>
            </a:r>
            <a:r>
              <a:rPr lang="en-US" dirty="0"/>
              <a:t>intervention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682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08951-9A63-E543-B2B0-128FF262D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06" y="109631"/>
            <a:ext cx="10515600" cy="1325563"/>
          </a:xfrm>
        </p:spPr>
        <p:txBody>
          <a:bodyPr/>
          <a:lstStyle/>
          <a:p>
            <a:r>
              <a:rPr lang="en-US" b="1" dirty="0"/>
              <a:t>Intervention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762359-2429-DF44-96EA-0192C42DC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148" y="1166325"/>
            <a:ext cx="10515600" cy="1523088"/>
          </a:xfrm>
        </p:spPr>
        <p:txBody>
          <a:bodyPr>
            <a:normAutofit/>
          </a:bodyPr>
          <a:lstStyle/>
          <a:p>
            <a:r>
              <a:rPr lang="en-US" sz="2400" b="1" dirty="0"/>
              <a:t>Study Intervention</a:t>
            </a:r>
            <a:r>
              <a:rPr lang="en-US" sz="2400" dirty="0"/>
              <a:t>: Randomized to receive in the  emergency department either </a:t>
            </a:r>
          </a:p>
          <a:p>
            <a:pPr lvl="1"/>
            <a:r>
              <a:rPr lang="en-US" sz="2000" dirty="0"/>
              <a:t>One unit (~200 ml) dose of pathogen-reduced ABO group compatible SARS-CoV-2 convalescent plasma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C055DBA-AF69-D642-BEEA-8BCB579AD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16222"/>
          <a:stretch/>
        </p:blipFill>
        <p:spPr bwMode="auto">
          <a:xfrm>
            <a:off x="964252" y="2335771"/>
            <a:ext cx="4092825" cy="417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BD0F52-81FE-514E-9B60-0C8D242DB2F9}"/>
              </a:ext>
            </a:extLst>
          </p:cNvPr>
          <p:cNvSpPr txBox="1"/>
          <p:nvPr/>
        </p:nvSpPr>
        <p:spPr>
          <a:xfrm>
            <a:off x="5887844" y="2335771"/>
            <a:ext cx="604717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Donors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Positive SARS-CoV-2 test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Symptoms resolved 14 days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Males, never-pregnant females, or females with negative anti-HLA antibodies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Testing by Creative Testing Solutions: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Ortho VITROS SARS-CoV-2 Total positive (corresponds to 1:100 titer)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Vitalant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Research Institute SARS-CoV2 Reporter Viral Particle Neutralization (RVPN) test (at least 1:160 titer)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5AA6A1-6199-B049-9104-F67184B9ED3B}"/>
              </a:ext>
            </a:extLst>
          </p:cNvPr>
          <p:cNvSpPr txBox="1"/>
          <p:nvPr/>
        </p:nvSpPr>
        <p:spPr>
          <a:xfrm>
            <a:off x="1508761" y="6456429"/>
            <a:ext cx="4950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Malani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Sherbeck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JP,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Malani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PN. Convalescent Plasma and COVID-19. JAMA. Published online June 12, 2020. doi:10.1001/jama.2020.10699</a:t>
            </a:r>
          </a:p>
        </p:txBody>
      </p:sp>
    </p:spTree>
    <p:extLst>
      <p:ext uri="{BB962C8B-B14F-4D97-AF65-F5344CB8AC3E}">
        <p14:creationId xmlns:p14="http://schemas.microsoft.com/office/powerpoint/2010/main" val="3150598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08951-9A63-E543-B2B0-128FF262D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06" y="109631"/>
            <a:ext cx="10515600" cy="1325563"/>
          </a:xfrm>
        </p:spPr>
        <p:txBody>
          <a:bodyPr/>
          <a:lstStyle/>
          <a:p>
            <a:r>
              <a:rPr lang="en-US" b="1" dirty="0"/>
              <a:t>Intervention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762359-2429-DF44-96EA-0192C42DC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148" y="1166325"/>
            <a:ext cx="10515600" cy="1523088"/>
          </a:xfrm>
        </p:spPr>
        <p:txBody>
          <a:bodyPr>
            <a:normAutofit/>
          </a:bodyPr>
          <a:lstStyle/>
          <a:p>
            <a:r>
              <a:rPr lang="en-US" sz="2400" b="1" dirty="0"/>
              <a:t>Study Intervention</a:t>
            </a:r>
            <a:r>
              <a:rPr lang="en-US" sz="2400" dirty="0"/>
              <a:t>: Randomized to receive in the  emergency department either </a:t>
            </a:r>
          </a:p>
          <a:p>
            <a:pPr lvl="1"/>
            <a:r>
              <a:rPr lang="en-US" sz="2000" dirty="0"/>
              <a:t>One unit (~200 ml) dose of pathogen-reduced ABO group compatible SARS-CoV-2 convalescent plasma (CP, titer &gt; 1:160 neutralizing antibodies), OR </a:t>
            </a:r>
          </a:p>
          <a:p>
            <a:pPr lvl="1"/>
            <a:r>
              <a:rPr lang="en-US" sz="2000" dirty="0"/>
              <a:t>250 ml of normal saline with MVI (for color)</a:t>
            </a:r>
          </a:p>
        </p:txBody>
      </p:sp>
      <p:pic>
        <p:nvPicPr>
          <p:cNvPr id="4" name="image3.jpg">
            <a:extLst>
              <a:ext uri="{FF2B5EF4-FFF2-40B4-BE49-F238E27FC236}">
                <a16:creationId xmlns:a16="http://schemas.microsoft.com/office/drawing/2014/main" id="{BD5DB945-61F6-574D-9263-B5746D80771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4028" y="3017321"/>
            <a:ext cx="2038350" cy="3009900"/>
          </a:xfrm>
          <a:prstGeom prst="rect">
            <a:avLst/>
          </a:prstGeom>
          <a:ln/>
        </p:spPr>
      </p:pic>
      <p:pic>
        <p:nvPicPr>
          <p:cNvPr id="6" name="image2.jpg">
            <a:extLst>
              <a:ext uri="{FF2B5EF4-FFF2-40B4-BE49-F238E27FC236}">
                <a16:creationId xmlns:a16="http://schemas.microsoft.com/office/drawing/2014/main" id="{71BCE033-7117-CE46-9B22-B3FD93C81D0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9621" y="3017321"/>
            <a:ext cx="2042795" cy="3006725"/>
          </a:xfrm>
          <a:prstGeom prst="rect">
            <a:avLst/>
          </a:prstGeom>
          <a:ln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01ECEE-C32C-1641-9A21-A434E6849CC0}"/>
              </a:ext>
            </a:extLst>
          </p:cNvPr>
          <p:cNvSpPr/>
          <p:nvPr/>
        </p:nvSpPr>
        <p:spPr>
          <a:xfrm>
            <a:off x="5776332" y="3229462"/>
            <a:ext cx="615722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FFP may have non-specific effects (e.g. cross-reacting antibodies to other coronaviruses) that will reduce ability to detect CP effect.  Subjects may not want to receive non-immune blood product.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Single-Blind with blinded outcome assessment: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Subjects will be blinded by covering the bag and infusion line.  Providers will not be blinded. Outcome assessors will be blinded.</a:t>
            </a:r>
          </a:p>
        </p:txBody>
      </p:sp>
    </p:spTree>
    <p:extLst>
      <p:ext uri="{BB962C8B-B14F-4D97-AF65-F5344CB8AC3E}">
        <p14:creationId xmlns:p14="http://schemas.microsoft.com/office/powerpoint/2010/main" val="453939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2F1EAB-588C-CE48-83D8-D061ABB42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Primary Outcome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F138D72-B570-CC45-ADB2-688045E4454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8200" y="1880783"/>
          <a:ext cx="10023088" cy="16704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83117">
                  <a:extLst>
                    <a:ext uri="{9D8B030D-6E8A-4147-A177-3AD203B41FA5}">
                      <a16:colId xmlns:a16="http://schemas.microsoft.com/office/drawing/2014/main" val="2082161628"/>
                    </a:ext>
                  </a:extLst>
                </a:gridCol>
                <a:gridCol w="6239971">
                  <a:extLst>
                    <a:ext uri="{9D8B030D-6E8A-4147-A177-3AD203B41FA5}">
                      <a16:colId xmlns:a16="http://schemas.microsoft.com/office/drawing/2014/main" val="1231989434"/>
                    </a:ext>
                  </a:extLst>
                </a:gridCol>
              </a:tblGrid>
              <a:tr h="1408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Objective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370" marR="21370" marT="21370" marB="2137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Endpoint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370" marR="21370" marT="21370" marB="21370"/>
                </a:tc>
                <a:extLst>
                  <a:ext uri="{0D108BD9-81ED-4DB2-BD59-A6C34878D82A}">
                    <a16:rowId xmlns:a16="http://schemas.microsoft.com/office/drawing/2014/main" val="1147884328"/>
                  </a:ext>
                </a:extLst>
              </a:tr>
              <a:tr h="3861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</a:rPr>
                        <a:t>To establish the efficacy of a single dose of convalescent plasma (CP) for preventing the progression from mild to severe COVID-19 illness.  </a:t>
                      </a:r>
                      <a:endParaRPr lang="en-US" sz="20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370" marR="21370" marT="21370" marB="2137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Disease progression defined as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death</a:t>
                      </a:r>
                      <a:r>
                        <a:rPr lang="en-US" sz="2400" b="1" dirty="0">
                          <a:effectLst/>
                        </a:rPr>
                        <a:t> or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hospital admission</a:t>
                      </a:r>
                      <a:r>
                        <a:rPr lang="en-US" sz="2400" b="1" dirty="0">
                          <a:effectLst/>
                        </a:rPr>
                        <a:t> or seeking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emergency or urgent care </a:t>
                      </a:r>
                      <a:r>
                        <a:rPr lang="en-US" sz="2400" b="1" dirty="0">
                          <a:effectLst/>
                        </a:rPr>
                        <a:t>within 15 days of randomization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21370" marR="21370" marT="21370" marB="21370"/>
                </a:tc>
                <a:extLst>
                  <a:ext uri="{0D108BD9-81ED-4DB2-BD59-A6C34878D82A}">
                    <a16:rowId xmlns:a16="http://schemas.microsoft.com/office/drawing/2014/main" val="227643090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3C28ECF-E48D-164E-9A07-34952D769A45}"/>
              </a:ext>
            </a:extLst>
          </p:cNvPr>
          <p:cNvSpPr txBox="1"/>
          <p:nvPr/>
        </p:nvSpPr>
        <p:spPr>
          <a:xfrm>
            <a:off x="838200" y="3904870"/>
            <a:ext cx="79569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Hospital admission alone is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highly relevant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outcome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Symptom worsening is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important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patients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Symptom worsening that prompts re-visit for medical care is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important and serious</a:t>
            </a:r>
          </a:p>
        </p:txBody>
      </p:sp>
      <p:pic>
        <p:nvPicPr>
          <p:cNvPr id="6" name="Picture 5" descr="A road with a building in the background&#10;&#10;Description automatically generated">
            <a:extLst>
              <a:ext uri="{FF2B5EF4-FFF2-40B4-BE49-F238E27FC236}">
                <a16:creationId xmlns:a16="http://schemas.microsoft.com/office/drawing/2014/main" id="{9FF442CF-273C-2A41-8A5A-BA90A264E4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3100" y="5044699"/>
            <a:ext cx="4932473" cy="16704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97CF82-17CD-784C-9C74-80C809EE6A85}"/>
              </a:ext>
            </a:extLst>
          </p:cNvPr>
          <p:cNvSpPr txBox="1"/>
          <p:nvPr/>
        </p:nvSpPr>
        <p:spPr>
          <a:xfrm>
            <a:off x="1371600" y="5715444"/>
            <a:ext cx="1063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B7EC8FB-9E43-BF40-B76D-5C41B67A4D83}"/>
              </a:ext>
            </a:extLst>
          </p:cNvPr>
          <p:cNvCxnSpPr/>
          <p:nvPr/>
        </p:nvCxnSpPr>
        <p:spPr>
          <a:xfrm>
            <a:off x="2810108" y="5988206"/>
            <a:ext cx="25201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251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32824-19E9-6E45-AB9D-9F1741341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Secondary and Exploratory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97E21-0D93-0743-A511-E9B6350C8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Time to disease progression </a:t>
            </a:r>
            <a:endParaRPr lang="en-US" sz="24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COVID Outpatient Ordinal Outcome Scale censored at 15 days after randomization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Worst severity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COVID WHO Ordinal Outcome Scale during the 30 days following randomization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Hospital-free days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During the 30 days following randomization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All-cause mortality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at 30 days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Symptom inventory</a:t>
            </a:r>
            <a:endParaRPr lang="en-US" sz="24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CDC list of COVID-19 symptoms on days 2, 4, 6, 8, 10, 14, 15, 30 days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>
                <a:latin typeface="Calibri" panose="020F0502020204030204" pitchFamily="34" charset="0"/>
              </a:rPr>
              <a:t>Biospecimens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Calibri" panose="020F0502020204030204" pitchFamily="34" charset="0"/>
              </a:rPr>
              <a:t>4 blood samples: Pre-infusion, Post-infusion, 15 days, 30 days</a:t>
            </a:r>
          </a:p>
        </p:txBody>
      </p:sp>
    </p:spTree>
    <p:extLst>
      <p:ext uri="{BB962C8B-B14F-4D97-AF65-F5344CB8AC3E}">
        <p14:creationId xmlns:p14="http://schemas.microsoft.com/office/powerpoint/2010/main" val="1259846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660A1-C678-7547-B167-845BB91DC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5" y="50768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Statistical Plan (Brief)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DC8FFA-EFBD-674B-8D32-14BE36783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017" y="1232452"/>
            <a:ext cx="11386932" cy="545327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/>
              <a:t>Primary Analysis is a Bayesian framework: </a:t>
            </a:r>
            <a:r>
              <a:rPr lang="en-US" sz="2400" dirty="0"/>
              <a:t>non-informative prior and posterior probability of success</a:t>
            </a:r>
          </a:p>
          <a:p>
            <a:pPr>
              <a:lnSpc>
                <a:spcPct val="110000"/>
              </a:lnSpc>
            </a:pPr>
            <a:r>
              <a:rPr lang="en-US" sz="2400" b="1" dirty="0"/>
              <a:t>Intent-to-treat population: </a:t>
            </a:r>
            <a:r>
              <a:rPr lang="en-US" sz="2400" dirty="0"/>
              <a:t>all</a:t>
            </a:r>
            <a:r>
              <a:rPr lang="en-US" sz="2400" b="1" dirty="0"/>
              <a:t> </a:t>
            </a:r>
            <a:r>
              <a:rPr lang="en-US" sz="2400" dirty="0"/>
              <a:t>randomized subjects</a:t>
            </a:r>
          </a:p>
          <a:p>
            <a:pPr>
              <a:lnSpc>
                <a:spcPct val="110000"/>
              </a:lnSpc>
            </a:pPr>
            <a:r>
              <a:rPr lang="en-US" sz="2400" b="1" i="1" dirty="0"/>
              <a:t>Randomization</a:t>
            </a:r>
            <a:r>
              <a:rPr lang="en-US" sz="2400" dirty="0"/>
              <a:t>: After sample 1 (type and screen), web-based central randomization system will assign treatment using a fixed 1:1 allocation ratio. The randomization algorithm will prevent accidental treatment imbalances in </a:t>
            </a:r>
            <a:r>
              <a:rPr lang="en-US" sz="2400" b="1" dirty="0"/>
              <a:t>age</a:t>
            </a:r>
            <a:r>
              <a:rPr lang="en-US" sz="2400" dirty="0"/>
              <a:t> and </a:t>
            </a:r>
            <a:r>
              <a:rPr lang="en-US" sz="2400" b="1" dirty="0"/>
              <a:t>site</a:t>
            </a:r>
            <a:r>
              <a:rPr lang="en-US" sz="2400" dirty="0"/>
              <a:t>. </a:t>
            </a:r>
          </a:p>
          <a:p>
            <a:pPr>
              <a:lnSpc>
                <a:spcPct val="110000"/>
              </a:lnSpc>
            </a:pPr>
            <a:r>
              <a:rPr lang="en-US" sz="2400" b="1" dirty="0"/>
              <a:t>3 planned interim efficacy and futility looks:  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Efficacy: </a:t>
            </a:r>
            <a:r>
              <a:rPr lang="en-US" dirty="0"/>
              <a:t>posterior probability of success (CP event rate &lt; Control) &gt; 99.9% at any given look (every 150 consecutive randomizations)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Futility:</a:t>
            </a:r>
            <a:r>
              <a:rPr lang="en-US" dirty="0"/>
              <a:t>  predictive probability of success &lt;20% at 33%, 50% and 75%  consecutive randomizations.</a:t>
            </a:r>
          </a:p>
          <a:p>
            <a:pPr>
              <a:lnSpc>
                <a:spcPct val="110000"/>
              </a:lnSpc>
            </a:pPr>
            <a:r>
              <a:rPr lang="en-US" sz="2400" b="1" dirty="0"/>
              <a:t>Final primary analysis:</a:t>
            </a:r>
            <a:r>
              <a:rPr lang="en-US" sz="2400" dirty="0"/>
              <a:t> posterior probability of success &gt; 97.5%</a:t>
            </a:r>
          </a:p>
          <a:p>
            <a:pPr>
              <a:lnSpc>
                <a:spcPct val="110000"/>
              </a:lnSpc>
            </a:pPr>
            <a:r>
              <a:rPr lang="en-US" sz="2400" b="1" dirty="0"/>
              <a:t>Type I error: </a:t>
            </a:r>
            <a:r>
              <a:rPr lang="en-US" sz="2400" dirty="0"/>
              <a:t>desire is to maintain a one-sided type I error rate of 0.025</a:t>
            </a:r>
          </a:p>
        </p:txBody>
      </p:sp>
    </p:spTree>
    <p:extLst>
      <p:ext uri="{BB962C8B-B14F-4D97-AF65-F5344CB8AC3E}">
        <p14:creationId xmlns:p14="http://schemas.microsoft.com/office/powerpoint/2010/main" val="2162884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660A1-C678-7547-B167-845BB91DC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" y="-788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+mn-lt"/>
              </a:rPr>
              <a:t>Sample Size – 600 (300 saline; 300 CP)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83D991-2CEA-E540-8554-856FB91EE55A}"/>
              </a:ext>
            </a:extLst>
          </p:cNvPr>
          <p:cNvSpPr txBox="1"/>
          <p:nvPr/>
        </p:nvSpPr>
        <p:spPr>
          <a:xfrm>
            <a:off x="858644" y="4756078"/>
            <a:ext cx="99650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Designed to detect a 10% risk reduction with one-sided type I error of 0.025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 illustrates power with different primary outcome rates from 15% to 35%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 sample size re-estimation prior to the first interim analysis, based on the overall rate of events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“If control group event rate is 20%, we have ~90% power to detect a 10% risk difference; ~80% power to detect a 8.5% risk reduction”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810227" y="830334"/>
          <a:ext cx="6794500" cy="4032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01868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A1C192-3F76-0F4D-A228-7065E91C2EF8}"/>
              </a:ext>
            </a:extLst>
          </p:cNvPr>
          <p:cNvGraphicFramePr>
            <a:graphicFrameLocks noGrp="1"/>
          </p:cNvGraphicFramePr>
          <p:nvPr/>
        </p:nvGraphicFramePr>
        <p:xfrm>
          <a:off x="821665" y="1409980"/>
          <a:ext cx="3768725" cy="670560"/>
        </p:xfrm>
        <a:graphic>
          <a:graphicData uri="http://schemas.openxmlformats.org/drawingml/2006/table">
            <a:tbl>
              <a:tblPr/>
              <a:tblGrid>
                <a:gridCol w="1978660">
                  <a:extLst>
                    <a:ext uri="{9D8B030D-6E8A-4147-A177-3AD203B41FA5}">
                      <a16:colId xmlns:a16="http://schemas.microsoft.com/office/drawing/2014/main" val="150950480"/>
                    </a:ext>
                  </a:extLst>
                </a:gridCol>
                <a:gridCol w="875665">
                  <a:extLst>
                    <a:ext uri="{9D8B030D-6E8A-4147-A177-3AD203B41FA5}">
                      <a16:colId xmlns:a16="http://schemas.microsoft.com/office/drawing/2014/main" val="38888618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9944555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</a:rPr>
                        <a:t>ED Revisit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No Revisit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73690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</a:rPr>
                        <a:t>Admitted during index ED visit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15 (4.8%)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294 (95.2%)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8302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Discharged from 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40 (23.8%)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128 (76.2%)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7976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55 (11.5%)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</a:rPr>
                        <a:t>422 (88.5%)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747636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7200DE0-694B-054D-856F-F3561C955C46}"/>
              </a:ext>
            </a:extLst>
          </p:cNvPr>
          <p:cNvGraphicFramePr>
            <a:graphicFrameLocks noGrp="1"/>
          </p:cNvGraphicFramePr>
          <p:nvPr/>
        </p:nvGraphicFramePr>
        <p:xfrm>
          <a:off x="821665" y="2719721"/>
          <a:ext cx="3768725" cy="838200"/>
        </p:xfrm>
        <a:graphic>
          <a:graphicData uri="http://schemas.openxmlformats.org/drawingml/2006/table">
            <a:tbl>
              <a:tblPr/>
              <a:tblGrid>
                <a:gridCol w="1978660">
                  <a:extLst>
                    <a:ext uri="{9D8B030D-6E8A-4147-A177-3AD203B41FA5}">
                      <a16:colId xmlns:a16="http://schemas.microsoft.com/office/drawing/2014/main" val="2665521811"/>
                    </a:ext>
                  </a:extLst>
                </a:gridCol>
                <a:gridCol w="875665">
                  <a:extLst>
                    <a:ext uri="{9D8B030D-6E8A-4147-A177-3AD203B41FA5}">
                      <a16:colId xmlns:a16="http://schemas.microsoft.com/office/drawing/2014/main" val="306384712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1689007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Hospital admit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No Hospital admit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81507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Admitted during index ED visit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14 (4.5%)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295 (95.2%)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58150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Discharged from 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24 (14.3%)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144 (85.7%)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1738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38 (8.0%)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</a:rPr>
                        <a:t>439 (92.0%)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82051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731F86-62F8-A54D-A81C-7F05583CC733}"/>
              </a:ext>
            </a:extLst>
          </p:cNvPr>
          <p:cNvGraphicFramePr>
            <a:graphicFrameLocks noGrp="1"/>
          </p:cNvGraphicFramePr>
          <p:nvPr/>
        </p:nvGraphicFramePr>
        <p:xfrm>
          <a:off x="821665" y="4197102"/>
          <a:ext cx="3768725" cy="670560"/>
        </p:xfrm>
        <a:graphic>
          <a:graphicData uri="http://schemas.openxmlformats.org/drawingml/2006/table">
            <a:tbl>
              <a:tblPr/>
              <a:tblGrid>
                <a:gridCol w="1978660">
                  <a:extLst>
                    <a:ext uri="{9D8B030D-6E8A-4147-A177-3AD203B41FA5}">
                      <a16:colId xmlns:a16="http://schemas.microsoft.com/office/drawing/2014/main" val="3708351938"/>
                    </a:ext>
                  </a:extLst>
                </a:gridCol>
                <a:gridCol w="875665">
                  <a:extLst>
                    <a:ext uri="{9D8B030D-6E8A-4147-A177-3AD203B41FA5}">
                      <a16:colId xmlns:a16="http://schemas.microsoft.com/office/drawing/2014/main" val="12873341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9777248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ED Revisit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No Revisit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4112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Admitted during index ED visit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29 (9.4%)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280 (90.6%)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1264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Discharged from 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42 (25.0%)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126 (75.0%)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72242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71 (14.9%)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</a:rPr>
                        <a:t>406 (85.1%)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660446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BA4FC4D-44A1-F547-A43D-BD95C755376C}"/>
              </a:ext>
            </a:extLst>
          </p:cNvPr>
          <p:cNvGraphicFramePr>
            <a:graphicFrameLocks noGrp="1"/>
          </p:cNvGraphicFramePr>
          <p:nvPr/>
        </p:nvGraphicFramePr>
        <p:xfrm>
          <a:off x="821665" y="5506844"/>
          <a:ext cx="3768725" cy="838200"/>
        </p:xfrm>
        <a:graphic>
          <a:graphicData uri="http://schemas.openxmlformats.org/drawingml/2006/table">
            <a:tbl>
              <a:tblPr/>
              <a:tblGrid>
                <a:gridCol w="1978660">
                  <a:extLst>
                    <a:ext uri="{9D8B030D-6E8A-4147-A177-3AD203B41FA5}">
                      <a16:colId xmlns:a16="http://schemas.microsoft.com/office/drawing/2014/main" val="3482425509"/>
                    </a:ext>
                  </a:extLst>
                </a:gridCol>
                <a:gridCol w="875665">
                  <a:extLst>
                    <a:ext uri="{9D8B030D-6E8A-4147-A177-3AD203B41FA5}">
                      <a16:colId xmlns:a16="http://schemas.microsoft.com/office/drawing/2014/main" val="302690383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866671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Hospital admit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No Hospital admit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719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Admitted during index ED visit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25 (8.1%)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284 (91.9%)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68234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Discharged from 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24 (14.3%)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</a:rPr>
                        <a:t>144 (85.7%)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8152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</a:rPr>
                        <a:t>49 (10.3%)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</a:rPr>
                        <a:t>428 (89.7%)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731891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EC4B022-6950-A043-9140-996469520908}"/>
              </a:ext>
            </a:extLst>
          </p:cNvPr>
          <p:cNvSpPr txBox="1"/>
          <p:nvPr/>
        </p:nvSpPr>
        <p:spPr>
          <a:xfrm>
            <a:off x="810514" y="1040648"/>
            <a:ext cx="265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  Revisits within 15 days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3AFD3B-02A7-FF44-93A3-382539C6FD9C}"/>
              </a:ext>
            </a:extLst>
          </p:cNvPr>
          <p:cNvSpPr txBox="1"/>
          <p:nvPr/>
        </p:nvSpPr>
        <p:spPr>
          <a:xfrm>
            <a:off x="821663" y="2336224"/>
            <a:ext cx="304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Hospital admits within 15 days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F6F63D-4143-F040-AD92-96B1E95305A5}"/>
              </a:ext>
            </a:extLst>
          </p:cNvPr>
          <p:cNvSpPr txBox="1"/>
          <p:nvPr/>
        </p:nvSpPr>
        <p:spPr>
          <a:xfrm>
            <a:off x="821665" y="3844796"/>
            <a:ext cx="259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 Revisits within 28 days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B71530-4F78-D04A-BC26-5B6E77E7039F}"/>
              </a:ext>
            </a:extLst>
          </p:cNvPr>
          <p:cNvSpPr txBox="1"/>
          <p:nvPr/>
        </p:nvSpPr>
        <p:spPr>
          <a:xfrm>
            <a:off x="821664" y="5137511"/>
            <a:ext cx="304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Hospital admits within 28 days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AB0752-3294-DC46-9A70-B6A3A3E5E81A}"/>
              </a:ext>
            </a:extLst>
          </p:cNvPr>
          <p:cNvSpPr txBox="1"/>
          <p:nvPr/>
        </p:nvSpPr>
        <p:spPr>
          <a:xfrm>
            <a:off x="5221371" y="2418714"/>
            <a:ext cx="3517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24%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return to ED within 15 days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53D8C1-2C00-7442-99E4-83B4F20C8115}"/>
              </a:ext>
            </a:extLst>
          </p:cNvPr>
          <p:cNvSpPr txBox="1"/>
          <p:nvPr/>
        </p:nvSpPr>
        <p:spPr>
          <a:xfrm>
            <a:off x="5221371" y="3065244"/>
            <a:ext cx="4754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14%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admitted to hospital within 15 days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562463-E94D-A041-9D76-6F2531263846}"/>
              </a:ext>
            </a:extLst>
          </p:cNvPr>
          <p:cNvSpPr txBox="1"/>
          <p:nvPr/>
        </p:nvSpPr>
        <p:spPr>
          <a:xfrm>
            <a:off x="624468" y="512956"/>
            <a:ext cx="6187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 of 477 consecutive subjects at University of Michigan 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947A0E-A488-A140-B8D7-AEAD5E92F26C}"/>
              </a:ext>
            </a:extLst>
          </p:cNvPr>
          <p:cNvSpPr txBox="1"/>
          <p:nvPr/>
        </p:nvSpPr>
        <p:spPr>
          <a:xfrm>
            <a:off x="5221371" y="1292799"/>
            <a:ext cx="4580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35%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patients are discharged from ED on first visit, and among those discharged from ED: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7CF782-E52C-9D4E-915C-7601AE813DFA}"/>
              </a:ext>
            </a:extLst>
          </p:cNvPr>
          <p:cNvSpPr/>
          <p:nvPr/>
        </p:nvSpPr>
        <p:spPr>
          <a:xfrm>
            <a:off x="624467" y="512955"/>
            <a:ext cx="9311269" cy="323385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448F57-E391-864D-B706-F87C34203490}"/>
              </a:ext>
            </a:extLst>
          </p:cNvPr>
          <p:cNvSpPr/>
          <p:nvPr/>
        </p:nvSpPr>
        <p:spPr>
          <a:xfrm>
            <a:off x="624467" y="3831670"/>
            <a:ext cx="4237466" cy="270616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8EE4FC-24E6-5B4E-BC98-5C642DA9CC01}"/>
              </a:ext>
            </a:extLst>
          </p:cNvPr>
          <p:cNvSpPr txBox="1"/>
          <p:nvPr/>
        </p:nvSpPr>
        <p:spPr>
          <a:xfrm>
            <a:off x="5531005" y="4568640"/>
            <a:ext cx="5387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Most events are during first 15 days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15AFAE-A426-4D4D-B45D-265B09C5E957}"/>
              </a:ext>
            </a:extLst>
          </p:cNvPr>
          <p:cNvSpPr txBox="1"/>
          <p:nvPr/>
        </p:nvSpPr>
        <p:spPr>
          <a:xfrm>
            <a:off x="10604810" y="6432024"/>
            <a:ext cx="1161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Korley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895893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660A1-C678-7547-B167-845BB91DC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558" y="44285"/>
            <a:ext cx="9039195" cy="1325563"/>
          </a:xfrm>
        </p:spPr>
        <p:txBody>
          <a:bodyPr/>
          <a:lstStyle/>
          <a:p>
            <a:r>
              <a:rPr lang="en-US" b="1" dirty="0"/>
              <a:t>Estimated Event Rate (April-May data)</a:t>
            </a:r>
          </a:p>
        </p:txBody>
      </p:sp>
      <p:pic>
        <p:nvPicPr>
          <p:cNvPr id="8" name="image1.png">
            <a:extLst>
              <a:ext uri="{FF2B5EF4-FFF2-40B4-BE49-F238E27FC236}">
                <a16:creationId xmlns:a16="http://schemas.microsoft.com/office/drawing/2014/main" id="{8E930632-A31A-EB44-B57D-FD6E7228DF8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93040" y="123114"/>
            <a:ext cx="2146748" cy="1154357"/>
          </a:xfrm>
          <a:prstGeom prst="rect">
            <a:avLst/>
          </a:prstGeom>
          <a:ln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04746" y="1427017"/>
          <a:ext cx="11244008" cy="4771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1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1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8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19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8397">
                <a:tc>
                  <a:txBody>
                    <a:bodyPr/>
                    <a:lstStyle/>
                    <a:p>
                      <a:r>
                        <a:rPr lang="en-US" dirty="0"/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COVID-19 +</a:t>
                      </a:r>
                      <a:r>
                        <a:rPr lang="en-US" baseline="0" dirty="0"/>
                        <a:t> and</a:t>
                      </a:r>
                      <a:r>
                        <a:rPr lang="en-US" dirty="0"/>
                        <a:t> discharged from 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Admitted</a:t>
                      </a:r>
                      <a:r>
                        <a:rPr lang="en-US" baseline="0" dirty="0"/>
                        <a:t> within 15 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Percent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407">
                <a:tc>
                  <a:txBody>
                    <a:bodyPr/>
                    <a:lstStyle/>
                    <a:p>
                      <a:r>
                        <a:rPr lang="en-US" dirty="0"/>
                        <a:t>University</a:t>
                      </a:r>
                      <a:r>
                        <a:rPr lang="en-US" baseline="0" dirty="0"/>
                        <a:t> of Michigan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407">
                <a:tc>
                  <a:txBody>
                    <a:bodyPr/>
                    <a:lstStyle/>
                    <a:p>
                      <a:r>
                        <a:rPr lang="en-US" dirty="0"/>
                        <a:t>University of Cincinnati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407">
                <a:tc>
                  <a:txBody>
                    <a:bodyPr/>
                    <a:lstStyle/>
                    <a:p>
                      <a:r>
                        <a:rPr lang="en-US" dirty="0" err="1"/>
                        <a:t>Baystate</a:t>
                      </a:r>
                      <a:r>
                        <a:rPr lang="en-US" dirty="0"/>
                        <a:t> Medical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407">
                <a:tc>
                  <a:txBody>
                    <a:bodyPr/>
                    <a:lstStyle/>
                    <a:p>
                      <a:r>
                        <a:rPr lang="en-US" dirty="0"/>
                        <a:t>Harbor UCLA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407">
                <a:tc>
                  <a:txBody>
                    <a:bodyPr/>
                    <a:lstStyle/>
                    <a:p>
                      <a:r>
                        <a:rPr lang="en-US" dirty="0"/>
                        <a:t>Henry Ford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1,467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407">
                <a:tc>
                  <a:txBody>
                    <a:bodyPr/>
                    <a:lstStyle/>
                    <a:p>
                      <a:r>
                        <a:rPr lang="en-US" dirty="0"/>
                        <a:t>University of Florida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407">
                <a:tc>
                  <a:txBody>
                    <a:bodyPr/>
                    <a:lstStyle/>
                    <a:p>
                      <a:r>
                        <a:rPr lang="en-US" dirty="0"/>
                        <a:t>University of Colorado / Denver Health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5407">
                <a:tc>
                  <a:txBody>
                    <a:bodyPr/>
                    <a:lstStyle/>
                    <a:p>
                      <a:r>
                        <a:rPr lang="en-US" dirty="0"/>
                        <a:t>Regions 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407">
                <a:tc>
                  <a:txBody>
                    <a:bodyPr/>
                    <a:lstStyle/>
                    <a:p>
                      <a:r>
                        <a:rPr lang="en-US" b="1" i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/>
                        <a:t>2400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/>
                        <a:t>394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/>
                        <a:t>16.4%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8716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2F4FC6-3684-1C48-898C-D2D33F99C92E}"/>
              </a:ext>
            </a:extLst>
          </p:cNvPr>
          <p:cNvSpPr txBox="1"/>
          <p:nvPr/>
        </p:nvSpPr>
        <p:spPr>
          <a:xfrm>
            <a:off x="3742560" y="278638"/>
            <a:ext cx="3401957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Screen for COVID+ Patient; Confirm I/E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202D5F-39F3-F542-B817-080730BAFA2B}"/>
              </a:ext>
            </a:extLst>
          </p:cNvPr>
          <p:cNvGrpSpPr/>
          <p:nvPr/>
        </p:nvGrpSpPr>
        <p:grpSpPr>
          <a:xfrm>
            <a:off x="3865382" y="2268766"/>
            <a:ext cx="5106477" cy="338554"/>
            <a:chOff x="3668607" y="2372404"/>
            <a:chExt cx="5106477" cy="3385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495786-0199-4E40-BFDA-FEC03A8DE064}"/>
                </a:ext>
              </a:extLst>
            </p:cNvPr>
            <p:cNvSpPr txBox="1"/>
            <p:nvPr/>
          </p:nvSpPr>
          <p:spPr>
            <a:xfrm>
              <a:off x="3668607" y="2372404"/>
              <a:ext cx="3156313" cy="3385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Confirm Compatible Unit Available*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BDF002-0FAF-9147-9D23-3E9687E88069}"/>
                </a:ext>
              </a:extLst>
            </p:cNvPr>
            <p:cNvSpPr txBox="1"/>
            <p:nvPr/>
          </p:nvSpPr>
          <p:spPr>
            <a:xfrm>
              <a:off x="7649455" y="2372404"/>
              <a:ext cx="11256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Blood Bank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834C20-BD3B-7A49-A831-11E8D9864487}"/>
              </a:ext>
            </a:extLst>
          </p:cNvPr>
          <p:cNvGrpSpPr/>
          <p:nvPr/>
        </p:nvGrpSpPr>
        <p:grpSpPr>
          <a:xfrm>
            <a:off x="3287221" y="1771234"/>
            <a:ext cx="5053630" cy="338554"/>
            <a:chOff x="3090446" y="1760240"/>
            <a:chExt cx="5053630" cy="33855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32300E-5D61-9849-8D4A-A5549DB39E28}"/>
                </a:ext>
              </a:extLst>
            </p:cNvPr>
            <p:cNvSpPr txBox="1"/>
            <p:nvPr/>
          </p:nvSpPr>
          <p:spPr>
            <a:xfrm>
              <a:off x="3090446" y="1760240"/>
              <a:ext cx="4222732" cy="3385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Send Blood Type* and Collect First Blood Sample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03F091-2603-E945-B96E-DD489518D0A6}"/>
                </a:ext>
              </a:extLst>
            </p:cNvPr>
            <p:cNvSpPr txBox="1"/>
            <p:nvPr/>
          </p:nvSpPr>
          <p:spPr>
            <a:xfrm>
              <a:off x="7667664" y="1760240"/>
              <a:ext cx="4764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Lab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668377-F927-874E-B8DC-632935EEF24E}"/>
              </a:ext>
            </a:extLst>
          </p:cNvPr>
          <p:cNvGrpSpPr/>
          <p:nvPr/>
        </p:nvGrpSpPr>
        <p:grpSpPr>
          <a:xfrm>
            <a:off x="1095086" y="776170"/>
            <a:ext cx="5907042" cy="338554"/>
            <a:chOff x="898311" y="672061"/>
            <a:chExt cx="5907042" cy="33855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D7925F-5D88-4545-BED5-407D5F283AA8}"/>
                </a:ext>
              </a:extLst>
            </p:cNvPr>
            <p:cNvSpPr txBox="1"/>
            <p:nvPr/>
          </p:nvSpPr>
          <p:spPr>
            <a:xfrm>
              <a:off x="3688170" y="672061"/>
              <a:ext cx="3117183" cy="3385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Obtain Written Informed Consent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9291EE3-99B6-4A44-9CC9-0735809CF1ED}"/>
                </a:ext>
              </a:extLst>
            </p:cNvPr>
            <p:cNvSpPr txBox="1"/>
            <p:nvPr/>
          </p:nvSpPr>
          <p:spPr>
            <a:xfrm>
              <a:off x="898311" y="672061"/>
              <a:ext cx="16444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Michigan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REDCap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26FE00-07AB-C448-93CD-D73DF61C12B2}"/>
              </a:ext>
            </a:extLst>
          </p:cNvPr>
          <p:cNvGrpSpPr/>
          <p:nvPr/>
        </p:nvGrpSpPr>
        <p:grpSpPr>
          <a:xfrm>
            <a:off x="1095086" y="1273702"/>
            <a:ext cx="6662356" cy="338554"/>
            <a:chOff x="898311" y="1146509"/>
            <a:chExt cx="6662356" cy="33855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B3D5BE-FCC2-414F-9421-591E4223E60D}"/>
                </a:ext>
              </a:extLst>
            </p:cNvPr>
            <p:cNvSpPr txBox="1"/>
            <p:nvPr/>
          </p:nvSpPr>
          <p:spPr>
            <a:xfrm>
              <a:off x="2932862" y="1146509"/>
              <a:ext cx="4627805" cy="3385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Complete Medical History, Enrollment, Get Subject ID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9A7AF5B-F83D-6A45-B2F7-035535386018}"/>
                </a:ext>
              </a:extLst>
            </p:cNvPr>
            <p:cNvSpPr txBox="1"/>
            <p:nvPr/>
          </p:nvSpPr>
          <p:spPr>
            <a:xfrm>
              <a:off x="898311" y="1146509"/>
              <a:ext cx="9369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WebDCU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D262E3C-E526-8040-9EFC-E0B1BF41B581}"/>
              </a:ext>
            </a:extLst>
          </p:cNvPr>
          <p:cNvGrpSpPr/>
          <p:nvPr/>
        </p:nvGrpSpPr>
        <p:grpSpPr>
          <a:xfrm>
            <a:off x="1095086" y="2766298"/>
            <a:ext cx="4902544" cy="338554"/>
            <a:chOff x="898311" y="2846852"/>
            <a:chExt cx="4902544" cy="33855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E204B7-2026-EB4F-A5D0-86524F79DD0B}"/>
                </a:ext>
              </a:extLst>
            </p:cNvPr>
            <p:cNvSpPr txBox="1"/>
            <p:nvPr/>
          </p:nvSpPr>
          <p:spPr>
            <a:xfrm>
              <a:off x="4692667" y="2846852"/>
              <a:ext cx="1108188" cy="3385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Randomize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DA5AB88-BF5E-AD4B-BBB3-77E76FCB67A6}"/>
                </a:ext>
              </a:extLst>
            </p:cNvPr>
            <p:cNvSpPr txBox="1"/>
            <p:nvPr/>
          </p:nvSpPr>
          <p:spPr>
            <a:xfrm>
              <a:off x="898311" y="2846852"/>
              <a:ext cx="9369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WebDCU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5CFDFB7-40ED-0B48-AB51-6F5A913BE8DA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5443537" y="617192"/>
            <a:ext cx="2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A30A211-DD82-3F42-80D7-63A2A9166F3E}"/>
              </a:ext>
            </a:extLst>
          </p:cNvPr>
          <p:cNvCxnSpPr/>
          <p:nvPr/>
        </p:nvCxnSpPr>
        <p:spPr>
          <a:xfrm>
            <a:off x="5443535" y="1114724"/>
            <a:ext cx="0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A52370-A416-184F-9576-19958E0E2610}"/>
              </a:ext>
            </a:extLst>
          </p:cNvPr>
          <p:cNvCxnSpPr/>
          <p:nvPr/>
        </p:nvCxnSpPr>
        <p:spPr>
          <a:xfrm>
            <a:off x="5443535" y="1612256"/>
            <a:ext cx="0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9231E86-039E-1A49-B664-680C6EBAF21D}"/>
              </a:ext>
            </a:extLst>
          </p:cNvPr>
          <p:cNvCxnSpPr/>
          <p:nvPr/>
        </p:nvCxnSpPr>
        <p:spPr>
          <a:xfrm>
            <a:off x="5443535" y="2109788"/>
            <a:ext cx="0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7EAB508-E7AD-DC47-91B1-C3204548514D}"/>
              </a:ext>
            </a:extLst>
          </p:cNvPr>
          <p:cNvCxnSpPr/>
          <p:nvPr/>
        </p:nvCxnSpPr>
        <p:spPr>
          <a:xfrm>
            <a:off x="5443535" y="2607320"/>
            <a:ext cx="0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C5F7A0D-20E9-C445-9848-91DDF5BA0CD2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4645935" y="3104852"/>
            <a:ext cx="797601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790E324-5FA5-0741-8CE2-902567921B31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5443536" y="3104852"/>
            <a:ext cx="743901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1EEF85E-8CD5-9841-A20B-BD85143AA23E}"/>
              </a:ext>
            </a:extLst>
          </p:cNvPr>
          <p:cNvCxnSpPr>
            <a:cxnSpLocks/>
            <a:stCxn id="26" idx="3"/>
            <a:endCxn id="9" idx="1"/>
          </p:cNvCxnSpPr>
          <p:nvPr/>
        </p:nvCxnSpPr>
        <p:spPr>
          <a:xfrm>
            <a:off x="2032074" y="1442979"/>
            <a:ext cx="109756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FB5A4C5-BD02-4E41-B807-CB822C86114A}"/>
              </a:ext>
            </a:extLst>
          </p:cNvPr>
          <p:cNvCxnSpPr>
            <a:cxnSpLocks/>
            <a:stCxn id="24" idx="3"/>
            <a:endCxn id="5" idx="1"/>
          </p:cNvCxnSpPr>
          <p:nvPr/>
        </p:nvCxnSpPr>
        <p:spPr>
          <a:xfrm>
            <a:off x="2739511" y="945447"/>
            <a:ext cx="114543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BD36013-E6BB-2C43-B8EC-4DCF9C4C1FEF}"/>
              </a:ext>
            </a:extLst>
          </p:cNvPr>
          <p:cNvCxnSpPr>
            <a:cxnSpLocks/>
            <a:stCxn id="27" idx="3"/>
            <a:endCxn id="8" idx="1"/>
          </p:cNvCxnSpPr>
          <p:nvPr/>
        </p:nvCxnSpPr>
        <p:spPr>
          <a:xfrm>
            <a:off x="2032074" y="2935575"/>
            <a:ext cx="285736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345CBFE7-1435-4343-85C9-79D41A054E1A}"/>
              </a:ext>
            </a:extLst>
          </p:cNvPr>
          <p:cNvCxnSpPr>
            <a:cxnSpLocks/>
            <a:stCxn id="7" idx="3"/>
            <a:endCxn id="21" idx="1"/>
          </p:cNvCxnSpPr>
          <p:nvPr/>
        </p:nvCxnSpPr>
        <p:spPr>
          <a:xfrm>
            <a:off x="7021695" y="2438043"/>
            <a:ext cx="82453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42ABA9F5-DCF6-0F47-BE6A-57CBDE8EB8E3}"/>
              </a:ext>
            </a:extLst>
          </p:cNvPr>
          <p:cNvCxnSpPr>
            <a:cxnSpLocks/>
            <a:stCxn id="6" idx="3"/>
            <a:endCxn id="22" idx="1"/>
          </p:cNvCxnSpPr>
          <p:nvPr/>
        </p:nvCxnSpPr>
        <p:spPr>
          <a:xfrm>
            <a:off x="7509953" y="1940511"/>
            <a:ext cx="35448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C50ED939-328E-7642-AF08-6A7D9897A1CF}"/>
              </a:ext>
            </a:extLst>
          </p:cNvPr>
          <p:cNvSpPr txBox="1"/>
          <p:nvPr/>
        </p:nvSpPr>
        <p:spPr>
          <a:xfrm>
            <a:off x="9237602" y="1810774"/>
            <a:ext cx="2954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*Follow institutional protocol for checking type: may need two samples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F095201-72A3-044A-A79D-1F185942F3EF}"/>
              </a:ext>
            </a:extLst>
          </p:cNvPr>
          <p:cNvSpPr txBox="1"/>
          <p:nvPr/>
        </p:nvSpPr>
        <p:spPr>
          <a:xfrm>
            <a:off x="115747" y="49329"/>
            <a:ext cx="238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 Encounter Activities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FD1AC8D-6CB8-7F46-A693-BB2C6B90169A}"/>
              </a:ext>
            </a:extLst>
          </p:cNvPr>
          <p:cNvGrpSpPr/>
          <p:nvPr/>
        </p:nvGrpSpPr>
        <p:grpSpPr>
          <a:xfrm>
            <a:off x="4038845" y="3263830"/>
            <a:ext cx="2803771" cy="338554"/>
            <a:chOff x="1756814" y="3535229"/>
            <a:chExt cx="2803771" cy="33855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5FDFAC0-3B00-354B-AD85-8BBEA0E0B028}"/>
                </a:ext>
              </a:extLst>
            </p:cNvPr>
            <p:cNvSpPr txBox="1"/>
            <p:nvPr/>
          </p:nvSpPr>
          <p:spPr>
            <a:xfrm>
              <a:off x="1756814" y="3535229"/>
              <a:ext cx="1214179" cy="3385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Order Saline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F5F5513-1A12-254A-B793-0342C843791F}"/>
                </a:ext>
              </a:extLst>
            </p:cNvPr>
            <p:cNvSpPr txBox="1"/>
            <p:nvPr/>
          </p:nvSpPr>
          <p:spPr>
            <a:xfrm>
              <a:off x="3250226" y="3535229"/>
              <a:ext cx="1310359" cy="3385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Order Plasma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4045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contact—April 3</a:t>
            </a:r>
          </a:p>
          <a:p>
            <a:r>
              <a:rPr lang="en-US" dirty="0" smtClean="0"/>
              <a:t>Formation of the team-</a:t>
            </a:r>
            <a:r>
              <a:rPr lang="en-US" smtClean="0"/>
              <a:t>-April</a:t>
            </a:r>
            <a:endParaRPr lang="en-US" dirty="0" smtClean="0"/>
          </a:p>
          <a:p>
            <a:r>
              <a:rPr lang="en-US" dirty="0" smtClean="0"/>
              <a:t>Approval to move forward—June 2020</a:t>
            </a:r>
          </a:p>
          <a:p>
            <a:endParaRPr lang="en-US" dirty="0"/>
          </a:p>
          <a:p>
            <a:r>
              <a:rPr lang="en-US" dirty="0" smtClean="0"/>
              <a:t>And here we are!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780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2F4FC6-3684-1C48-898C-D2D33F99C92E}"/>
              </a:ext>
            </a:extLst>
          </p:cNvPr>
          <p:cNvSpPr txBox="1"/>
          <p:nvPr/>
        </p:nvSpPr>
        <p:spPr>
          <a:xfrm>
            <a:off x="3742560" y="278638"/>
            <a:ext cx="3401957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Screen for COVID+ Patient; Confirm I/E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B7ED8F3-2EA3-7644-8CA9-BF7C041A7D7D}"/>
              </a:ext>
            </a:extLst>
          </p:cNvPr>
          <p:cNvGrpSpPr/>
          <p:nvPr/>
        </p:nvGrpSpPr>
        <p:grpSpPr>
          <a:xfrm>
            <a:off x="4038845" y="3263830"/>
            <a:ext cx="2803771" cy="338554"/>
            <a:chOff x="1756814" y="3535229"/>
            <a:chExt cx="2803771" cy="33855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2E2FA8-AE5E-D344-ACF6-70E6FC3AE9F2}"/>
                </a:ext>
              </a:extLst>
            </p:cNvPr>
            <p:cNvSpPr txBox="1"/>
            <p:nvPr/>
          </p:nvSpPr>
          <p:spPr>
            <a:xfrm>
              <a:off x="1756814" y="3535229"/>
              <a:ext cx="1214179" cy="3385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Order Saline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3617C3-EE47-E040-A5BC-2320C44C59EB}"/>
                </a:ext>
              </a:extLst>
            </p:cNvPr>
            <p:cNvSpPr txBox="1"/>
            <p:nvPr/>
          </p:nvSpPr>
          <p:spPr>
            <a:xfrm>
              <a:off x="3250226" y="3535229"/>
              <a:ext cx="1310359" cy="3385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Order Plasma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F8AF4B9-1CFE-3F49-A1E6-A38EC4803523}"/>
              </a:ext>
            </a:extLst>
          </p:cNvPr>
          <p:cNvSpPr txBox="1"/>
          <p:nvPr/>
        </p:nvSpPr>
        <p:spPr>
          <a:xfrm>
            <a:off x="4643637" y="3761362"/>
            <a:ext cx="1599797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 at Bedside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BFC410-AE40-4F4E-9E9B-6FE7E2E4D440}"/>
              </a:ext>
            </a:extLst>
          </p:cNvPr>
          <p:cNvSpPr txBox="1"/>
          <p:nvPr/>
        </p:nvSpPr>
        <p:spPr>
          <a:xfrm>
            <a:off x="3974352" y="4258894"/>
            <a:ext cx="293836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Give Infusion over 30-60 minutes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B5E41C-7B51-1F46-B2B3-B8ABCFE4EDB0}"/>
              </a:ext>
            </a:extLst>
          </p:cNvPr>
          <p:cNvSpPr txBox="1"/>
          <p:nvPr/>
        </p:nvSpPr>
        <p:spPr>
          <a:xfrm>
            <a:off x="2008413" y="3581818"/>
            <a:ext cx="1008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Pharmacy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D3AC8C-7019-FE44-96D5-44BFD62DB7BE}"/>
              </a:ext>
            </a:extLst>
          </p:cNvPr>
          <p:cNvSpPr txBox="1"/>
          <p:nvPr/>
        </p:nvSpPr>
        <p:spPr>
          <a:xfrm>
            <a:off x="7864439" y="3581818"/>
            <a:ext cx="1125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Blood Bank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202D5F-39F3-F542-B817-080730BAFA2B}"/>
              </a:ext>
            </a:extLst>
          </p:cNvPr>
          <p:cNvGrpSpPr/>
          <p:nvPr/>
        </p:nvGrpSpPr>
        <p:grpSpPr>
          <a:xfrm>
            <a:off x="3865382" y="2268766"/>
            <a:ext cx="5106477" cy="338554"/>
            <a:chOff x="3668607" y="2372404"/>
            <a:chExt cx="5106477" cy="3385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495786-0199-4E40-BFDA-FEC03A8DE064}"/>
                </a:ext>
              </a:extLst>
            </p:cNvPr>
            <p:cNvSpPr txBox="1"/>
            <p:nvPr/>
          </p:nvSpPr>
          <p:spPr>
            <a:xfrm>
              <a:off x="3668607" y="2372404"/>
              <a:ext cx="3156313" cy="3385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Confirm Compatible Unit Available*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BDF002-0FAF-9147-9D23-3E9687E88069}"/>
                </a:ext>
              </a:extLst>
            </p:cNvPr>
            <p:cNvSpPr txBox="1"/>
            <p:nvPr/>
          </p:nvSpPr>
          <p:spPr>
            <a:xfrm>
              <a:off x="7649455" y="2372404"/>
              <a:ext cx="11256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Blood Bank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834C20-BD3B-7A49-A831-11E8D9864487}"/>
              </a:ext>
            </a:extLst>
          </p:cNvPr>
          <p:cNvGrpSpPr/>
          <p:nvPr/>
        </p:nvGrpSpPr>
        <p:grpSpPr>
          <a:xfrm>
            <a:off x="3287221" y="1771234"/>
            <a:ext cx="5053630" cy="338554"/>
            <a:chOff x="3090446" y="1760240"/>
            <a:chExt cx="5053630" cy="33855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32300E-5D61-9849-8D4A-A5549DB39E28}"/>
                </a:ext>
              </a:extLst>
            </p:cNvPr>
            <p:cNvSpPr txBox="1"/>
            <p:nvPr/>
          </p:nvSpPr>
          <p:spPr>
            <a:xfrm>
              <a:off x="3090446" y="1760240"/>
              <a:ext cx="4222732" cy="3385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Send Blood Type* and Collect First Blood Sample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03F091-2603-E945-B96E-DD489518D0A6}"/>
                </a:ext>
              </a:extLst>
            </p:cNvPr>
            <p:cNvSpPr txBox="1"/>
            <p:nvPr/>
          </p:nvSpPr>
          <p:spPr>
            <a:xfrm>
              <a:off x="7667664" y="1760240"/>
              <a:ext cx="4764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Lab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668377-F927-874E-B8DC-632935EEF24E}"/>
              </a:ext>
            </a:extLst>
          </p:cNvPr>
          <p:cNvGrpSpPr/>
          <p:nvPr/>
        </p:nvGrpSpPr>
        <p:grpSpPr>
          <a:xfrm>
            <a:off x="1095086" y="776170"/>
            <a:ext cx="5907042" cy="338554"/>
            <a:chOff x="898311" y="672061"/>
            <a:chExt cx="5907042" cy="33855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D7925F-5D88-4545-BED5-407D5F283AA8}"/>
                </a:ext>
              </a:extLst>
            </p:cNvPr>
            <p:cNvSpPr txBox="1"/>
            <p:nvPr/>
          </p:nvSpPr>
          <p:spPr>
            <a:xfrm>
              <a:off x="3688170" y="672061"/>
              <a:ext cx="3117183" cy="3385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Obtain Written Informed Consent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9291EE3-99B6-4A44-9CC9-0735809CF1ED}"/>
                </a:ext>
              </a:extLst>
            </p:cNvPr>
            <p:cNvSpPr txBox="1"/>
            <p:nvPr/>
          </p:nvSpPr>
          <p:spPr>
            <a:xfrm>
              <a:off x="898311" y="672061"/>
              <a:ext cx="16444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Michigan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REDCap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26FE00-07AB-C448-93CD-D73DF61C12B2}"/>
              </a:ext>
            </a:extLst>
          </p:cNvPr>
          <p:cNvGrpSpPr/>
          <p:nvPr/>
        </p:nvGrpSpPr>
        <p:grpSpPr>
          <a:xfrm>
            <a:off x="1095086" y="1273702"/>
            <a:ext cx="6662356" cy="338554"/>
            <a:chOff x="898311" y="1146509"/>
            <a:chExt cx="6662356" cy="33855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B3D5BE-FCC2-414F-9421-591E4223E60D}"/>
                </a:ext>
              </a:extLst>
            </p:cNvPr>
            <p:cNvSpPr txBox="1"/>
            <p:nvPr/>
          </p:nvSpPr>
          <p:spPr>
            <a:xfrm>
              <a:off x="2932862" y="1146509"/>
              <a:ext cx="4627805" cy="3385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Complete Medical History, Enrollment, Get Subject ID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9A7AF5B-F83D-6A45-B2F7-035535386018}"/>
                </a:ext>
              </a:extLst>
            </p:cNvPr>
            <p:cNvSpPr txBox="1"/>
            <p:nvPr/>
          </p:nvSpPr>
          <p:spPr>
            <a:xfrm>
              <a:off x="898311" y="1146509"/>
              <a:ext cx="9369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WebDCU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D262E3C-E526-8040-9EFC-E0B1BF41B581}"/>
              </a:ext>
            </a:extLst>
          </p:cNvPr>
          <p:cNvGrpSpPr/>
          <p:nvPr/>
        </p:nvGrpSpPr>
        <p:grpSpPr>
          <a:xfrm>
            <a:off x="1095086" y="2766298"/>
            <a:ext cx="4902544" cy="338554"/>
            <a:chOff x="898311" y="2846852"/>
            <a:chExt cx="4902544" cy="33855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E204B7-2026-EB4F-A5D0-86524F79DD0B}"/>
                </a:ext>
              </a:extLst>
            </p:cNvPr>
            <p:cNvSpPr txBox="1"/>
            <p:nvPr/>
          </p:nvSpPr>
          <p:spPr>
            <a:xfrm>
              <a:off x="4692667" y="2846852"/>
              <a:ext cx="1108188" cy="3385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Randomize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DA5AB88-BF5E-AD4B-BBB3-77E76FCB67A6}"/>
                </a:ext>
              </a:extLst>
            </p:cNvPr>
            <p:cNvSpPr txBox="1"/>
            <p:nvPr/>
          </p:nvSpPr>
          <p:spPr>
            <a:xfrm>
              <a:off x="898311" y="2846852"/>
              <a:ext cx="9369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WebDCU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5CFDFB7-40ED-0B48-AB51-6F5A913BE8DA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5443537" y="617192"/>
            <a:ext cx="2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A30A211-DD82-3F42-80D7-63A2A9166F3E}"/>
              </a:ext>
            </a:extLst>
          </p:cNvPr>
          <p:cNvCxnSpPr/>
          <p:nvPr/>
        </p:nvCxnSpPr>
        <p:spPr>
          <a:xfrm>
            <a:off x="5443535" y="1114724"/>
            <a:ext cx="0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A52370-A416-184F-9576-19958E0E2610}"/>
              </a:ext>
            </a:extLst>
          </p:cNvPr>
          <p:cNvCxnSpPr/>
          <p:nvPr/>
        </p:nvCxnSpPr>
        <p:spPr>
          <a:xfrm>
            <a:off x="5443535" y="1612256"/>
            <a:ext cx="0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9231E86-039E-1A49-B664-680C6EBAF21D}"/>
              </a:ext>
            </a:extLst>
          </p:cNvPr>
          <p:cNvCxnSpPr/>
          <p:nvPr/>
        </p:nvCxnSpPr>
        <p:spPr>
          <a:xfrm>
            <a:off x="5443535" y="2109788"/>
            <a:ext cx="0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7EAB508-E7AD-DC47-91B1-C3204548514D}"/>
              </a:ext>
            </a:extLst>
          </p:cNvPr>
          <p:cNvCxnSpPr/>
          <p:nvPr/>
        </p:nvCxnSpPr>
        <p:spPr>
          <a:xfrm>
            <a:off x="5443535" y="2607320"/>
            <a:ext cx="0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C5F7A0D-20E9-C445-9848-91DDF5BA0CD2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 flipH="1">
            <a:off x="4645935" y="3104852"/>
            <a:ext cx="797601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790E324-5FA5-0741-8CE2-902567921B31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>
            <a:off x="5443536" y="3104852"/>
            <a:ext cx="743901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E080623-EE51-D045-8348-66B837B1CBEE}"/>
              </a:ext>
            </a:extLst>
          </p:cNvPr>
          <p:cNvCxnSpPr>
            <a:cxnSpLocks/>
            <a:stCxn id="12" idx="3"/>
            <a:endCxn id="20" idx="1"/>
          </p:cNvCxnSpPr>
          <p:nvPr/>
        </p:nvCxnSpPr>
        <p:spPr>
          <a:xfrm>
            <a:off x="6842616" y="3433107"/>
            <a:ext cx="1021823" cy="317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2F706DA-1B74-DE4B-B6B5-04A55ACA5249}"/>
              </a:ext>
            </a:extLst>
          </p:cNvPr>
          <p:cNvCxnSpPr>
            <a:cxnSpLocks/>
            <a:stCxn id="11" idx="1"/>
            <a:endCxn id="19" idx="3"/>
          </p:cNvCxnSpPr>
          <p:nvPr/>
        </p:nvCxnSpPr>
        <p:spPr>
          <a:xfrm flipH="1">
            <a:off x="3017022" y="3433107"/>
            <a:ext cx="1021823" cy="317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4DDE7E2-F040-CE45-B3B6-85B43DB21C72}"/>
              </a:ext>
            </a:extLst>
          </p:cNvPr>
          <p:cNvCxnSpPr/>
          <p:nvPr/>
        </p:nvCxnSpPr>
        <p:spPr>
          <a:xfrm>
            <a:off x="5443535" y="4099916"/>
            <a:ext cx="0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18109D9-E36B-0543-9D41-D6B6715314B6}"/>
              </a:ext>
            </a:extLst>
          </p:cNvPr>
          <p:cNvCxnSpPr/>
          <p:nvPr/>
        </p:nvCxnSpPr>
        <p:spPr>
          <a:xfrm>
            <a:off x="5443535" y="4597448"/>
            <a:ext cx="0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1EEF85E-8CD5-9841-A20B-BD85143AA23E}"/>
              </a:ext>
            </a:extLst>
          </p:cNvPr>
          <p:cNvCxnSpPr>
            <a:cxnSpLocks/>
            <a:stCxn id="26" idx="3"/>
            <a:endCxn id="9" idx="1"/>
          </p:cNvCxnSpPr>
          <p:nvPr/>
        </p:nvCxnSpPr>
        <p:spPr>
          <a:xfrm>
            <a:off x="2032074" y="1442979"/>
            <a:ext cx="109756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FB5A4C5-BD02-4E41-B807-CB822C86114A}"/>
              </a:ext>
            </a:extLst>
          </p:cNvPr>
          <p:cNvCxnSpPr>
            <a:cxnSpLocks/>
            <a:stCxn id="24" idx="3"/>
            <a:endCxn id="5" idx="1"/>
          </p:cNvCxnSpPr>
          <p:nvPr/>
        </p:nvCxnSpPr>
        <p:spPr>
          <a:xfrm>
            <a:off x="2739511" y="945447"/>
            <a:ext cx="114543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BD36013-E6BB-2C43-B8EC-4DCF9C4C1FEF}"/>
              </a:ext>
            </a:extLst>
          </p:cNvPr>
          <p:cNvCxnSpPr>
            <a:cxnSpLocks/>
            <a:stCxn id="27" idx="3"/>
            <a:endCxn id="8" idx="1"/>
          </p:cNvCxnSpPr>
          <p:nvPr/>
        </p:nvCxnSpPr>
        <p:spPr>
          <a:xfrm>
            <a:off x="2032074" y="2935575"/>
            <a:ext cx="285736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345CBFE7-1435-4343-85C9-79D41A054E1A}"/>
              </a:ext>
            </a:extLst>
          </p:cNvPr>
          <p:cNvCxnSpPr>
            <a:cxnSpLocks/>
            <a:stCxn id="7" idx="3"/>
            <a:endCxn id="21" idx="1"/>
          </p:cNvCxnSpPr>
          <p:nvPr/>
        </p:nvCxnSpPr>
        <p:spPr>
          <a:xfrm>
            <a:off x="7021695" y="2438043"/>
            <a:ext cx="82453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42ABA9F5-DCF6-0F47-BE6A-57CBDE8EB8E3}"/>
              </a:ext>
            </a:extLst>
          </p:cNvPr>
          <p:cNvCxnSpPr>
            <a:cxnSpLocks/>
            <a:stCxn id="6" idx="3"/>
            <a:endCxn id="22" idx="1"/>
          </p:cNvCxnSpPr>
          <p:nvPr/>
        </p:nvCxnSpPr>
        <p:spPr>
          <a:xfrm>
            <a:off x="7509953" y="1940511"/>
            <a:ext cx="35448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FEE75E5E-DADB-5D45-83AD-80BEAD6F72E2}"/>
              </a:ext>
            </a:extLst>
          </p:cNvPr>
          <p:cNvCxnSpPr>
            <a:cxnSpLocks/>
            <a:stCxn id="19" idx="3"/>
            <a:endCxn id="13" idx="1"/>
          </p:cNvCxnSpPr>
          <p:nvPr/>
        </p:nvCxnSpPr>
        <p:spPr>
          <a:xfrm>
            <a:off x="3017022" y="3751095"/>
            <a:ext cx="1626615" cy="179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7F9314E9-71F6-7F4E-8623-1DAAE9AC7B7D}"/>
              </a:ext>
            </a:extLst>
          </p:cNvPr>
          <p:cNvCxnSpPr>
            <a:cxnSpLocks/>
            <a:stCxn id="20" idx="1"/>
            <a:endCxn id="13" idx="3"/>
          </p:cNvCxnSpPr>
          <p:nvPr/>
        </p:nvCxnSpPr>
        <p:spPr>
          <a:xfrm flipH="1">
            <a:off x="6243434" y="3751095"/>
            <a:ext cx="1621005" cy="179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C50ED939-328E-7642-AF08-6A7D9897A1CF}"/>
              </a:ext>
            </a:extLst>
          </p:cNvPr>
          <p:cNvSpPr txBox="1"/>
          <p:nvPr/>
        </p:nvSpPr>
        <p:spPr>
          <a:xfrm>
            <a:off x="9237602" y="1810774"/>
            <a:ext cx="2954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*Follow institutional protocol for checking type: may need two samples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F095201-72A3-044A-A79D-1F185942F3EF}"/>
              </a:ext>
            </a:extLst>
          </p:cNvPr>
          <p:cNvSpPr txBox="1"/>
          <p:nvPr/>
        </p:nvSpPr>
        <p:spPr>
          <a:xfrm>
            <a:off x="115747" y="49329"/>
            <a:ext cx="238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 Encounter Activities</a:t>
            </a:r>
          </a:p>
        </p:txBody>
      </p:sp>
    </p:spTree>
    <p:extLst>
      <p:ext uri="{BB962C8B-B14F-4D97-AF65-F5344CB8AC3E}">
        <p14:creationId xmlns:p14="http://schemas.microsoft.com/office/powerpoint/2010/main" val="1046204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2F4FC6-3684-1C48-898C-D2D33F99C92E}"/>
              </a:ext>
            </a:extLst>
          </p:cNvPr>
          <p:cNvSpPr txBox="1"/>
          <p:nvPr/>
        </p:nvSpPr>
        <p:spPr>
          <a:xfrm>
            <a:off x="3742560" y="278638"/>
            <a:ext cx="3401957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Screen for COVID+ Patient; Confirm I/E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B7ED8F3-2EA3-7644-8CA9-BF7C041A7D7D}"/>
              </a:ext>
            </a:extLst>
          </p:cNvPr>
          <p:cNvGrpSpPr/>
          <p:nvPr/>
        </p:nvGrpSpPr>
        <p:grpSpPr>
          <a:xfrm>
            <a:off x="4038845" y="3263830"/>
            <a:ext cx="2803771" cy="338554"/>
            <a:chOff x="1756814" y="3535229"/>
            <a:chExt cx="2803771" cy="33855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2E2FA8-AE5E-D344-ACF6-70E6FC3AE9F2}"/>
                </a:ext>
              </a:extLst>
            </p:cNvPr>
            <p:cNvSpPr txBox="1"/>
            <p:nvPr/>
          </p:nvSpPr>
          <p:spPr>
            <a:xfrm>
              <a:off x="1756814" y="3535229"/>
              <a:ext cx="1214179" cy="3385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Order Saline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3617C3-EE47-E040-A5BC-2320C44C59EB}"/>
                </a:ext>
              </a:extLst>
            </p:cNvPr>
            <p:cNvSpPr txBox="1"/>
            <p:nvPr/>
          </p:nvSpPr>
          <p:spPr>
            <a:xfrm>
              <a:off x="3250226" y="3535229"/>
              <a:ext cx="1310359" cy="3385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Order Plasma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F8AF4B9-1CFE-3F49-A1E6-A38EC4803523}"/>
              </a:ext>
            </a:extLst>
          </p:cNvPr>
          <p:cNvSpPr txBox="1"/>
          <p:nvPr/>
        </p:nvSpPr>
        <p:spPr>
          <a:xfrm>
            <a:off x="4643637" y="3761362"/>
            <a:ext cx="1599797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 at Bedside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BFC410-AE40-4F4E-9E9B-6FE7E2E4D440}"/>
              </a:ext>
            </a:extLst>
          </p:cNvPr>
          <p:cNvSpPr txBox="1"/>
          <p:nvPr/>
        </p:nvSpPr>
        <p:spPr>
          <a:xfrm>
            <a:off x="3974352" y="4258894"/>
            <a:ext cx="293836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Give Infusion over 30-60 minutes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473B4F-8619-F64E-BFC1-563E5F5F4E77}"/>
              </a:ext>
            </a:extLst>
          </p:cNvPr>
          <p:cNvSpPr txBox="1"/>
          <p:nvPr/>
        </p:nvSpPr>
        <p:spPr>
          <a:xfrm>
            <a:off x="3510704" y="5253958"/>
            <a:ext cx="3865665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Observe for 60 minutes after Infusion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15D4CB-2481-CB46-B29A-EE6CE1B592D4}"/>
              </a:ext>
            </a:extLst>
          </p:cNvPr>
          <p:cNvSpPr txBox="1"/>
          <p:nvPr/>
        </p:nvSpPr>
        <p:spPr>
          <a:xfrm>
            <a:off x="4252345" y="5751490"/>
            <a:ext cx="2382383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Collect Final Blood Sample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86C4A6-0492-3D4C-8650-75300C7D24E2}"/>
              </a:ext>
            </a:extLst>
          </p:cNvPr>
          <p:cNvSpPr txBox="1"/>
          <p:nvPr/>
        </p:nvSpPr>
        <p:spPr>
          <a:xfrm>
            <a:off x="3474953" y="6249017"/>
            <a:ext cx="3937167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 Discharge and Follow-up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B5E41C-7B51-1F46-B2B3-B8ABCFE4EDB0}"/>
              </a:ext>
            </a:extLst>
          </p:cNvPr>
          <p:cNvSpPr txBox="1"/>
          <p:nvPr/>
        </p:nvSpPr>
        <p:spPr>
          <a:xfrm>
            <a:off x="2008413" y="3581818"/>
            <a:ext cx="1008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Pharmacy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D3AC8C-7019-FE44-96D5-44BFD62DB7BE}"/>
              </a:ext>
            </a:extLst>
          </p:cNvPr>
          <p:cNvSpPr txBox="1"/>
          <p:nvPr/>
        </p:nvSpPr>
        <p:spPr>
          <a:xfrm>
            <a:off x="7864439" y="3581818"/>
            <a:ext cx="1125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Blood Bank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202D5F-39F3-F542-B817-080730BAFA2B}"/>
              </a:ext>
            </a:extLst>
          </p:cNvPr>
          <p:cNvGrpSpPr/>
          <p:nvPr/>
        </p:nvGrpSpPr>
        <p:grpSpPr>
          <a:xfrm>
            <a:off x="3865382" y="2268766"/>
            <a:ext cx="5106477" cy="338554"/>
            <a:chOff x="3668607" y="2372404"/>
            <a:chExt cx="5106477" cy="3385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495786-0199-4E40-BFDA-FEC03A8DE064}"/>
                </a:ext>
              </a:extLst>
            </p:cNvPr>
            <p:cNvSpPr txBox="1"/>
            <p:nvPr/>
          </p:nvSpPr>
          <p:spPr>
            <a:xfrm>
              <a:off x="3668607" y="2372404"/>
              <a:ext cx="3156313" cy="3385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Confirm Compatible Unit Available*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BDF002-0FAF-9147-9D23-3E9687E88069}"/>
                </a:ext>
              </a:extLst>
            </p:cNvPr>
            <p:cNvSpPr txBox="1"/>
            <p:nvPr/>
          </p:nvSpPr>
          <p:spPr>
            <a:xfrm>
              <a:off x="7649455" y="2372404"/>
              <a:ext cx="11256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Blood Bank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834C20-BD3B-7A49-A831-11E8D9864487}"/>
              </a:ext>
            </a:extLst>
          </p:cNvPr>
          <p:cNvGrpSpPr/>
          <p:nvPr/>
        </p:nvGrpSpPr>
        <p:grpSpPr>
          <a:xfrm>
            <a:off x="3287221" y="1771234"/>
            <a:ext cx="5053630" cy="338554"/>
            <a:chOff x="3090446" y="1760240"/>
            <a:chExt cx="5053630" cy="33855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32300E-5D61-9849-8D4A-A5549DB39E28}"/>
                </a:ext>
              </a:extLst>
            </p:cNvPr>
            <p:cNvSpPr txBox="1"/>
            <p:nvPr/>
          </p:nvSpPr>
          <p:spPr>
            <a:xfrm>
              <a:off x="3090446" y="1760240"/>
              <a:ext cx="4222732" cy="3385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Send Blood Type* and Collect First Blood Sample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03F091-2603-E945-B96E-DD489518D0A6}"/>
                </a:ext>
              </a:extLst>
            </p:cNvPr>
            <p:cNvSpPr txBox="1"/>
            <p:nvPr/>
          </p:nvSpPr>
          <p:spPr>
            <a:xfrm>
              <a:off x="7667664" y="1760240"/>
              <a:ext cx="4764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Lab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668377-F927-874E-B8DC-632935EEF24E}"/>
              </a:ext>
            </a:extLst>
          </p:cNvPr>
          <p:cNvGrpSpPr/>
          <p:nvPr/>
        </p:nvGrpSpPr>
        <p:grpSpPr>
          <a:xfrm>
            <a:off x="1095086" y="776170"/>
            <a:ext cx="5907042" cy="338554"/>
            <a:chOff x="898311" y="672061"/>
            <a:chExt cx="5907042" cy="33855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D7925F-5D88-4545-BED5-407D5F283AA8}"/>
                </a:ext>
              </a:extLst>
            </p:cNvPr>
            <p:cNvSpPr txBox="1"/>
            <p:nvPr/>
          </p:nvSpPr>
          <p:spPr>
            <a:xfrm>
              <a:off x="3688170" y="672061"/>
              <a:ext cx="3117183" cy="3385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Obtain Written Informed Consent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9291EE3-99B6-4A44-9CC9-0735809CF1ED}"/>
                </a:ext>
              </a:extLst>
            </p:cNvPr>
            <p:cNvSpPr txBox="1"/>
            <p:nvPr/>
          </p:nvSpPr>
          <p:spPr>
            <a:xfrm>
              <a:off x="898311" y="672061"/>
              <a:ext cx="16444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Michigan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REDCap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F5F91D-7FA5-A446-956C-97243AAB9866}"/>
              </a:ext>
            </a:extLst>
          </p:cNvPr>
          <p:cNvGrpSpPr/>
          <p:nvPr/>
        </p:nvGrpSpPr>
        <p:grpSpPr>
          <a:xfrm>
            <a:off x="1095086" y="4756426"/>
            <a:ext cx="5958314" cy="338554"/>
            <a:chOff x="898311" y="4744644"/>
            <a:chExt cx="5958314" cy="33855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03273E-FAB6-A544-A9A4-0DAF23A47FFA}"/>
                </a:ext>
              </a:extLst>
            </p:cNvPr>
            <p:cNvSpPr txBox="1"/>
            <p:nvPr/>
          </p:nvSpPr>
          <p:spPr>
            <a:xfrm>
              <a:off x="3636897" y="4744644"/>
              <a:ext cx="3219728" cy="3385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Collect Detailed Contact Information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10A3380-B72A-B745-88B4-B77441CB0314}"/>
                </a:ext>
              </a:extLst>
            </p:cNvPr>
            <p:cNvSpPr txBox="1"/>
            <p:nvPr/>
          </p:nvSpPr>
          <p:spPr>
            <a:xfrm>
              <a:off x="898311" y="4744644"/>
              <a:ext cx="1594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Stanford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REDCap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26FE00-07AB-C448-93CD-D73DF61C12B2}"/>
              </a:ext>
            </a:extLst>
          </p:cNvPr>
          <p:cNvGrpSpPr/>
          <p:nvPr/>
        </p:nvGrpSpPr>
        <p:grpSpPr>
          <a:xfrm>
            <a:off x="1095086" y="1273702"/>
            <a:ext cx="6662356" cy="338554"/>
            <a:chOff x="898311" y="1146509"/>
            <a:chExt cx="6662356" cy="33855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B3D5BE-FCC2-414F-9421-591E4223E60D}"/>
                </a:ext>
              </a:extLst>
            </p:cNvPr>
            <p:cNvSpPr txBox="1"/>
            <p:nvPr/>
          </p:nvSpPr>
          <p:spPr>
            <a:xfrm>
              <a:off x="2932862" y="1146509"/>
              <a:ext cx="4627805" cy="3385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Complete Medical History, Enrollment, Get Subject ID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9A7AF5B-F83D-6A45-B2F7-035535386018}"/>
                </a:ext>
              </a:extLst>
            </p:cNvPr>
            <p:cNvSpPr txBox="1"/>
            <p:nvPr/>
          </p:nvSpPr>
          <p:spPr>
            <a:xfrm>
              <a:off x="898311" y="1146509"/>
              <a:ext cx="9369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WebDCU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D262E3C-E526-8040-9EFC-E0B1BF41B581}"/>
              </a:ext>
            </a:extLst>
          </p:cNvPr>
          <p:cNvGrpSpPr/>
          <p:nvPr/>
        </p:nvGrpSpPr>
        <p:grpSpPr>
          <a:xfrm>
            <a:off x="1095086" y="2766298"/>
            <a:ext cx="4902544" cy="338554"/>
            <a:chOff x="898311" y="2846852"/>
            <a:chExt cx="4902544" cy="33855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E204B7-2026-EB4F-A5D0-86524F79DD0B}"/>
                </a:ext>
              </a:extLst>
            </p:cNvPr>
            <p:cNvSpPr txBox="1"/>
            <p:nvPr/>
          </p:nvSpPr>
          <p:spPr>
            <a:xfrm>
              <a:off x="4692667" y="2846852"/>
              <a:ext cx="1108188" cy="3385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Randomize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DA5AB88-BF5E-AD4B-BBB3-77E76FCB67A6}"/>
                </a:ext>
              </a:extLst>
            </p:cNvPr>
            <p:cNvSpPr txBox="1"/>
            <p:nvPr/>
          </p:nvSpPr>
          <p:spPr>
            <a:xfrm>
              <a:off x="898311" y="2846852"/>
              <a:ext cx="9369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WebDCU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5CFDFB7-40ED-0B48-AB51-6F5A913BE8DA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5443537" y="617192"/>
            <a:ext cx="2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A30A211-DD82-3F42-80D7-63A2A9166F3E}"/>
              </a:ext>
            </a:extLst>
          </p:cNvPr>
          <p:cNvCxnSpPr/>
          <p:nvPr/>
        </p:nvCxnSpPr>
        <p:spPr>
          <a:xfrm>
            <a:off x="5443535" y="1114724"/>
            <a:ext cx="0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A52370-A416-184F-9576-19958E0E2610}"/>
              </a:ext>
            </a:extLst>
          </p:cNvPr>
          <p:cNvCxnSpPr/>
          <p:nvPr/>
        </p:nvCxnSpPr>
        <p:spPr>
          <a:xfrm>
            <a:off x="5443535" y="1612256"/>
            <a:ext cx="0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9231E86-039E-1A49-B664-680C6EBAF21D}"/>
              </a:ext>
            </a:extLst>
          </p:cNvPr>
          <p:cNvCxnSpPr/>
          <p:nvPr/>
        </p:nvCxnSpPr>
        <p:spPr>
          <a:xfrm>
            <a:off x="5443535" y="2109788"/>
            <a:ext cx="0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7EAB508-E7AD-DC47-91B1-C3204548514D}"/>
              </a:ext>
            </a:extLst>
          </p:cNvPr>
          <p:cNvCxnSpPr/>
          <p:nvPr/>
        </p:nvCxnSpPr>
        <p:spPr>
          <a:xfrm>
            <a:off x="5443535" y="2607320"/>
            <a:ext cx="0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C5F7A0D-20E9-C445-9848-91DDF5BA0CD2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 flipH="1">
            <a:off x="4645935" y="3104852"/>
            <a:ext cx="797601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790E324-5FA5-0741-8CE2-902567921B31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>
            <a:off x="5443536" y="3104852"/>
            <a:ext cx="743901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E080623-EE51-D045-8348-66B837B1CBEE}"/>
              </a:ext>
            </a:extLst>
          </p:cNvPr>
          <p:cNvCxnSpPr>
            <a:cxnSpLocks/>
            <a:stCxn id="12" idx="3"/>
            <a:endCxn id="20" idx="1"/>
          </p:cNvCxnSpPr>
          <p:nvPr/>
        </p:nvCxnSpPr>
        <p:spPr>
          <a:xfrm>
            <a:off x="6842616" y="3433107"/>
            <a:ext cx="1021823" cy="317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2F706DA-1B74-DE4B-B6B5-04A55ACA5249}"/>
              </a:ext>
            </a:extLst>
          </p:cNvPr>
          <p:cNvCxnSpPr>
            <a:cxnSpLocks/>
            <a:stCxn id="11" idx="1"/>
            <a:endCxn id="19" idx="3"/>
          </p:cNvCxnSpPr>
          <p:nvPr/>
        </p:nvCxnSpPr>
        <p:spPr>
          <a:xfrm flipH="1">
            <a:off x="3017022" y="3433107"/>
            <a:ext cx="1021823" cy="317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4DDE7E2-F040-CE45-B3B6-85B43DB21C72}"/>
              </a:ext>
            </a:extLst>
          </p:cNvPr>
          <p:cNvCxnSpPr/>
          <p:nvPr/>
        </p:nvCxnSpPr>
        <p:spPr>
          <a:xfrm>
            <a:off x="5443535" y="4099916"/>
            <a:ext cx="0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18109D9-E36B-0543-9D41-D6B6715314B6}"/>
              </a:ext>
            </a:extLst>
          </p:cNvPr>
          <p:cNvCxnSpPr/>
          <p:nvPr/>
        </p:nvCxnSpPr>
        <p:spPr>
          <a:xfrm>
            <a:off x="5443535" y="4597448"/>
            <a:ext cx="0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03024C3-AF6B-A74B-8994-6CB413C25F4E}"/>
              </a:ext>
            </a:extLst>
          </p:cNvPr>
          <p:cNvCxnSpPr>
            <a:cxnSpLocks/>
            <a:stCxn id="23" idx="2"/>
            <a:endCxn id="15" idx="0"/>
          </p:cNvCxnSpPr>
          <p:nvPr/>
        </p:nvCxnSpPr>
        <p:spPr>
          <a:xfrm>
            <a:off x="5443536" y="5094980"/>
            <a:ext cx="1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FBA32F0-D3DB-FD49-A487-0C206E4408C8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>
            <a:off x="5443537" y="5592512"/>
            <a:ext cx="0" cy="158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6BCE7E9-A804-694F-8DEA-22B46992A7D8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>
            <a:off x="5443537" y="6090044"/>
            <a:ext cx="0" cy="1589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1EEF85E-8CD5-9841-A20B-BD85143AA23E}"/>
              </a:ext>
            </a:extLst>
          </p:cNvPr>
          <p:cNvCxnSpPr>
            <a:cxnSpLocks/>
            <a:stCxn id="26" idx="3"/>
            <a:endCxn id="9" idx="1"/>
          </p:cNvCxnSpPr>
          <p:nvPr/>
        </p:nvCxnSpPr>
        <p:spPr>
          <a:xfrm>
            <a:off x="2032074" y="1442979"/>
            <a:ext cx="109756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FB5A4C5-BD02-4E41-B807-CB822C86114A}"/>
              </a:ext>
            </a:extLst>
          </p:cNvPr>
          <p:cNvCxnSpPr>
            <a:cxnSpLocks/>
            <a:stCxn id="24" idx="3"/>
            <a:endCxn id="5" idx="1"/>
          </p:cNvCxnSpPr>
          <p:nvPr/>
        </p:nvCxnSpPr>
        <p:spPr>
          <a:xfrm>
            <a:off x="2739511" y="945447"/>
            <a:ext cx="114543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BD36013-E6BB-2C43-B8EC-4DCF9C4C1FEF}"/>
              </a:ext>
            </a:extLst>
          </p:cNvPr>
          <p:cNvCxnSpPr>
            <a:cxnSpLocks/>
            <a:stCxn id="27" idx="3"/>
            <a:endCxn id="8" idx="1"/>
          </p:cNvCxnSpPr>
          <p:nvPr/>
        </p:nvCxnSpPr>
        <p:spPr>
          <a:xfrm>
            <a:off x="2032074" y="2935575"/>
            <a:ext cx="285736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0633D38-3AA1-EC43-9D53-18154DB94B36}"/>
              </a:ext>
            </a:extLst>
          </p:cNvPr>
          <p:cNvCxnSpPr>
            <a:cxnSpLocks/>
            <a:stCxn id="25" idx="3"/>
            <a:endCxn id="23" idx="1"/>
          </p:cNvCxnSpPr>
          <p:nvPr/>
        </p:nvCxnSpPr>
        <p:spPr>
          <a:xfrm>
            <a:off x="2689177" y="4925703"/>
            <a:ext cx="114449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345CBFE7-1435-4343-85C9-79D41A054E1A}"/>
              </a:ext>
            </a:extLst>
          </p:cNvPr>
          <p:cNvCxnSpPr>
            <a:cxnSpLocks/>
            <a:stCxn id="7" idx="3"/>
            <a:endCxn id="21" idx="1"/>
          </p:cNvCxnSpPr>
          <p:nvPr/>
        </p:nvCxnSpPr>
        <p:spPr>
          <a:xfrm>
            <a:off x="7021695" y="2438043"/>
            <a:ext cx="82453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42ABA9F5-DCF6-0F47-BE6A-57CBDE8EB8E3}"/>
              </a:ext>
            </a:extLst>
          </p:cNvPr>
          <p:cNvCxnSpPr>
            <a:cxnSpLocks/>
            <a:stCxn id="6" idx="3"/>
            <a:endCxn id="22" idx="1"/>
          </p:cNvCxnSpPr>
          <p:nvPr/>
        </p:nvCxnSpPr>
        <p:spPr>
          <a:xfrm>
            <a:off x="7509953" y="1940511"/>
            <a:ext cx="35448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FEE75E5E-DADB-5D45-83AD-80BEAD6F72E2}"/>
              </a:ext>
            </a:extLst>
          </p:cNvPr>
          <p:cNvCxnSpPr>
            <a:cxnSpLocks/>
            <a:stCxn id="19" idx="3"/>
            <a:endCxn id="13" idx="1"/>
          </p:cNvCxnSpPr>
          <p:nvPr/>
        </p:nvCxnSpPr>
        <p:spPr>
          <a:xfrm>
            <a:off x="3017022" y="3751095"/>
            <a:ext cx="1626615" cy="179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7F9314E9-71F6-7F4E-8623-1DAAE9AC7B7D}"/>
              </a:ext>
            </a:extLst>
          </p:cNvPr>
          <p:cNvCxnSpPr>
            <a:cxnSpLocks/>
            <a:stCxn id="20" idx="1"/>
            <a:endCxn id="13" idx="3"/>
          </p:cNvCxnSpPr>
          <p:nvPr/>
        </p:nvCxnSpPr>
        <p:spPr>
          <a:xfrm flipH="1">
            <a:off x="6243434" y="3751095"/>
            <a:ext cx="1621005" cy="179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C50ED939-328E-7642-AF08-6A7D9897A1CF}"/>
              </a:ext>
            </a:extLst>
          </p:cNvPr>
          <p:cNvSpPr txBox="1"/>
          <p:nvPr/>
        </p:nvSpPr>
        <p:spPr>
          <a:xfrm>
            <a:off x="9237602" y="1810774"/>
            <a:ext cx="2954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*Follow institutional protocol for checking type: may need two samples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F095201-72A3-044A-A79D-1F185942F3EF}"/>
              </a:ext>
            </a:extLst>
          </p:cNvPr>
          <p:cNvSpPr txBox="1"/>
          <p:nvPr/>
        </p:nvSpPr>
        <p:spPr>
          <a:xfrm>
            <a:off x="115747" y="49329"/>
            <a:ext cx="238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 Encounter Activities</a:t>
            </a:r>
          </a:p>
        </p:txBody>
      </p:sp>
    </p:spTree>
    <p:extLst>
      <p:ext uri="{BB962C8B-B14F-4D97-AF65-F5344CB8AC3E}">
        <p14:creationId xmlns:p14="http://schemas.microsoft.com/office/powerpoint/2010/main" val="1527584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08951-9A63-E543-B2B0-128FF262D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844"/>
            <a:ext cx="10515600" cy="1325563"/>
          </a:xfrm>
        </p:spPr>
        <p:txBody>
          <a:bodyPr/>
          <a:lstStyle/>
          <a:p>
            <a:r>
              <a:rPr lang="en-US" b="1" dirty="0"/>
              <a:t>Design, Procedures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8EEB2-1C00-BC44-AD05-D367FAF66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03" y="1102863"/>
            <a:ext cx="10986793" cy="3491247"/>
          </a:xfrm>
          <a:prstGeom prst="rect">
            <a:avLst/>
          </a:prstGeom>
        </p:spPr>
      </p:pic>
      <p:sp>
        <p:nvSpPr>
          <p:cNvPr id="3" name="Left Brace 2">
            <a:extLst>
              <a:ext uri="{FF2B5EF4-FFF2-40B4-BE49-F238E27FC236}">
                <a16:creationId xmlns:a16="http://schemas.microsoft.com/office/drawing/2014/main" id="{5039B6FD-03F1-EA40-93B0-2A42D0985B02}"/>
              </a:ext>
            </a:extLst>
          </p:cNvPr>
          <p:cNvSpPr/>
          <p:nvPr/>
        </p:nvSpPr>
        <p:spPr>
          <a:xfrm rot="16200000">
            <a:off x="2514203" y="2806710"/>
            <a:ext cx="376707" cy="185382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8C7108-5B49-4647-AD91-CD9F6AD75A5F}"/>
              </a:ext>
            </a:extLst>
          </p:cNvPr>
          <p:cNvSpPr txBox="1"/>
          <p:nvPr/>
        </p:nvSpPr>
        <p:spPr>
          <a:xfrm>
            <a:off x="2082019" y="3921975"/>
            <a:ext cx="1001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~2 hours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AFF1A-2E6E-9C45-B93F-23037F1DA0FB}"/>
              </a:ext>
            </a:extLst>
          </p:cNvPr>
          <p:cNvSpPr txBox="1"/>
          <p:nvPr/>
        </p:nvSpPr>
        <p:spPr>
          <a:xfrm>
            <a:off x="3406696" y="4831807"/>
            <a:ext cx="5378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Day 2-14 assessments will be conducted by centralized follow-up core (Stanford University).  The core will email, text, call the subjects.  The core is blinded.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ADC121-F82D-0D41-944C-7BF2E2CA48D1}"/>
              </a:ext>
            </a:extLst>
          </p:cNvPr>
          <p:cNvSpPr txBox="1"/>
          <p:nvPr/>
        </p:nvSpPr>
        <p:spPr>
          <a:xfrm>
            <a:off x="3406696" y="5808679"/>
            <a:ext cx="5378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the follow-up core cannot reach a subject, or the subject has a problem, they will call the local study team to check on status, complete an AE form, etc.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9F511695-658A-854F-AFC1-556464B532F5}"/>
              </a:ext>
            </a:extLst>
          </p:cNvPr>
          <p:cNvSpPr/>
          <p:nvPr/>
        </p:nvSpPr>
        <p:spPr>
          <a:xfrm rot="16200000">
            <a:off x="5740091" y="2951146"/>
            <a:ext cx="289932" cy="312791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271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08951-9A63-E543-B2B0-128FF262D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US" b="1" dirty="0"/>
              <a:t>Monitoring for Adverse Events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8EEB2-1C00-BC44-AD05-D367FAF66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03" y="1102863"/>
            <a:ext cx="10986793" cy="3491247"/>
          </a:xfrm>
          <a:prstGeom prst="rect">
            <a:avLst/>
          </a:prstGeom>
        </p:spPr>
      </p:pic>
      <p:sp>
        <p:nvSpPr>
          <p:cNvPr id="3" name="Left Brace 2">
            <a:extLst>
              <a:ext uri="{FF2B5EF4-FFF2-40B4-BE49-F238E27FC236}">
                <a16:creationId xmlns:a16="http://schemas.microsoft.com/office/drawing/2014/main" id="{5039B6FD-03F1-EA40-93B0-2A42D0985B02}"/>
              </a:ext>
            </a:extLst>
          </p:cNvPr>
          <p:cNvSpPr/>
          <p:nvPr/>
        </p:nvSpPr>
        <p:spPr>
          <a:xfrm rot="16200000">
            <a:off x="2514203" y="2806710"/>
            <a:ext cx="376707" cy="185382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8C7108-5B49-4647-AD91-CD9F6AD75A5F}"/>
              </a:ext>
            </a:extLst>
          </p:cNvPr>
          <p:cNvSpPr txBox="1"/>
          <p:nvPr/>
        </p:nvSpPr>
        <p:spPr>
          <a:xfrm>
            <a:off x="2082019" y="3921975"/>
            <a:ext cx="1001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~2 hours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141479-CB1D-FC47-B338-32F98ABC5676}"/>
              </a:ext>
            </a:extLst>
          </p:cNvPr>
          <p:cNvSpPr txBox="1"/>
          <p:nvPr/>
        </p:nvSpPr>
        <p:spPr>
          <a:xfrm>
            <a:off x="1624329" y="5032076"/>
            <a:ext cx="1934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Adverse Events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C77463-8BFC-C14F-B99E-3FA214D58532}"/>
              </a:ext>
            </a:extLst>
          </p:cNvPr>
          <p:cNvSpPr txBox="1"/>
          <p:nvPr/>
        </p:nvSpPr>
        <p:spPr>
          <a:xfrm>
            <a:off x="6801124" y="4897186"/>
            <a:ext cx="2383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Serious Adverse Events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Medical Visits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F1232C75-CF9F-9446-85DF-78B15AA8770E}"/>
              </a:ext>
            </a:extLst>
          </p:cNvPr>
          <p:cNvSpPr/>
          <p:nvPr/>
        </p:nvSpPr>
        <p:spPr>
          <a:xfrm rot="16200000">
            <a:off x="7766353" y="1190673"/>
            <a:ext cx="452824" cy="696020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72A723E1-2F82-354F-A3EA-F27A237B02E4}"/>
              </a:ext>
            </a:extLst>
          </p:cNvPr>
          <p:cNvSpPr/>
          <p:nvPr/>
        </p:nvSpPr>
        <p:spPr>
          <a:xfrm rot="16200000">
            <a:off x="2241854" y="3224262"/>
            <a:ext cx="452824" cy="289302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FE1472-9F9F-0740-9F00-1777BE032422}"/>
              </a:ext>
            </a:extLst>
          </p:cNvPr>
          <p:cNvSpPr txBox="1"/>
          <p:nvPr/>
        </p:nvSpPr>
        <p:spPr>
          <a:xfrm>
            <a:off x="6682829" y="5636950"/>
            <a:ext cx="30504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“Has anything happened?”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Coordinator follow-up if “yes”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Chart Review at 30 days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4A4556-4FB1-0240-9EFF-63DA6ADDA268}"/>
              </a:ext>
            </a:extLst>
          </p:cNvPr>
          <p:cNvSpPr txBox="1"/>
          <p:nvPr/>
        </p:nvSpPr>
        <p:spPr>
          <a:xfrm>
            <a:off x="1597674" y="5661146"/>
            <a:ext cx="1766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Observed in 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Records from 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3027E4-2225-D343-A7B9-F9D893396165}"/>
              </a:ext>
            </a:extLst>
          </p:cNvPr>
          <p:cNvSpPr txBox="1"/>
          <p:nvPr/>
        </p:nvSpPr>
        <p:spPr>
          <a:xfrm>
            <a:off x="10594327" y="5543517"/>
            <a:ext cx="1539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IMSM will review within 48 hours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55C889D-0715-E44B-B8FD-A09D72A3EBAE}"/>
              </a:ext>
            </a:extLst>
          </p:cNvPr>
          <p:cNvCxnSpPr>
            <a:cxnSpLocks/>
          </p:cNvCxnSpPr>
          <p:nvPr/>
        </p:nvCxnSpPr>
        <p:spPr>
          <a:xfrm>
            <a:off x="10058400" y="6020138"/>
            <a:ext cx="4000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88FA0B8-A9C2-AC4C-9FC6-D8656E1598BC}"/>
              </a:ext>
            </a:extLst>
          </p:cNvPr>
          <p:cNvSpPr/>
          <p:nvPr/>
        </p:nvSpPr>
        <p:spPr>
          <a:xfrm>
            <a:off x="1021753" y="4913666"/>
            <a:ext cx="9036647" cy="16310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2737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C3A84E-0EAB-1B4E-8930-8CC963FA766D}"/>
              </a:ext>
            </a:extLst>
          </p:cNvPr>
          <p:cNvSpPr txBox="1"/>
          <p:nvPr/>
        </p:nvSpPr>
        <p:spPr>
          <a:xfrm>
            <a:off x="3192974" y="185218"/>
            <a:ext cx="145572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 Encounter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Enrollment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Intervention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A5B2D4-03DD-D64C-84D1-8A0F63D57EF1}"/>
              </a:ext>
            </a:extLst>
          </p:cNvPr>
          <p:cNvSpPr txBox="1"/>
          <p:nvPr/>
        </p:nvSpPr>
        <p:spPr>
          <a:xfrm>
            <a:off x="8698463" y="2217915"/>
            <a:ext cx="2476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Stanford Follow-Up Core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EB59FE-FC5D-2544-B658-61135F6933D1}"/>
              </a:ext>
            </a:extLst>
          </p:cNvPr>
          <p:cNvSpPr txBox="1"/>
          <p:nvPr/>
        </p:nvSpPr>
        <p:spPr>
          <a:xfrm>
            <a:off x="2691988" y="1390021"/>
            <a:ext cx="2457692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 for Death, ED/Urgent Care Visits, Hospitalization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F3A1D6-3E12-2B4A-AB86-FD986313BCC2}"/>
              </a:ext>
            </a:extLst>
          </p:cNvPr>
          <p:cNvSpPr txBox="1"/>
          <p:nvPr/>
        </p:nvSpPr>
        <p:spPr>
          <a:xfrm>
            <a:off x="2506502" y="2502249"/>
            <a:ext cx="282866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Call subject to answer any questions or help with access to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000FB7-1D80-2F43-B8D5-35CCB8832E17}"/>
              </a:ext>
            </a:extLst>
          </p:cNvPr>
          <p:cNvSpPr txBox="1"/>
          <p:nvPr/>
        </p:nvSpPr>
        <p:spPr>
          <a:xfrm>
            <a:off x="5562712" y="1667020"/>
            <a:ext cx="1780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missed follow-up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563B75-F918-324A-9BE2-04AFCA2D5100}"/>
              </a:ext>
            </a:extLst>
          </p:cNvPr>
          <p:cNvSpPr txBox="1"/>
          <p:nvPr/>
        </p:nvSpPr>
        <p:spPr>
          <a:xfrm>
            <a:off x="6028481" y="2779248"/>
            <a:ext cx="1314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has concern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BEB893-6755-B145-8AD8-70D8FDC9417F}"/>
              </a:ext>
            </a:extLst>
          </p:cNvPr>
          <p:cNvCxnSpPr>
            <a:cxnSpLocks/>
            <a:stCxn id="3" idx="1"/>
            <a:endCxn id="6" idx="3"/>
          </p:cNvCxnSpPr>
          <p:nvPr/>
        </p:nvCxnSpPr>
        <p:spPr>
          <a:xfrm flipH="1" flipV="1">
            <a:off x="7342943" y="1851686"/>
            <a:ext cx="1355520" cy="550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67FF1D-491F-1E4C-8E18-B89907A73B00}"/>
              </a:ext>
            </a:extLst>
          </p:cNvPr>
          <p:cNvCxnSpPr>
            <a:cxnSpLocks/>
            <a:stCxn id="6" idx="1"/>
            <a:endCxn id="4" idx="3"/>
          </p:cNvCxnSpPr>
          <p:nvPr/>
        </p:nvCxnSpPr>
        <p:spPr>
          <a:xfrm flipH="1">
            <a:off x="5149680" y="1851686"/>
            <a:ext cx="4130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D24D399-E730-E34B-AC53-E8937563C90E}"/>
              </a:ext>
            </a:extLst>
          </p:cNvPr>
          <p:cNvCxnSpPr>
            <a:cxnSpLocks/>
            <a:stCxn id="7" idx="1"/>
            <a:endCxn id="5" idx="3"/>
          </p:cNvCxnSpPr>
          <p:nvPr/>
        </p:nvCxnSpPr>
        <p:spPr>
          <a:xfrm flipH="1">
            <a:off x="5335167" y="2963914"/>
            <a:ext cx="6933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D084F9C-7138-EF4C-9B27-EC99DB0C5D33}"/>
              </a:ext>
            </a:extLst>
          </p:cNvPr>
          <p:cNvCxnSpPr>
            <a:cxnSpLocks/>
            <a:stCxn id="3" idx="1"/>
            <a:endCxn id="7" idx="3"/>
          </p:cNvCxnSpPr>
          <p:nvPr/>
        </p:nvCxnSpPr>
        <p:spPr>
          <a:xfrm flipH="1">
            <a:off x="7342943" y="2402581"/>
            <a:ext cx="1355520" cy="561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2C85E4A9-4438-994E-80D9-1159FB10DF5B}"/>
              </a:ext>
            </a:extLst>
          </p:cNvPr>
          <p:cNvCxnSpPr>
            <a:stCxn id="2" idx="3"/>
            <a:endCxn id="3" idx="0"/>
          </p:cNvCxnSpPr>
          <p:nvPr/>
        </p:nvCxnSpPr>
        <p:spPr>
          <a:xfrm>
            <a:off x="4648694" y="646883"/>
            <a:ext cx="5288218" cy="157103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E390669-4BDA-0540-900C-1E330D3345B9}"/>
              </a:ext>
            </a:extLst>
          </p:cNvPr>
          <p:cNvSpPr txBox="1"/>
          <p:nvPr/>
        </p:nvSpPr>
        <p:spPr>
          <a:xfrm>
            <a:off x="6239474" y="327506"/>
            <a:ext cx="2877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hand off contact information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0AA6F83-6B8A-AB4D-BC3A-3B4DCC595DEE}"/>
              </a:ext>
            </a:extLst>
          </p:cNvPr>
          <p:cNvCxnSpPr>
            <a:cxnSpLocks/>
            <a:stCxn id="2" idx="2"/>
            <a:endCxn id="4" idx="0"/>
          </p:cNvCxnSpPr>
          <p:nvPr/>
        </p:nvCxnSpPr>
        <p:spPr>
          <a:xfrm>
            <a:off x="3920834" y="1108548"/>
            <a:ext cx="0" cy="281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39258A7-FE6E-0641-9AFB-3AEB35DCCDF3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>
            <a:off x="3920834" y="2313351"/>
            <a:ext cx="1" cy="188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6872DA2F-396A-214F-8F04-7D4F5DE0AC74}"/>
              </a:ext>
            </a:extLst>
          </p:cNvPr>
          <p:cNvSpPr txBox="1"/>
          <p:nvPr/>
        </p:nvSpPr>
        <p:spPr>
          <a:xfrm>
            <a:off x="115747" y="49329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Enrolling Site Activities</a:t>
            </a:r>
          </a:p>
        </p:txBody>
      </p:sp>
    </p:spTree>
    <p:extLst>
      <p:ext uri="{BB962C8B-B14F-4D97-AF65-F5344CB8AC3E}">
        <p14:creationId xmlns:p14="http://schemas.microsoft.com/office/powerpoint/2010/main" val="2510235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C3A84E-0EAB-1B4E-8930-8CC963FA766D}"/>
              </a:ext>
            </a:extLst>
          </p:cNvPr>
          <p:cNvSpPr txBox="1"/>
          <p:nvPr/>
        </p:nvSpPr>
        <p:spPr>
          <a:xfrm>
            <a:off x="3192974" y="185218"/>
            <a:ext cx="145572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 Encounter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Enrollment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Intervention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A5B2D4-03DD-D64C-84D1-8A0F63D57EF1}"/>
              </a:ext>
            </a:extLst>
          </p:cNvPr>
          <p:cNvSpPr txBox="1"/>
          <p:nvPr/>
        </p:nvSpPr>
        <p:spPr>
          <a:xfrm>
            <a:off x="8698463" y="2217915"/>
            <a:ext cx="2476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Stanford Follow-Up Core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EB59FE-FC5D-2544-B658-61135F6933D1}"/>
              </a:ext>
            </a:extLst>
          </p:cNvPr>
          <p:cNvSpPr txBox="1"/>
          <p:nvPr/>
        </p:nvSpPr>
        <p:spPr>
          <a:xfrm>
            <a:off x="2691988" y="1390021"/>
            <a:ext cx="2457692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 for Death, ED/Urgent Care Visits, Hospitalization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F3A1D6-3E12-2B4A-AB86-FD986313BCC2}"/>
              </a:ext>
            </a:extLst>
          </p:cNvPr>
          <p:cNvSpPr txBox="1"/>
          <p:nvPr/>
        </p:nvSpPr>
        <p:spPr>
          <a:xfrm>
            <a:off x="2506502" y="2502249"/>
            <a:ext cx="282866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Call subject to answer any questions or help with access to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000FB7-1D80-2F43-B8D5-35CCB8832E17}"/>
              </a:ext>
            </a:extLst>
          </p:cNvPr>
          <p:cNvSpPr txBox="1"/>
          <p:nvPr/>
        </p:nvSpPr>
        <p:spPr>
          <a:xfrm>
            <a:off x="5562712" y="1667020"/>
            <a:ext cx="1780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missed follow-up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563B75-F918-324A-9BE2-04AFCA2D5100}"/>
              </a:ext>
            </a:extLst>
          </p:cNvPr>
          <p:cNvSpPr txBox="1"/>
          <p:nvPr/>
        </p:nvSpPr>
        <p:spPr>
          <a:xfrm>
            <a:off x="6028481" y="2779248"/>
            <a:ext cx="1314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has concern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5C55FB-8C02-2D43-8692-A4591E714BF6}"/>
              </a:ext>
            </a:extLst>
          </p:cNvPr>
          <p:cNvSpPr txBox="1"/>
          <p:nvPr/>
        </p:nvSpPr>
        <p:spPr>
          <a:xfrm>
            <a:off x="2078244" y="3748744"/>
            <a:ext cx="368518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Arrange 15 Day Blood Sample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Collect Information at 15 Days*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A21B3A-217B-9B4C-AF35-532FC88A4B1E}"/>
              </a:ext>
            </a:extLst>
          </p:cNvPr>
          <p:cNvSpPr txBox="1"/>
          <p:nvPr/>
        </p:nvSpPr>
        <p:spPr>
          <a:xfrm>
            <a:off x="2078244" y="4670220"/>
            <a:ext cx="368518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Arrange 30 Day Blood Sample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Collect Information at 30 Days*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7624CD-6F19-2243-9925-2A7319B893F8}"/>
              </a:ext>
            </a:extLst>
          </p:cNvPr>
          <p:cNvSpPr txBox="1"/>
          <p:nvPr/>
        </p:nvSpPr>
        <p:spPr>
          <a:xfrm>
            <a:off x="2118794" y="5623254"/>
            <a:ext cx="360408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Review Records for Adverse Events, Worst Illness, and Any Medical Visits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BEB893-6755-B145-8AD8-70D8FDC9417F}"/>
              </a:ext>
            </a:extLst>
          </p:cNvPr>
          <p:cNvCxnSpPr>
            <a:cxnSpLocks/>
            <a:stCxn id="3" idx="1"/>
            <a:endCxn id="6" idx="3"/>
          </p:cNvCxnSpPr>
          <p:nvPr/>
        </p:nvCxnSpPr>
        <p:spPr>
          <a:xfrm flipH="1" flipV="1">
            <a:off x="7342943" y="1851686"/>
            <a:ext cx="1355520" cy="550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67FF1D-491F-1E4C-8E18-B89907A73B00}"/>
              </a:ext>
            </a:extLst>
          </p:cNvPr>
          <p:cNvCxnSpPr>
            <a:cxnSpLocks/>
            <a:stCxn id="6" idx="1"/>
            <a:endCxn id="4" idx="3"/>
          </p:cNvCxnSpPr>
          <p:nvPr/>
        </p:nvCxnSpPr>
        <p:spPr>
          <a:xfrm flipH="1">
            <a:off x="5149680" y="1851686"/>
            <a:ext cx="4130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D24D399-E730-E34B-AC53-E8937563C90E}"/>
              </a:ext>
            </a:extLst>
          </p:cNvPr>
          <p:cNvCxnSpPr>
            <a:cxnSpLocks/>
            <a:stCxn id="7" idx="1"/>
            <a:endCxn id="5" idx="3"/>
          </p:cNvCxnSpPr>
          <p:nvPr/>
        </p:nvCxnSpPr>
        <p:spPr>
          <a:xfrm flipH="1">
            <a:off x="5335167" y="2963914"/>
            <a:ext cx="6933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D084F9C-7138-EF4C-9B27-EC99DB0C5D33}"/>
              </a:ext>
            </a:extLst>
          </p:cNvPr>
          <p:cNvCxnSpPr>
            <a:cxnSpLocks/>
            <a:stCxn id="3" idx="1"/>
            <a:endCxn id="7" idx="3"/>
          </p:cNvCxnSpPr>
          <p:nvPr/>
        </p:nvCxnSpPr>
        <p:spPr>
          <a:xfrm flipH="1">
            <a:off x="7342943" y="2402581"/>
            <a:ext cx="1355520" cy="561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2C85E4A9-4438-994E-80D9-1159FB10DF5B}"/>
              </a:ext>
            </a:extLst>
          </p:cNvPr>
          <p:cNvCxnSpPr>
            <a:stCxn id="2" idx="3"/>
            <a:endCxn id="3" idx="0"/>
          </p:cNvCxnSpPr>
          <p:nvPr/>
        </p:nvCxnSpPr>
        <p:spPr>
          <a:xfrm>
            <a:off x="4648694" y="646883"/>
            <a:ext cx="5288218" cy="157103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E390669-4BDA-0540-900C-1E330D3345B9}"/>
              </a:ext>
            </a:extLst>
          </p:cNvPr>
          <p:cNvSpPr txBox="1"/>
          <p:nvPr/>
        </p:nvSpPr>
        <p:spPr>
          <a:xfrm>
            <a:off x="6239474" y="327506"/>
            <a:ext cx="2877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hand off contact information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0AA6F83-6B8A-AB4D-BC3A-3B4DCC595DEE}"/>
              </a:ext>
            </a:extLst>
          </p:cNvPr>
          <p:cNvCxnSpPr>
            <a:cxnSpLocks/>
            <a:stCxn id="2" idx="2"/>
            <a:endCxn id="4" idx="0"/>
          </p:cNvCxnSpPr>
          <p:nvPr/>
        </p:nvCxnSpPr>
        <p:spPr>
          <a:xfrm>
            <a:off x="3920834" y="1108548"/>
            <a:ext cx="0" cy="281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39258A7-FE6E-0641-9AFB-3AEB35DCCDF3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>
            <a:off x="3920834" y="2313351"/>
            <a:ext cx="1" cy="188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B1731C8-3A46-FB45-83D3-7C6347827557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 flipH="1">
            <a:off x="3920834" y="3425579"/>
            <a:ext cx="1" cy="323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DE7F65D-5767-4E4C-9146-DF5E507B2805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>
            <a:off x="3920834" y="4395075"/>
            <a:ext cx="0" cy="275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63E4237-6D45-9240-A0B4-EC2C522B7FA4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3920834" y="5316551"/>
            <a:ext cx="0" cy="306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CC6FD162-273B-7045-A485-05DA6884086D}"/>
              </a:ext>
            </a:extLst>
          </p:cNvPr>
          <p:cNvSpPr txBox="1"/>
          <p:nvPr/>
        </p:nvSpPr>
        <p:spPr>
          <a:xfrm>
            <a:off x="9184908" y="5761753"/>
            <a:ext cx="2461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Pittsburgh Biorepository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C85535E-87DB-FA40-8C81-6193843B2DE7}"/>
              </a:ext>
            </a:extLst>
          </p:cNvPr>
          <p:cNvSpPr txBox="1"/>
          <p:nvPr/>
        </p:nvSpPr>
        <p:spPr>
          <a:xfrm>
            <a:off x="6131603" y="5761753"/>
            <a:ext cx="250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Send four blood samples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28B684D-6AC9-C440-B79F-B9FE6D36D793}"/>
              </a:ext>
            </a:extLst>
          </p:cNvPr>
          <p:cNvCxnSpPr>
            <a:cxnSpLocks/>
            <a:stCxn id="11" idx="3"/>
            <a:endCxn id="69" idx="1"/>
          </p:cNvCxnSpPr>
          <p:nvPr/>
        </p:nvCxnSpPr>
        <p:spPr>
          <a:xfrm flipV="1">
            <a:off x="5722874" y="5946419"/>
            <a:ext cx="40872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DF9A867-5386-8D42-B93F-A18C6FACB61F}"/>
              </a:ext>
            </a:extLst>
          </p:cNvPr>
          <p:cNvCxnSpPr>
            <a:cxnSpLocks/>
            <a:stCxn id="69" idx="3"/>
            <a:endCxn id="68" idx="1"/>
          </p:cNvCxnSpPr>
          <p:nvPr/>
        </p:nvCxnSpPr>
        <p:spPr>
          <a:xfrm>
            <a:off x="8634148" y="5946419"/>
            <a:ext cx="5507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0CD3D652-46E4-CA4D-B6C5-8BC623DDC331}"/>
              </a:ext>
            </a:extLst>
          </p:cNvPr>
          <p:cNvSpPr txBox="1"/>
          <p:nvPr/>
        </p:nvSpPr>
        <p:spPr>
          <a:xfrm>
            <a:off x="467148" y="3918021"/>
            <a:ext cx="1234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*Can collect information in person or remotely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872DA2F-396A-214F-8F04-7D4F5DE0AC74}"/>
              </a:ext>
            </a:extLst>
          </p:cNvPr>
          <p:cNvSpPr txBox="1"/>
          <p:nvPr/>
        </p:nvSpPr>
        <p:spPr>
          <a:xfrm>
            <a:off x="115747" y="49329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Enrolling Site Activities</a:t>
            </a:r>
          </a:p>
        </p:txBody>
      </p:sp>
    </p:spTree>
    <p:extLst>
      <p:ext uri="{BB962C8B-B14F-4D97-AF65-F5344CB8AC3E}">
        <p14:creationId xmlns:p14="http://schemas.microsoft.com/office/powerpoint/2010/main" val="898095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>
            <a:extLst>
              <a:ext uri="{FF2B5EF4-FFF2-40B4-BE49-F238E27FC236}">
                <a16:creationId xmlns:a16="http://schemas.microsoft.com/office/drawing/2014/main" id="{D7E03AEE-AEBE-4647-BC91-824595B377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21118" y="1293992"/>
            <a:ext cx="7029286" cy="377981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31710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Biospecimen</a:t>
            </a:r>
            <a:r>
              <a:rPr lang="en-US" dirty="0" smtClean="0"/>
              <a:t> Collection, Processing, Storage, &amp; Shipment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3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ctrTitle" idx="4294967295"/>
          </p:nvPr>
        </p:nvSpPr>
        <p:spPr>
          <a:xfrm>
            <a:off x="914400" y="3176174"/>
            <a:ext cx="10363200" cy="23306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000"/>
            </a:pPr>
            <a:r>
              <a:rPr lang="en" sz="4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sz="4000" dirty="0">
                <a:latin typeface="Calibri" panose="020F0502020204030204" pitchFamily="34" charset="0"/>
                <a:cs typeface="Calibri" panose="020F0502020204030204" pitchFamily="34" charset="0"/>
              </a:rPr>
              <a:t>Blood Sample Collection, Processing, Storage and Shipment </a:t>
            </a: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Google Shape;68;p16"/>
          <p:cNvSpPr txBox="1">
            <a:spLocks noGrp="1"/>
          </p:cNvSpPr>
          <p:nvPr>
            <p:ph type="subTitle" idx="4294967295"/>
          </p:nvPr>
        </p:nvSpPr>
        <p:spPr>
          <a:xfrm>
            <a:off x="914400" y="5506800"/>
            <a:ext cx="8534400" cy="1011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888888"/>
              </a:buClr>
              <a:buSzPts val="2400"/>
              <a:buNone/>
            </a:pPr>
            <a:r>
              <a:rPr lang="en" dirty="0" smtClean="0">
                <a:latin typeface="Calibri" panose="020F0502020204030204" pitchFamily="34" charset="0"/>
                <a:cs typeface="Calibri" panose="020F0502020204030204" pitchFamily="34" charset="0"/>
              </a:rPr>
              <a:t>25 June 2020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611064"/>
            <a:ext cx="2055447" cy="3290691"/>
          </a:xfrm>
          <a:prstGeom prst="rect">
            <a:avLst/>
          </a:prstGeom>
        </p:spPr>
      </p:pic>
      <p:pic>
        <p:nvPicPr>
          <p:cNvPr id="7" name="image1.png">
            <a:extLst>
              <a:ext uri="{FF2B5EF4-FFF2-40B4-BE49-F238E27FC236}">
                <a16:creationId xmlns:a16="http://schemas.microsoft.com/office/drawing/2014/main" id="{D947BFB4-E85F-9A43-8605-A8B246C399E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13633" y="354477"/>
            <a:ext cx="2862331" cy="153914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7943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1187395"/>
            <a:ext cx="1219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8168" y="116619"/>
            <a:ext cx="1137566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Blood Sample Collection</a:t>
            </a:r>
            <a:endParaRPr lang="en-US" sz="4267" dirty="0"/>
          </a:p>
        </p:txBody>
      </p:sp>
      <p:sp>
        <p:nvSpPr>
          <p:cNvPr id="7" name="TextBox 6"/>
          <p:cNvSpPr txBox="1"/>
          <p:nvPr/>
        </p:nvSpPr>
        <p:spPr>
          <a:xfrm>
            <a:off x="551290" y="1340650"/>
            <a:ext cx="11110623" cy="5735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2667" b="1" dirty="0"/>
              <a:t>Universal precautions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2667" b="1" dirty="0"/>
              <a:t>Blood sample kit</a:t>
            </a:r>
          </a:p>
          <a:p>
            <a:pPr marL="457189" indent="-457189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67" dirty="0" err="1"/>
              <a:t>Cryovials</a:t>
            </a:r>
            <a:r>
              <a:rPr lang="en-US" sz="2667" dirty="0"/>
              <a:t>, tubes for plasma and serum, transfer pipettes, labels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2667" b="1" dirty="0"/>
              <a:t>Timing</a:t>
            </a:r>
          </a:p>
          <a:p>
            <a:pPr marL="380990" lvl="4" indent="-38099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Before the administration of study intervention</a:t>
            </a:r>
          </a:p>
          <a:p>
            <a:pPr marL="380990" lvl="4" indent="-38099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1 hour post-administration of study intervention</a:t>
            </a:r>
          </a:p>
          <a:p>
            <a:pPr marL="380990" lvl="4" indent="-38099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Day 15</a:t>
            </a:r>
          </a:p>
          <a:p>
            <a:pPr marL="380990" lvl="4" indent="-38099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Day 30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2667" b="1" dirty="0"/>
              <a:t>Amount</a:t>
            </a:r>
            <a:r>
              <a:rPr lang="en-US" sz="2667" dirty="0"/>
              <a:t>: 15 ml/draw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0668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7" y="0"/>
            <a:ext cx="2055447" cy="3290691"/>
          </a:xfrm>
          <a:prstGeom prst="rect">
            <a:avLst/>
          </a:prstGeom>
        </p:spPr>
      </p:pic>
      <p:pic>
        <p:nvPicPr>
          <p:cNvPr id="7" name="image1.png">
            <a:extLst>
              <a:ext uri="{FF2B5EF4-FFF2-40B4-BE49-F238E27FC236}">
                <a16:creationId xmlns:a16="http://schemas.microsoft.com/office/drawing/2014/main" id="{D947BFB4-E85F-9A43-8605-A8B246C399E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43971" y="5035297"/>
            <a:ext cx="2248029" cy="1432444"/>
          </a:xfrm>
          <a:prstGeom prst="rect">
            <a:avLst/>
          </a:prstGeom>
          <a:ln/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198150" y="463296"/>
          <a:ext cx="7684669" cy="6190389"/>
        </p:xfrm>
        <a:graphic>
          <a:graphicData uri="http://schemas.openxmlformats.org/drawingml/2006/table">
            <a:tbl>
              <a:tblPr/>
              <a:tblGrid>
                <a:gridCol w="983852">
                  <a:extLst>
                    <a:ext uri="{9D8B030D-6E8A-4147-A177-3AD203B41FA5}">
                      <a16:colId xmlns:a16="http://schemas.microsoft.com/office/drawing/2014/main" val="2294895345"/>
                    </a:ext>
                  </a:extLst>
                </a:gridCol>
                <a:gridCol w="983852">
                  <a:extLst>
                    <a:ext uri="{9D8B030D-6E8A-4147-A177-3AD203B41FA5}">
                      <a16:colId xmlns:a16="http://schemas.microsoft.com/office/drawing/2014/main" val="2935919608"/>
                    </a:ext>
                  </a:extLst>
                </a:gridCol>
                <a:gridCol w="3616313">
                  <a:extLst>
                    <a:ext uri="{9D8B030D-6E8A-4147-A177-3AD203B41FA5}">
                      <a16:colId xmlns:a16="http://schemas.microsoft.com/office/drawing/2014/main" val="3921534749"/>
                    </a:ext>
                  </a:extLst>
                </a:gridCol>
                <a:gridCol w="2100652">
                  <a:extLst>
                    <a:ext uri="{9D8B030D-6E8A-4147-A177-3AD203B41FA5}">
                      <a16:colId xmlns:a16="http://schemas.microsoft.com/office/drawing/2014/main" val="2142170613"/>
                    </a:ext>
                  </a:extLst>
                </a:gridCol>
              </a:tblGrid>
              <a:tr h="332667">
                <a:tc gridSpan="4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Thursday June 25th 2020, 10am till Noon EST</a:t>
                      </a:r>
                      <a:endParaRPr lang="en-US" sz="1600" dirty="0">
                        <a:effectLst/>
                      </a:endParaRPr>
                    </a:p>
                  </a:txBody>
                  <a:tcPr marL="44413" marR="44413" marT="44413" marB="4441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289936"/>
                  </a:ext>
                </a:extLst>
              </a:tr>
              <a:tr h="33266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Start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End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Item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Presenter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1871025"/>
                  </a:ext>
                </a:extLst>
              </a:tr>
              <a:tr h="41627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10:00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10:05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Welcome and SIREN Overview</a:t>
                      </a:r>
                      <a:endParaRPr lang="en-US" sz="1600" dirty="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William Barsan, MD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8612397"/>
                  </a:ext>
                </a:extLst>
              </a:tr>
              <a:tr h="57650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10:05</a:t>
                      </a:r>
                      <a:endParaRPr lang="en-US" sz="1600" dirty="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10:25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Study Overview </a:t>
                      </a:r>
                      <a:endParaRPr lang="en-US" sz="1600" dirty="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Clifton Callaway, MD, PhD</a:t>
                      </a:r>
                      <a:endParaRPr lang="en-US" sz="1600" dirty="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6657248"/>
                  </a:ext>
                </a:extLst>
              </a:tr>
              <a:tr h="57650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10:25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10:35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Biospecimen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Collection, Processing, Storage and Shipment</a:t>
                      </a:r>
                      <a:endParaRPr lang="en-US" sz="1600" dirty="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Fred Korley, MD, PhD</a:t>
                      </a:r>
                      <a:endParaRPr lang="en-US" sz="1600" dirty="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262212"/>
                  </a:ext>
                </a:extLst>
              </a:tr>
              <a:tr h="57650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10:35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10:45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Outcome Assessment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Kevin Schulman, MD, MBA</a:t>
                      </a:r>
                      <a:endParaRPr lang="en-US" sz="1600" dirty="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0886413"/>
                  </a:ext>
                </a:extLst>
              </a:tr>
              <a:tr h="72139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10:45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10:55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Protocol Violations/Deviations</a:t>
                      </a:r>
                      <a:endParaRPr lang="en-US" sz="16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Adverse Event Reporting</a:t>
                      </a:r>
                      <a:endParaRPr lang="en-US" sz="1600" dirty="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Robert Silbergleit, MD</a:t>
                      </a:r>
                      <a:endParaRPr lang="en-US" sz="1600" dirty="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7962570"/>
                  </a:ext>
                </a:extLst>
              </a:tr>
              <a:tr h="41627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11:00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11:20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Questions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Fred Korley, MD, PhD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3086897"/>
                  </a:ext>
                </a:extLst>
              </a:tr>
              <a:tr h="41627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11:20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11:35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Site Regulatory Readiness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Carol VanHuysen</a:t>
                      </a:r>
                      <a:endParaRPr lang="en-US" sz="1600" dirty="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441042"/>
                  </a:ext>
                </a:extLst>
              </a:tr>
              <a:tr h="41627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11:35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11:45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cIRB and Electronic Consent Training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Deneil Harney</a:t>
                      </a:r>
                      <a:endParaRPr lang="en-US" sz="1600" dirty="0">
                        <a:effectLst/>
                      </a:endParaRPr>
                    </a:p>
                  </a:txBody>
                  <a:tcPr marL="44413" marR="44413" marT="44413" marB="444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7425031"/>
                  </a:ext>
                </a:extLst>
              </a:tr>
              <a:tr h="41627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11:45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11:50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Contracts, Payments and Milestones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Valerie Stevenson</a:t>
                      </a:r>
                      <a:endParaRPr lang="en-US" sz="1600" dirty="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3524210"/>
                  </a:ext>
                </a:extLst>
              </a:tr>
              <a:tr h="41627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11:50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11:55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Data Monitoring and RSDV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Carol VanHuysen</a:t>
                      </a:r>
                      <a:endParaRPr lang="en-US" sz="1600" dirty="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637938"/>
                  </a:ext>
                </a:extLst>
              </a:tr>
              <a:tr h="57650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11:55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12:00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Closing Remarks </a:t>
                      </a:r>
                      <a:endParaRPr lang="en-US" sz="160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Clifton Callaway, MD, PhD</a:t>
                      </a:r>
                      <a:endParaRPr lang="en-US" sz="1600" dirty="0">
                        <a:effectLst/>
                      </a:endParaRPr>
                    </a:p>
                  </a:txBody>
                  <a:tcPr marL="44413" marR="44413" marT="44413" marB="444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0882169"/>
                  </a:ext>
                </a:extLst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813301" y="1096832"/>
            <a:ext cx="24628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latin typeface="Arial" panose="020B0604020202020204" pitchFamily="34" charset="0"/>
              </a:rPr>
              <a:t/>
            </a:r>
            <a:br>
              <a:rPr lang="en-US" altLang="en-US" sz="2400">
                <a:latin typeface="Arial" panose="020B0604020202020204" pitchFamily="34" charset="0"/>
              </a:rPr>
            </a:br>
            <a:endParaRPr lang="en-US" altLang="en-US" sz="2400">
              <a:latin typeface="Arial" panose="020B0604020202020204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08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1187395"/>
            <a:ext cx="1219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8168" y="116619"/>
            <a:ext cx="1137566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Requirements</a:t>
            </a:r>
            <a:endParaRPr lang="en-US" sz="4267" dirty="0"/>
          </a:p>
        </p:txBody>
      </p:sp>
      <p:sp>
        <p:nvSpPr>
          <p:cNvPr id="7" name="TextBox 6"/>
          <p:cNvSpPr txBox="1"/>
          <p:nvPr/>
        </p:nvSpPr>
        <p:spPr>
          <a:xfrm>
            <a:off x="551289" y="1340650"/>
            <a:ext cx="9753601" cy="3273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/>
              <a:t>Staff to do blood draws especially at follow-up</a:t>
            </a:r>
          </a:p>
          <a:p>
            <a:pPr marL="380990" indent="-38099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67" dirty="0"/>
              <a:t>-70 degree freezer or colder</a:t>
            </a:r>
          </a:p>
          <a:p>
            <a:pPr marL="380990" indent="-38099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67" dirty="0"/>
              <a:t>Centrifuge </a:t>
            </a:r>
          </a:p>
          <a:p>
            <a:pPr marL="380990" indent="-38099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67" dirty="0"/>
              <a:t>Can process and store samples within 2 hours of blood draw</a:t>
            </a:r>
          </a:p>
          <a:p>
            <a:pPr marL="380990" indent="-38099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67" dirty="0"/>
              <a:t>Team member with certification in shipping dangerous goods and substances</a:t>
            </a:r>
            <a:endParaRPr lang="en-US" sz="2667" dirty="0"/>
          </a:p>
        </p:txBody>
      </p:sp>
    </p:spTree>
    <p:extLst>
      <p:ext uri="{BB962C8B-B14F-4D97-AF65-F5344CB8AC3E}">
        <p14:creationId xmlns:p14="http://schemas.microsoft.com/office/powerpoint/2010/main" val="16510341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1187395"/>
            <a:ext cx="1219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8168" y="254441"/>
            <a:ext cx="1137566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Avoiding hemolysis</a:t>
            </a:r>
            <a:endParaRPr lang="en-US" sz="4267" dirty="0"/>
          </a:p>
        </p:txBody>
      </p:sp>
      <p:sp>
        <p:nvSpPr>
          <p:cNvPr id="7" name="TextBox 6"/>
          <p:cNvSpPr txBox="1"/>
          <p:nvPr/>
        </p:nvSpPr>
        <p:spPr>
          <a:xfrm>
            <a:off x="454801" y="1520880"/>
            <a:ext cx="7961907" cy="4421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2667" b="1" dirty="0"/>
              <a:t>Steps to avoid hemolysis</a:t>
            </a:r>
          </a:p>
          <a:p>
            <a:pPr marL="457189" indent="-457189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Avoid butterfly needles, use 20-22 </a:t>
            </a:r>
            <a:r>
              <a:rPr lang="en-US" sz="2400" dirty="0" err="1"/>
              <a:t>guage</a:t>
            </a:r>
            <a:endParaRPr lang="en-US" sz="2400" dirty="0"/>
          </a:p>
          <a:p>
            <a:pPr marL="457189" indent="-457189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Avoid “milking” the site</a:t>
            </a:r>
          </a:p>
          <a:p>
            <a:pPr marL="457189" indent="-457189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Don’t leave tourniquet on for longer than 1 minute</a:t>
            </a:r>
          </a:p>
          <a:p>
            <a:pPr marL="457189" indent="-457189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If using a syringe, don’t pull back forcefully</a:t>
            </a:r>
          </a:p>
          <a:p>
            <a:pPr marL="457189" indent="-457189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Centrifuge within 1 hour</a:t>
            </a:r>
          </a:p>
          <a:p>
            <a:pPr marL="457189" indent="-457189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Fill tubes to correct volume</a:t>
            </a:r>
          </a:p>
          <a:p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510" y="169437"/>
            <a:ext cx="2726084" cy="668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732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1187395"/>
            <a:ext cx="1219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8168" y="254441"/>
            <a:ext cx="1137566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Blood Sample Processing</a:t>
            </a:r>
            <a:endParaRPr lang="en-US" sz="4267" dirty="0"/>
          </a:p>
        </p:txBody>
      </p:sp>
      <p:sp>
        <p:nvSpPr>
          <p:cNvPr id="7" name="TextBox 6"/>
          <p:cNvSpPr txBox="1"/>
          <p:nvPr/>
        </p:nvSpPr>
        <p:spPr>
          <a:xfrm>
            <a:off x="551291" y="1340650"/>
            <a:ext cx="796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Process samples into serum and plasma and pipette into aliquots</a:t>
            </a:r>
            <a:endParaRPr lang="en-US" sz="2400" b="1" dirty="0"/>
          </a:p>
        </p:txBody>
      </p:sp>
      <p:pic>
        <p:nvPicPr>
          <p:cNvPr id="1040" name="Picture 16" descr="https://lh5.googleusercontent.com/1Vj99D6pHOQDQeHOBzwKCm0eG2jmoAdJef_qiBLCwq9yWdF1QI9Rz6OsKE3DLiMTYwF7PKaM3JuCGz0GSYowKXb8pBx5bvChwsypItBpDA-LgMtnRmGc48RDpKB5O84iq50M6M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67" y="2047462"/>
            <a:ext cx="1333500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uffy_coat_examination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67" y="2028413"/>
            <a:ext cx="12700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lh4.googleusercontent.com/_SmZp-XrG4zX11nyLaSps8_uN0AVDzwP6omJz_i7lEYGpwivSizuNzMebAOJvK3SGq_qqAhBFvVYoG0uFjVoB3fwjvsFLFcGmRJWqv78tFMNkCElHhhz-24MUWm6w2h-VHJRCQR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571" y="2003011"/>
            <a:ext cx="1625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3.googleusercontent.com/dtEDcZsf84b3DCw70CtcafiH9jL9e1ssdLxtQxavR3wPnMKY4yRSn9eN6Sej25W1YEp8y5bIaEtOIZN0PfxwnBklPSzdOS1WzQ8EBBJIS0SN_VtJj5EMlatGbcKsfL_6xBOJiDW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171" y="2003011"/>
            <a:ext cx="35179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4" descr="https://docs.google.com/drawings/u/1/d/sIGE1iBP5YRL8BYRo2TXMHQ/image?w=194&amp;h=214&amp;rev=1&amp;ac=1&amp;parent=1WPMXNwsqAnltHMgjv6kc06mW2OQTn3bJ5kNDnMUkMFU"/>
          <p:cNvSpPr>
            <a:spLocks noChangeAspect="1" noChangeArrowheads="1"/>
          </p:cNvSpPr>
          <p:nvPr/>
        </p:nvSpPr>
        <p:spPr bwMode="auto">
          <a:xfrm>
            <a:off x="207433" y="-994833"/>
            <a:ext cx="2463800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4" name="AutoShape 26" descr="https://docs.google.com/drawings/u/1/d/sIGE1iBP5YRL8BYRo2TXMHQ/image?w=194&amp;h=214&amp;rev=1&amp;ac=1&amp;parent=1WPMXNwsqAnltHMgjv6kc06mW2OQTn3bJ5kNDnMUkMFU"/>
          <p:cNvSpPr>
            <a:spLocks noChangeAspect="1" noChangeArrowheads="1"/>
          </p:cNvSpPr>
          <p:nvPr/>
        </p:nvSpPr>
        <p:spPr bwMode="auto">
          <a:xfrm>
            <a:off x="1741667" y="4289011"/>
            <a:ext cx="2463800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9778007" y="-2366782"/>
            <a:ext cx="4151132" cy="180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latin typeface="Arial" panose="020B0604020202020204" pitchFamily="34" charset="0"/>
              </a:rPr>
              <a:t>  </a:t>
            </a:r>
            <a:r>
              <a:rPr lang="en-US" altLang="en-US" sz="65332">
                <a:latin typeface="Arial" panose="020B0604020202020204" pitchFamily="34" charset="0"/>
              </a:rPr>
              <a:t/>
            </a:r>
            <a:br>
              <a:rPr lang="en-US" altLang="en-US" sz="65332">
                <a:latin typeface="Arial" panose="020B0604020202020204" pitchFamily="34" charset="0"/>
              </a:rPr>
            </a:br>
            <a:endParaRPr lang="en-US" altLang="en-US" sz="2400">
              <a:latin typeface="Arial" panose="020B0604020202020204" pitchFamily="34" charset="0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33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Plasma Aliquots</a:t>
            </a:r>
            <a:endParaRPr lang="en-US" altLang="en-US" sz="800"/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latin typeface="Arial" panose="020B0604020202020204" pitchFamily="34" charset="0"/>
              </a:rPr>
              <a:t/>
            </a:r>
            <a:br>
              <a:rPr lang="en-US" altLang="en-US" sz="2400">
                <a:latin typeface="Arial" panose="020B0604020202020204" pitchFamily="34" charset="0"/>
              </a:rPr>
            </a:b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1052" name="Picture 28" descr="https://lh6.googleusercontent.com/plJ49LEMKhFbiOMH6LXaaRcxBIDfvZBFKgH4bSnUlU6tGvuYQid7dM9gDG8L0PH2ngX-Q2aIa91U9jSnNs70-10BiOZCH8BbVfdut-eQQkFMOqlInRkHCvazN5RF1LhCUIRXny4DDlVk3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071" y="2003011"/>
            <a:ext cx="3530379" cy="423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770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1187395"/>
            <a:ext cx="1219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8168" y="254441"/>
            <a:ext cx="1137566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/>
              <a:t>Blood Sample Storage and Shipment</a:t>
            </a:r>
            <a:endParaRPr lang="en-US" sz="4267" dirty="0"/>
          </a:p>
        </p:txBody>
      </p:sp>
      <p:sp>
        <p:nvSpPr>
          <p:cNvPr id="7" name="TextBox 6"/>
          <p:cNvSpPr txBox="1"/>
          <p:nvPr/>
        </p:nvSpPr>
        <p:spPr>
          <a:xfrm>
            <a:off x="551290" y="1340650"/>
            <a:ext cx="9541567" cy="2862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667" dirty="0"/>
              <a:t>Store in -70 degrees or colder</a:t>
            </a:r>
          </a:p>
          <a:p>
            <a:pPr marL="380990" indent="-38099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67" dirty="0"/>
              <a:t>Training in shipping dangerous goods and substances</a:t>
            </a:r>
          </a:p>
          <a:p>
            <a:pPr marL="380990" indent="-38099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67" dirty="0"/>
              <a:t>Pre-paid shipping account will be provided</a:t>
            </a:r>
          </a:p>
          <a:p>
            <a:pPr marL="380990" indent="-38099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67" dirty="0"/>
              <a:t>Ship samples only on Mondays – Wednesday</a:t>
            </a:r>
          </a:p>
          <a:p>
            <a:pPr marL="380990" indent="-38099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67" dirty="0"/>
              <a:t>Ship in batches once every 3-4 months (twice during study)</a:t>
            </a:r>
          </a:p>
        </p:txBody>
      </p:sp>
    </p:spTree>
    <p:extLst>
      <p:ext uri="{BB962C8B-B14F-4D97-AF65-F5344CB8AC3E}">
        <p14:creationId xmlns:p14="http://schemas.microsoft.com/office/powerpoint/2010/main" val="49684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Outcome Assessment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7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18CCB-80F1-D342-9F73-B068DD6CA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70075"/>
            <a:ext cx="9144000" cy="1058129"/>
          </a:xfrm>
        </p:spPr>
        <p:txBody>
          <a:bodyPr>
            <a:noAutofit/>
          </a:bodyPr>
          <a:lstStyle/>
          <a:p>
            <a:r>
              <a:rPr lang="en-US" sz="4400" b="1" dirty="0"/>
              <a:t> C3PO Secondary Outcomes</a:t>
            </a:r>
          </a:p>
        </p:txBody>
      </p:sp>
      <p:pic>
        <p:nvPicPr>
          <p:cNvPr id="5" name="image1.png">
            <a:extLst>
              <a:ext uri="{FF2B5EF4-FFF2-40B4-BE49-F238E27FC236}">
                <a16:creationId xmlns:a16="http://schemas.microsoft.com/office/drawing/2014/main" id="{D947BFB4-E85F-9A43-8605-A8B246C399E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040" y="123114"/>
            <a:ext cx="2146748" cy="115435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2470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18CCB-80F1-D342-9F73-B068DD6CA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48406"/>
            <a:ext cx="9144000" cy="1058129"/>
          </a:xfrm>
        </p:spPr>
        <p:txBody>
          <a:bodyPr>
            <a:noAutofit/>
          </a:bodyPr>
          <a:lstStyle/>
          <a:p>
            <a:r>
              <a:rPr lang="en-US" sz="4400" b="1" dirty="0"/>
              <a:t>CDC Symptom Assessments</a:t>
            </a:r>
            <a:br>
              <a:rPr lang="en-US" sz="4400" b="1" dirty="0"/>
            </a:br>
            <a:r>
              <a:rPr lang="en-US" sz="4000" b="1" dirty="0"/>
              <a:t>(D</a:t>
            </a:r>
            <a:r>
              <a:rPr lang="en-US" sz="4000" dirty="0"/>
              <a:t>ays 2, 4, 6, 8, 10, 14, 15, 30)</a:t>
            </a:r>
            <a:endParaRPr lang="en-US" sz="4400" b="1" dirty="0"/>
          </a:p>
        </p:txBody>
      </p:sp>
      <p:pic>
        <p:nvPicPr>
          <p:cNvPr id="5" name="image1.png">
            <a:extLst>
              <a:ext uri="{FF2B5EF4-FFF2-40B4-BE49-F238E27FC236}">
                <a16:creationId xmlns:a16="http://schemas.microsoft.com/office/drawing/2014/main" id="{D947BFB4-E85F-9A43-8605-A8B246C399E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040" y="123114"/>
            <a:ext cx="2146748" cy="1154357"/>
          </a:xfrm>
          <a:prstGeom prst="rect">
            <a:avLst/>
          </a:prstGeom>
          <a:ln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8BD733-FB73-614A-9AD2-1462BB2E3C56}"/>
              </a:ext>
            </a:extLst>
          </p:cNvPr>
          <p:cNvSpPr/>
          <p:nvPr/>
        </p:nvSpPr>
        <p:spPr>
          <a:xfrm>
            <a:off x="3048000" y="2030997"/>
            <a:ext cx="6096000" cy="3416320"/>
          </a:xfrm>
          <a:prstGeom prst="rect">
            <a:avLst/>
          </a:prstGeom>
          <a:ln>
            <a:solidFill>
              <a:srgbClr val="8C1515"/>
            </a:solidFill>
          </a:ln>
        </p:spPr>
        <p:txBody>
          <a:bodyPr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Segoe UI"/>
                <a:ea typeface="Times New Roman" panose="02020603050405020304" pitchFamily="18" charset="0"/>
              </a:rPr>
              <a:t>Fever Or Chills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Segoe UI"/>
                <a:ea typeface="Times New Roman" panose="02020603050405020304" pitchFamily="18" charset="0"/>
              </a:rPr>
              <a:t>Cough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Segoe UI"/>
                <a:ea typeface="Times New Roman" panose="02020603050405020304" pitchFamily="18" charset="0"/>
              </a:rPr>
              <a:t>Shortness Of Breath Or Difficulty Breathing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Segoe UI"/>
                <a:ea typeface="Times New Roman" panose="02020603050405020304" pitchFamily="18" charset="0"/>
              </a:rPr>
              <a:t>Fatigue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Segoe UI"/>
                <a:ea typeface="Times New Roman" panose="02020603050405020304" pitchFamily="18" charset="0"/>
              </a:rPr>
              <a:t>Muscle Or Body Aches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Segoe UI"/>
                <a:ea typeface="Times New Roman" panose="02020603050405020304" pitchFamily="18" charset="0"/>
              </a:rPr>
              <a:t>Headache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Segoe UI"/>
                <a:ea typeface="Times New Roman" panose="02020603050405020304" pitchFamily="18" charset="0"/>
              </a:rPr>
              <a:t>New Loss Of Taste Or Smell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Segoe UI"/>
                <a:ea typeface="Times New Roman" panose="02020603050405020304" pitchFamily="18" charset="0"/>
              </a:rPr>
              <a:t>Sore Throat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Segoe UI"/>
                <a:ea typeface="Times New Roman" panose="02020603050405020304" pitchFamily="18" charset="0"/>
              </a:rPr>
              <a:t>Congestion Or Runny Nose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Segoe UI"/>
                <a:ea typeface="Times New Roman" panose="02020603050405020304" pitchFamily="18" charset="0"/>
              </a:rPr>
              <a:t>Nausea Or Vomiting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Segoe UI"/>
                <a:ea typeface="Times New Roman" panose="02020603050405020304" pitchFamily="18" charset="0"/>
              </a:rPr>
              <a:t>Diarrhea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Segoe UI"/>
                <a:ea typeface="Times New Roman" panose="02020603050405020304" pitchFamily="18" charset="0"/>
              </a:rPr>
              <a:t>Abdominal Pain</a:t>
            </a:r>
            <a:endParaRPr lang="en-US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15CF88-F060-1D45-8493-0D2E5B4BF26B}"/>
              </a:ext>
            </a:extLst>
          </p:cNvPr>
          <p:cNvSpPr/>
          <p:nvPr/>
        </p:nvSpPr>
        <p:spPr>
          <a:xfrm>
            <a:off x="2177716" y="6329732"/>
            <a:ext cx="7836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https://www.cdc.gov/coronavirus/2019-ncov/symptoms-testing/symptoms.html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6616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>
            <a:extLst>
              <a:ext uri="{FF2B5EF4-FFF2-40B4-BE49-F238E27FC236}">
                <a16:creationId xmlns:a16="http://schemas.microsoft.com/office/drawing/2014/main" id="{D947BFB4-E85F-9A43-8605-A8B246C399E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040" y="123114"/>
            <a:ext cx="2146748" cy="1154357"/>
          </a:xfrm>
          <a:prstGeom prst="rect">
            <a:avLst/>
          </a:prstGeom>
          <a:ln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07CBF7-5749-454D-BB27-2D70D23A9325}"/>
              </a:ext>
            </a:extLst>
          </p:cNvPr>
          <p:cNvSpPr/>
          <p:nvPr/>
        </p:nvSpPr>
        <p:spPr>
          <a:xfrm>
            <a:off x="858252" y="2855495"/>
            <a:ext cx="10475495" cy="2862322"/>
          </a:xfrm>
          <a:prstGeom prst="rect">
            <a:avLst/>
          </a:prstGeom>
          <a:ln>
            <a:solidFill>
              <a:srgbClr val="8C1515"/>
            </a:solidFill>
          </a:ln>
        </p:spPr>
        <p:txBody>
          <a:bodyPr wrap="square">
            <a:spAutoFit/>
          </a:bodyPr>
          <a:lstStyle/>
          <a:p>
            <a:r>
              <a:rPr lang="en-US" sz="2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 to disease progression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the COVID Outpatient Ordinal Outcome Scale censored at 15 days after randomization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	Patient requires care in the hospital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	Patient requires care in the ED or urgent care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	Patient at home with symptoms rated as moderate (defined as fever, shortness of breath, 	abdominal pain)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	Patient at home with symptoms rated as mild (defined as afebrile, constitutional symptoms 	(flu-like illness) without shortness of breath)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	Patient in their usual state of health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C182919-DE5C-F64A-BA7F-184027A7D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70075"/>
            <a:ext cx="9144000" cy="1058129"/>
          </a:xfrm>
        </p:spPr>
        <p:txBody>
          <a:bodyPr>
            <a:noAutofit/>
          </a:bodyPr>
          <a:lstStyle/>
          <a:p>
            <a:r>
              <a:rPr lang="en-US" sz="4400" b="1" dirty="0"/>
              <a:t> COVID Outpatient Ordinal Outcome Scale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DE2D0E-B3B3-7548-94F5-453662CA50E9}"/>
              </a:ext>
            </a:extLst>
          </p:cNvPr>
          <p:cNvSpPr/>
          <p:nvPr/>
        </p:nvSpPr>
        <p:spPr>
          <a:xfrm>
            <a:off x="3859713" y="6163997"/>
            <a:ext cx="4613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(adapted for outpatient use from Harrell 2020 )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2700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18CCB-80F1-D342-9F73-B068DD6CA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70075"/>
            <a:ext cx="9144000" cy="1058129"/>
          </a:xfrm>
        </p:spPr>
        <p:txBody>
          <a:bodyPr>
            <a:noAutofit/>
          </a:bodyPr>
          <a:lstStyle/>
          <a:p>
            <a:r>
              <a:rPr lang="en-US" sz="4400" b="1" dirty="0"/>
              <a:t> C3PO Exploratory Outcomes</a:t>
            </a:r>
          </a:p>
        </p:txBody>
      </p:sp>
      <p:pic>
        <p:nvPicPr>
          <p:cNvPr id="5" name="image1.png">
            <a:extLst>
              <a:ext uri="{FF2B5EF4-FFF2-40B4-BE49-F238E27FC236}">
                <a16:creationId xmlns:a16="http://schemas.microsoft.com/office/drawing/2014/main" id="{D947BFB4-E85F-9A43-8605-A8B246C399E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040" y="123114"/>
            <a:ext cx="2146748" cy="1154357"/>
          </a:xfrm>
          <a:prstGeom prst="rect">
            <a:avLst/>
          </a:prstGeom>
          <a:ln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BEC5EA-9131-2A4B-BB8F-9E7669284B96}"/>
              </a:ext>
            </a:extLst>
          </p:cNvPr>
          <p:cNvSpPr/>
          <p:nvPr/>
        </p:nvSpPr>
        <p:spPr>
          <a:xfrm>
            <a:off x="2590800" y="2720808"/>
            <a:ext cx="7010400" cy="2554545"/>
          </a:xfrm>
          <a:prstGeom prst="rect">
            <a:avLst/>
          </a:prstGeom>
          <a:ln>
            <a:solidFill>
              <a:srgbClr val="8C1515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12121"/>
                </a:solidFill>
              </a:rPr>
              <a:t>Hospital-free days during the 30 days following randomization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WHO's COVID Ordinal Scale for Clinical Improvement during the 30 days (8 ranks, 6 inpatient focused assessments)</a:t>
            </a:r>
          </a:p>
        </p:txBody>
      </p:sp>
    </p:spTree>
    <p:extLst>
      <p:ext uri="{BB962C8B-B14F-4D97-AF65-F5344CB8AC3E}">
        <p14:creationId xmlns:p14="http://schemas.microsoft.com/office/powerpoint/2010/main" val="20250941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18CCB-80F1-D342-9F73-B068DD6CA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41010"/>
            <a:ext cx="9144000" cy="1058129"/>
          </a:xfrm>
        </p:spPr>
        <p:txBody>
          <a:bodyPr>
            <a:noAutofit/>
          </a:bodyPr>
          <a:lstStyle/>
          <a:p>
            <a:r>
              <a:rPr lang="en-US" sz="4400" b="1" dirty="0"/>
              <a:t> Stanford Call Center</a:t>
            </a:r>
          </a:p>
        </p:txBody>
      </p:sp>
      <p:pic>
        <p:nvPicPr>
          <p:cNvPr id="5" name="image1.png">
            <a:extLst>
              <a:ext uri="{FF2B5EF4-FFF2-40B4-BE49-F238E27FC236}">
                <a16:creationId xmlns:a16="http://schemas.microsoft.com/office/drawing/2014/main" id="{D947BFB4-E85F-9A43-8605-A8B246C399E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040" y="123114"/>
            <a:ext cx="2146748" cy="1154357"/>
          </a:xfrm>
          <a:prstGeom prst="rect">
            <a:avLst/>
          </a:prstGeom>
          <a:ln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BEC5EA-9131-2A4B-BB8F-9E7669284B96}"/>
              </a:ext>
            </a:extLst>
          </p:cNvPr>
          <p:cNvSpPr/>
          <p:nvPr/>
        </p:nvSpPr>
        <p:spPr>
          <a:xfrm>
            <a:off x="2057400" y="2303713"/>
            <a:ext cx="8077200" cy="4031873"/>
          </a:xfrm>
          <a:prstGeom prst="rect">
            <a:avLst/>
          </a:prstGeom>
          <a:ln>
            <a:solidFill>
              <a:srgbClr val="8C1515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Day 2-14 assessments will be conducted by centralized follow-up core (Stanford University).  The core will email, text, call the subjects.  The core is blinded.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If the follow-up core cannot reach a subject, or the subject has a problem, they will call the local study team to check on status, complete an AE form, etc.</a:t>
            </a:r>
          </a:p>
        </p:txBody>
      </p:sp>
    </p:spTree>
    <p:extLst>
      <p:ext uri="{BB962C8B-B14F-4D97-AF65-F5344CB8AC3E}">
        <p14:creationId xmlns:p14="http://schemas.microsoft.com/office/powerpoint/2010/main" val="225652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Study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2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Protocol Violations/Deviations, AE Reporting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cfe840069_0_2"/>
          <p:cNvSpPr txBox="1">
            <a:spLocks noGrp="1"/>
          </p:cNvSpPr>
          <p:nvPr>
            <p:ph type="ctrTitle" idx="4294967295"/>
          </p:nvPr>
        </p:nvSpPr>
        <p:spPr>
          <a:xfrm>
            <a:off x="685800" y="3621946"/>
            <a:ext cx="10363200" cy="1860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SzPts val="3959"/>
            </a:pPr>
            <a:r>
              <a:rPr lang="en-US" sz="3959" dirty="0"/>
              <a:t/>
            </a:r>
            <a:br>
              <a:rPr lang="en-US" sz="3959" dirty="0"/>
            </a:br>
            <a:r>
              <a:rPr lang="en-US" sz="3959" dirty="0"/>
              <a:t>Adverse Events and </a:t>
            </a:r>
            <a:r>
              <a:rPr lang="en-US" sz="3959" dirty="0"/>
              <a:t>Protocol Deviation Reporting</a:t>
            </a:r>
            <a:endParaRPr sz="3959" dirty="0"/>
          </a:p>
        </p:txBody>
      </p:sp>
      <p:sp>
        <p:nvSpPr>
          <p:cNvPr id="91" name="Google Shape;91;g7cfe840069_0_2"/>
          <p:cNvSpPr txBox="1">
            <a:spLocks noGrp="1"/>
          </p:cNvSpPr>
          <p:nvPr>
            <p:ph type="subTitle" idx="4294967295"/>
          </p:nvPr>
        </p:nvSpPr>
        <p:spPr>
          <a:xfrm>
            <a:off x="685800" y="5647477"/>
            <a:ext cx="8534400" cy="1011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888888"/>
              </a:buClr>
              <a:buSzPts val="2400"/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25 June 2020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411405"/>
            <a:ext cx="2056164" cy="3291840"/>
          </a:xfrm>
          <a:prstGeom prst="rect">
            <a:avLst/>
          </a:prstGeom>
        </p:spPr>
      </p:pic>
      <p:pic>
        <p:nvPicPr>
          <p:cNvPr id="7" name="image1.png">
            <a:extLst>
              <a:ext uri="{FF2B5EF4-FFF2-40B4-BE49-F238E27FC236}">
                <a16:creationId xmlns:a16="http://schemas.microsoft.com/office/drawing/2014/main" id="{D947BFB4-E85F-9A43-8605-A8B246C399E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67224" y="411405"/>
            <a:ext cx="2865120" cy="153619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65453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" name="Google Shape;99;p2"/>
          <p:cNvGraphicFramePr/>
          <p:nvPr/>
        </p:nvGraphicFramePr>
        <p:xfrm>
          <a:off x="2459865" y="0"/>
          <a:ext cx="7212169" cy="5851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4" imgW="7212169" imgH="5851152" progId="Photoshop.Image.6">
                  <p:embed/>
                </p:oleObj>
              </mc:Choice>
              <mc:Fallback>
                <p:oleObj r:id="rId4" imgW="7212169" imgH="5851152" progId="Photoshop.Image.6">
                  <p:embed/>
                  <p:pic>
                    <p:nvPicPr>
                      <p:cNvPr id="99" name="Google Shape;99;p2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2459865" y="0"/>
                        <a:ext cx="7212169" cy="58511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18797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4011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lnSpc>
                <a:spcPct val="100000"/>
              </a:lnSpc>
              <a:buSzPts val="3300"/>
            </a:pPr>
            <a:r>
              <a:rPr lang="en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Adverse </a:t>
            </a:r>
            <a:r>
              <a:rPr lang="en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Events</a:t>
            </a:r>
            <a:endParaRPr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838200" y="1766277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8466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r>
              <a:rPr lang="en" sz="2400" dirty="0"/>
              <a:t>Any </a:t>
            </a:r>
            <a:r>
              <a:rPr lang="en" sz="2400" b="1" u="sng" dirty="0"/>
              <a:t>untoward</a:t>
            </a:r>
            <a:r>
              <a:rPr lang="en" sz="2400" dirty="0"/>
              <a:t> medical occurrence in a subject that was not previously </a:t>
            </a:r>
            <a:r>
              <a:rPr lang="en" sz="2400" dirty="0"/>
              <a:t>identified</a:t>
            </a:r>
          </a:p>
          <a:p>
            <a:pPr marL="8466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900"/>
              <a:buNone/>
            </a:pPr>
            <a:endParaRPr lang="en" sz="2400" dirty="0"/>
          </a:p>
          <a:p>
            <a:pPr marL="389457" indent="-380990">
              <a:lnSpc>
                <a:spcPct val="100000"/>
              </a:lnSpc>
              <a:spcBef>
                <a:spcPts val="0"/>
              </a:spcBef>
              <a:buSzPts val="1900"/>
            </a:pPr>
            <a:r>
              <a:rPr lang="en" sz="2400" dirty="0"/>
              <a:t>regardless of whether or not it is serious</a:t>
            </a:r>
          </a:p>
          <a:p>
            <a:pPr marL="389457" indent="-380990">
              <a:lnSpc>
                <a:spcPct val="100000"/>
              </a:lnSpc>
              <a:spcBef>
                <a:spcPts val="0"/>
              </a:spcBef>
              <a:buSzPts val="1900"/>
            </a:pPr>
            <a:r>
              <a:rPr lang="en" sz="2400" dirty="0"/>
              <a:t>whether or not related to the intervention </a:t>
            </a:r>
          </a:p>
          <a:p>
            <a:pPr marL="389457" indent="-380990">
              <a:lnSpc>
                <a:spcPct val="100000"/>
              </a:lnSpc>
              <a:spcBef>
                <a:spcPts val="0"/>
              </a:spcBef>
              <a:buSzPts val="1900"/>
            </a:pPr>
            <a:r>
              <a:rPr lang="en" sz="2400" dirty="0"/>
              <a:t>generally anything that requires treatment</a:t>
            </a:r>
            <a:endParaRPr sz="2400" dirty="0"/>
          </a:p>
          <a:p>
            <a:pPr marL="287859" indent="-279393">
              <a:lnSpc>
                <a:spcPct val="100000"/>
              </a:lnSpc>
              <a:spcBef>
                <a:spcPts val="1067"/>
              </a:spcBef>
              <a:buClr>
                <a:schemeClr val="dk1"/>
              </a:buClr>
              <a:buSzPts val="1900"/>
              <a:buChar char="●"/>
            </a:pPr>
            <a:endParaRPr lang="en" sz="2400" dirty="0"/>
          </a:p>
          <a:p>
            <a:pPr marL="8466" indent="0">
              <a:lnSpc>
                <a:spcPct val="100000"/>
              </a:lnSpc>
              <a:spcBef>
                <a:spcPts val="0"/>
              </a:spcBef>
              <a:buSzPts val="1900"/>
              <a:buNone/>
            </a:pPr>
            <a:r>
              <a:rPr lang="en" sz="2400" b="1" dirty="0"/>
              <a:t>Serious</a:t>
            </a:r>
            <a:r>
              <a:rPr lang="en" sz="2400" dirty="0"/>
              <a:t> </a:t>
            </a:r>
            <a:r>
              <a:rPr lang="en" sz="2400" dirty="0"/>
              <a:t>Adverse Events </a:t>
            </a:r>
            <a:r>
              <a:rPr lang="en" sz="2400" dirty="0"/>
              <a:t>are</a:t>
            </a:r>
          </a:p>
          <a:p>
            <a:pPr marL="8466" indent="0">
              <a:lnSpc>
                <a:spcPct val="100000"/>
              </a:lnSpc>
              <a:spcBef>
                <a:spcPts val="0"/>
              </a:spcBef>
              <a:buSzPts val="1900"/>
              <a:buNone/>
            </a:pPr>
            <a:endParaRPr lang="en" sz="2400" dirty="0"/>
          </a:p>
          <a:p>
            <a:pPr marL="389457" indent="-380990">
              <a:lnSpc>
                <a:spcPct val="100000"/>
              </a:lnSpc>
              <a:spcBef>
                <a:spcPts val="0"/>
              </a:spcBef>
              <a:buSzPts val="1900"/>
            </a:pPr>
            <a:r>
              <a:rPr lang="en-US" sz="2400" dirty="0"/>
              <a:t>fatal </a:t>
            </a:r>
            <a:r>
              <a:rPr lang="en-US" sz="2400" dirty="0"/>
              <a:t>or life-threatening</a:t>
            </a:r>
          </a:p>
          <a:p>
            <a:pPr marL="389457" indent="-380990">
              <a:lnSpc>
                <a:spcPct val="100000"/>
              </a:lnSpc>
              <a:spcBef>
                <a:spcPts val="0"/>
              </a:spcBef>
              <a:buSzPts val="1900"/>
            </a:pPr>
            <a:r>
              <a:rPr lang="en-US" sz="2400" dirty="0"/>
              <a:t>c</a:t>
            </a:r>
            <a:r>
              <a:rPr lang="en-US" sz="2400" dirty="0"/>
              <a:t>ause or require intervention to prevent permanent disability or damage</a:t>
            </a:r>
          </a:p>
          <a:p>
            <a:pPr marL="389457" indent="-380990">
              <a:lnSpc>
                <a:spcPct val="100000"/>
              </a:lnSpc>
              <a:spcBef>
                <a:spcPts val="0"/>
              </a:spcBef>
              <a:buSzPts val="1900"/>
            </a:pPr>
            <a:r>
              <a:rPr lang="en-US" sz="2400" dirty="0"/>
              <a:t>cause or prolong hospitalization</a:t>
            </a:r>
            <a:endParaRPr lang="en-US" sz="2400" dirty="0"/>
          </a:p>
          <a:p>
            <a:pPr marL="389457" indent="-380990">
              <a:lnSpc>
                <a:spcPct val="100000"/>
              </a:lnSpc>
              <a:spcBef>
                <a:spcPts val="0"/>
              </a:spcBef>
              <a:buSzPts val="1900"/>
            </a:pPr>
            <a:endParaRPr lang="en-US" sz="2400" dirty="0"/>
          </a:p>
          <a:p>
            <a:pPr marL="389457" indent="-380990">
              <a:lnSpc>
                <a:spcPct val="100000"/>
              </a:lnSpc>
              <a:spcBef>
                <a:spcPts val="0"/>
              </a:spcBef>
              <a:buSzPts val="1900"/>
            </a:pPr>
            <a:endParaRPr lang="en" sz="2400" dirty="0"/>
          </a:p>
          <a:p>
            <a:pPr marL="389457" indent="-380990">
              <a:lnSpc>
                <a:spcPct val="100000"/>
              </a:lnSpc>
              <a:spcBef>
                <a:spcPts val="0"/>
              </a:spcBef>
              <a:buSzPts val="1900"/>
            </a:pPr>
            <a:endParaRPr lang="en" sz="2400" dirty="0"/>
          </a:p>
        </p:txBody>
      </p:sp>
    </p:spTree>
    <p:extLst>
      <p:ext uri="{BB962C8B-B14F-4D97-AF65-F5344CB8AC3E}">
        <p14:creationId xmlns:p14="http://schemas.microsoft.com/office/powerpoint/2010/main" val="37391520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lnSpc>
                <a:spcPct val="100000"/>
              </a:lnSpc>
              <a:buSzPts val="3300"/>
            </a:pPr>
            <a:r>
              <a:rPr lang="en" dirty="0"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Reporting </a:t>
            </a:r>
            <a:r>
              <a:rPr lang="en" dirty="0"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A</a:t>
            </a:r>
            <a:r>
              <a:rPr lang="en-US" dirty="0"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E</a:t>
            </a:r>
            <a:r>
              <a:rPr lang="en" dirty="0"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s in C3PO</a:t>
            </a:r>
            <a:endParaRPr dirty="0"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389457" indent="-380990">
              <a:lnSpc>
                <a:spcPct val="150000"/>
              </a:lnSpc>
              <a:spcBef>
                <a:spcPts val="1067"/>
              </a:spcBef>
              <a:buSzPts val="2100"/>
            </a:pPr>
            <a:r>
              <a:rPr lang="en-US" sz="2400" dirty="0"/>
              <a:t>All AE (serious and non-serious) are collected </a:t>
            </a:r>
            <a:r>
              <a:rPr lang="en-US" sz="2400" b="1" dirty="0"/>
              <a:t>on the day of infusion</a:t>
            </a:r>
          </a:p>
          <a:p>
            <a:pPr marL="389457" indent="-380990">
              <a:lnSpc>
                <a:spcPct val="150000"/>
              </a:lnSpc>
              <a:spcBef>
                <a:spcPts val="1067"/>
              </a:spcBef>
              <a:buSzPts val="2100"/>
            </a:pPr>
            <a:r>
              <a:rPr lang="en-US" sz="2400" b="1" dirty="0"/>
              <a:t>Only SAE </a:t>
            </a:r>
            <a:r>
              <a:rPr lang="en-US" sz="2400" dirty="0"/>
              <a:t>and visits to an ED or Urgent Care are collected on all other days</a:t>
            </a:r>
            <a:endParaRPr sz="2400" dirty="0"/>
          </a:p>
          <a:p>
            <a:pPr marL="389457" indent="-380990">
              <a:lnSpc>
                <a:spcPct val="150000"/>
              </a:lnSpc>
              <a:spcBef>
                <a:spcPts val="1067"/>
              </a:spcBef>
              <a:buSzPts val="2100"/>
            </a:pPr>
            <a:r>
              <a:rPr lang="en-US" sz="2400" dirty="0"/>
              <a:t>Primary outcome events are captured as AE in C3PO</a:t>
            </a:r>
            <a:endParaRPr sz="2400" dirty="0"/>
          </a:p>
          <a:p>
            <a:pPr marL="0" indent="0">
              <a:spcBef>
                <a:spcPts val="1067"/>
              </a:spcBef>
              <a:spcAft>
                <a:spcPts val="2133"/>
              </a:spcAft>
              <a:buClr>
                <a:schemeClr val="dk1"/>
              </a:buClr>
              <a:buSzPts val="2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24738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lnSpc>
                <a:spcPct val="100000"/>
              </a:lnSpc>
              <a:buSzPts val="3300"/>
            </a:pPr>
            <a:r>
              <a:rPr lang="en" dirty="0"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Reporting </a:t>
            </a:r>
            <a:r>
              <a:rPr lang="en" dirty="0"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A</a:t>
            </a:r>
            <a:r>
              <a:rPr lang="en-US" dirty="0"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E</a:t>
            </a:r>
            <a:r>
              <a:rPr lang="en" dirty="0"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s in C3PO</a:t>
            </a:r>
            <a:endParaRPr dirty="0"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228594" indent="-228594"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en-US" sz="2400" dirty="0"/>
              <a:t>Do not report events EXISTING PRIOR to </a:t>
            </a:r>
            <a:r>
              <a:rPr lang="en-US" sz="2400" dirty="0"/>
              <a:t>randomization</a:t>
            </a:r>
            <a:br>
              <a:rPr lang="en-US" sz="2400" dirty="0"/>
            </a:br>
            <a:r>
              <a:rPr lang="en-US" sz="2000" dirty="0"/>
              <a:t>(</a:t>
            </a:r>
            <a:r>
              <a:rPr lang="en-US" sz="2000" dirty="0"/>
              <a:t>unless there is a change in </a:t>
            </a:r>
            <a:r>
              <a:rPr lang="en-US" sz="2000" dirty="0"/>
              <a:t>severity, e.g. progression of disease requiring hospitalization)</a:t>
            </a:r>
            <a:endParaRPr lang="en-US" sz="2400" dirty="0"/>
          </a:p>
          <a:p>
            <a:pPr marL="228594" indent="-101597">
              <a:lnSpc>
                <a:spcPct val="80000"/>
              </a:lnSpc>
              <a:buSzPts val="2000"/>
              <a:buNone/>
            </a:pPr>
            <a:endParaRPr lang="en-US" sz="2000" dirty="0"/>
          </a:p>
          <a:p>
            <a:pPr marL="228594" indent="-228594">
              <a:lnSpc>
                <a:spcPct val="80000"/>
              </a:lnSpc>
              <a:buSzPts val="2400"/>
            </a:pPr>
            <a:r>
              <a:rPr lang="en-US" sz="2400" dirty="0"/>
              <a:t>Report the DIAGNOSIS, not the symptoms:</a:t>
            </a:r>
          </a:p>
          <a:p>
            <a:pPr marL="228594" indent="-228594">
              <a:lnSpc>
                <a:spcPct val="80000"/>
              </a:lnSpc>
              <a:buSzPts val="2000"/>
              <a:buNone/>
            </a:pPr>
            <a:r>
              <a:rPr lang="en-US" sz="2000" dirty="0"/>
              <a:t>	Fever, cough, chest pain, crackles = pneumonia</a:t>
            </a:r>
            <a:endParaRPr lang="en-US" sz="2400" dirty="0"/>
          </a:p>
          <a:p>
            <a:pPr marL="228594" indent="-228594">
              <a:lnSpc>
                <a:spcPct val="80000"/>
              </a:lnSpc>
              <a:buSzPts val="2000"/>
              <a:buNone/>
            </a:pPr>
            <a:endParaRPr lang="en-US" sz="2000" dirty="0"/>
          </a:p>
          <a:p>
            <a:pPr marL="228594" indent="-228594">
              <a:lnSpc>
                <a:spcPct val="80000"/>
              </a:lnSpc>
              <a:buSzPts val="2400"/>
            </a:pPr>
            <a:r>
              <a:rPr lang="en-US" sz="2400" dirty="0"/>
              <a:t>Report the PATHOLOGY, not the outcome or treatment</a:t>
            </a:r>
          </a:p>
          <a:p>
            <a:pPr marL="228594" indent="-228594">
              <a:lnSpc>
                <a:spcPct val="80000"/>
              </a:lnSpc>
              <a:buSzPts val="2000"/>
              <a:buNone/>
            </a:pPr>
            <a:r>
              <a:rPr lang="en-US" sz="2000" dirty="0"/>
              <a:t>	Not ‘death’ but the event that caused </a:t>
            </a:r>
            <a:r>
              <a:rPr lang="en-US" sz="2000" dirty="0"/>
              <a:t>death.  Intubation, hemodialysis, etc. are treatments</a:t>
            </a:r>
          </a:p>
          <a:p>
            <a:pPr marL="228594" indent="-228594">
              <a:lnSpc>
                <a:spcPct val="80000"/>
              </a:lnSpc>
              <a:buSzPts val="2000"/>
              <a:buNone/>
            </a:pPr>
            <a:endParaRPr lang="en-US" sz="2400" dirty="0"/>
          </a:p>
          <a:p>
            <a:pPr marL="0" indent="0">
              <a:spcBef>
                <a:spcPts val="1067"/>
              </a:spcBef>
              <a:spcAft>
                <a:spcPts val="2133"/>
              </a:spcAft>
              <a:buClr>
                <a:schemeClr val="dk1"/>
              </a:buClr>
              <a:buSzPts val="2100"/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8081017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lnSpc>
                <a:spcPct val="100000"/>
              </a:lnSpc>
              <a:buSzPts val="3300"/>
            </a:pPr>
            <a:r>
              <a:rPr lang="en" dirty="0"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Reporting </a:t>
            </a:r>
            <a:r>
              <a:rPr lang="en" dirty="0"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A</a:t>
            </a:r>
            <a:r>
              <a:rPr lang="en-US" dirty="0"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E</a:t>
            </a:r>
            <a:r>
              <a:rPr lang="en" dirty="0"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s in C3PO</a:t>
            </a:r>
            <a:endParaRPr dirty="0"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380990" indent="-38099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2400"/>
            </a:pPr>
            <a:r>
              <a:rPr lang="en-US" sz="2400" dirty="0"/>
              <a:t>All AE’s reported </a:t>
            </a:r>
            <a:r>
              <a:rPr lang="en-US" sz="2400" dirty="0"/>
              <a:t>on Adverse Event Case Report Form (CRF</a:t>
            </a:r>
            <a:r>
              <a:rPr lang="en-US" sz="2400" dirty="0"/>
              <a:t>)</a:t>
            </a:r>
            <a:endParaRPr lang="en-US" sz="2400" dirty="0"/>
          </a:p>
          <a:p>
            <a:pPr marL="380990" indent="-38099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2400"/>
            </a:pPr>
            <a:r>
              <a:rPr lang="en-US" sz="2400" dirty="0"/>
              <a:t>Name events using </a:t>
            </a:r>
            <a:r>
              <a:rPr lang="en-US" sz="2400" dirty="0" err="1"/>
              <a:t>MedDRA</a:t>
            </a:r>
            <a:endParaRPr lang="en-US" sz="2400" dirty="0"/>
          </a:p>
          <a:p>
            <a:pPr marL="380990" indent="-38099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2100"/>
            </a:pPr>
            <a:r>
              <a:rPr lang="en-US" sz="2400" dirty="0"/>
              <a:t>SAE’s require:</a:t>
            </a:r>
          </a:p>
          <a:p>
            <a:pPr marL="838179" lvl="1" indent="-38099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2100"/>
            </a:pPr>
            <a:r>
              <a:rPr lang="en-US" dirty="0"/>
              <a:t>Narrative description</a:t>
            </a:r>
          </a:p>
          <a:p>
            <a:pPr marL="838179" lvl="1" indent="-38099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2100"/>
            </a:pPr>
            <a:r>
              <a:rPr lang="en-US" dirty="0"/>
              <a:t>Relevant tests and laboratory </a:t>
            </a:r>
            <a:r>
              <a:rPr lang="en-US" dirty="0"/>
              <a:t>data</a:t>
            </a:r>
          </a:p>
          <a:p>
            <a:pPr marL="838179" lvl="1" indent="-38099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2100"/>
            </a:pPr>
            <a:r>
              <a:rPr lang="en-US" dirty="0"/>
              <a:t>Relevant history and pre-existing conditions</a:t>
            </a:r>
          </a:p>
          <a:p>
            <a:pPr marL="838179" lvl="1" indent="-38099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2100"/>
            </a:pPr>
            <a:r>
              <a:rPr lang="en-US" dirty="0"/>
              <a:t>Concomitant </a:t>
            </a:r>
            <a:r>
              <a:rPr lang="en-US" dirty="0"/>
              <a:t>medications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7308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buSzPts val="4000"/>
            </a:pPr>
            <a:r>
              <a:rPr lang="en-US" dirty="0"/>
              <a:t>Relatedness</a:t>
            </a:r>
            <a:endParaRPr dirty="0"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228594" indent="-228594">
              <a:spcBef>
                <a:spcPts val="0"/>
              </a:spcBef>
              <a:buSzPts val="2000"/>
              <a:buNone/>
            </a:pPr>
            <a:r>
              <a:rPr lang="en-US" sz="2400" b="1" dirty="0"/>
              <a:t>Not Related</a:t>
            </a:r>
            <a:endParaRPr sz="2400" dirty="0"/>
          </a:p>
          <a:p>
            <a:pPr marL="228594" indent="-228594">
              <a:spcBef>
                <a:spcPts val="0"/>
              </a:spcBef>
              <a:buSzPts val="2000"/>
            </a:pPr>
            <a:r>
              <a:rPr lang="en-US" sz="2400" dirty="0"/>
              <a:t>The timing is wrong and there was clearly another cause</a:t>
            </a:r>
            <a:endParaRPr sz="2400" b="1" dirty="0"/>
          </a:p>
          <a:p>
            <a:pPr marL="228594" indent="-228594">
              <a:spcBef>
                <a:spcPts val="1500"/>
              </a:spcBef>
              <a:buSzPts val="2000"/>
              <a:buNone/>
            </a:pPr>
            <a:endParaRPr sz="2400" b="1" dirty="0"/>
          </a:p>
          <a:p>
            <a:pPr marL="228594" indent="-228594">
              <a:spcBef>
                <a:spcPts val="1500"/>
              </a:spcBef>
              <a:buSzPts val="2000"/>
              <a:buNone/>
            </a:pPr>
            <a:r>
              <a:rPr lang="en-US" sz="2400" b="1" dirty="0"/>
              <a:t>Unlikely</a:t>
            </a:r>
            <a:endParaRPr sz="2400" dirty="0"/>
          </a:p>
          <a:p>
            <a:pPr marL="228594" indent="-228594">
              <a:spcBef>
                <a:spcPts val="0"/>
              </a:spcBef>
              <a:buSzPts val="2000"/>
            </a:pPr>
            <a:r>
              <a:rPr lang="en-US" sz="2400" dirty="0"/>
              <a:t>Timing may be suggestive</a:t>
            </a:r>
          </a:p>
          <a:p>
            <a:pPr marL="228594" indent="-228594">
              <a:spcBef>
                <a:spcPts val="0"/>
              </a:spcBef>
              <a:buSzPts val="2000"/>
            </a:pPr>
            <a:r>
              <a:rPr lang="en-US" sz="2400" dirty="0"/>
              <a:t>Another </a:t>
            </a:r>
            <a:r>
              <a:rPr lang="en-US" sz="2400" dirty="0"/>
              <a:t>cause is </a:t>
            </a:r>
            <a:r>
              <a:rPr lang="en-US" sz="2400" dirty="0"/>
              <a:t>possible</a:t>
            </a:r>
          </a:p>
          <a:p>
            <a:pPr marL="228594" indent="-228594">
              <a:spcBef>
                <a:spcPts val="0"/>
              </a:spcBef>
              <a:buSzPts val="2000"/>
            </a:pPr>
            <a:r>
              <a:rPr lang="en-US" sz="2400" dirty="0"/>
              <a:t>Not </a:t>
            </a:r>
            <a:r>
              <a:rPr lang="en-US" sz="2400" dirty="0"/>
              <a:t>something the intervention is known to cause</a:t>
            </a:r>
            <a:endParaRPr sz="2400" b="1" dirty="0"/>
          </a:p>
        </p:txBody>
      </p:sp>
      <p:sp>
        <p:nvSpPr>
          <p:cNvPr id="116" name="Google Shape;116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869547" cy="43513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228594" indent="-228594">
              <a:spcBef>
                <a:spcPts val="0"/>
              </a:spcBef>
              <a:buSzPts val="2000"/>
              <a:buNone/>
            </a:pPr>
            <a:r>
              <a:rPr lang="en-US" sz="2400" b="1" dirty="0"/>
              <a:t>Reasonable Possibly </a:t>
            </a:r>
            <a:r>
              <a:rPr lang="en-US" sz="2400" dirty="0"/>
              <a:t>(2 of 3)</a:t>
            </a:r>
            <a:endParaRPr sz="2400" dirty="0"/>
          </a:p>
          <a:p>
            <a:pPr marL="228594" indent="-228594">
              <a:spcBef>
                <a:spcPts val="0"/>
              </a:spcBef>
              <a:buSzPts val="2000"/>
            </a:pPr>
            <a:r>
              <a:rPr lang="en-US" sz="2400" dirty="0"/>
              <a:t>Timing is </a:t>
            </a:r>
            <a:r>
              <a:rPr lang="en-US" sz="2400" dirty="0"/>
              <a:t>suggestive </a:t>
            </a:r>
            <a:endParaRPr sz="2400" dirty="0"/>
          </a:p>
          <a:p>
            <a:pPr marL="228594" indent="-228594">
              <a:spcBef>
                <a:spcPts val="0"/>
              </a:spcBef>
              <a:buSzPts val="2000"/>
            </a:pPr>
            <a:r>
              <a:rPr lang="en-US" sz="2400" dirty="0"/>
              <a:t>Not readily caused by something else </a:t>
            </a:r>
            <a:endParaRPr sz="2400" dirty="0"/>
          </a:p>
          <a:p>
            <a:pPr marL="228594" indent="-228594">
              <a:spcBef>
                <a:spcPts val="0"/>
              </a:spcBef>
              <a:buSzPts val="2000"/>
            </a:pPr>
            <a:r>
              <a:rPr lang="en-US" sz="2400" dirty="0"/>
              <a:t>Is </a:t>
            </a:r>
            <a:r>
              <a:rPr lang="en-US" sz="2400" dirty="0"/>
              <a:t>known to </a:t>
            </a:r>
            <a:r>
              <a:rPr lang="en-US" sz="2400" dirty="0"/>
              <a:t>be caused by the intervention </a:t>
            </a:r>
            <a:endParaRPr sz="2400" b="1" dirty="0"/>
          </a:p>
          <a:p>
            <a:pPr marL="228594" indent="-228594">
              <a:spcBef>
                <a:spcPts val="1500"/>
              </a:spcBef>
              <a:buSzPts val="2000"/>
              <a:buNone/>
            </a:pPr>
            <a:endParaRPr lang="en-US" sz="2400" b="1" dirty="0"/>
          </a:p>
          <a:p>
            <a:pPr marL="228594" indent="-228594">
              <a:spcBef>
                <a:spcPts val="1500"/>
              </a:spcBef>
              <a:buSzPts val="2000"/>
              <a:buNone/>
            </a:pPr>
            <a:r>
              <a:rPr lang="en-US" sz="2400" b="1" dirty="0"/>
              <a:t>Definitely </a:t>
            </a:r>
            <a:r>
              <a:rPr lang="en-US" sz="2400" dirty="0"/>
              <a:t>(must have all 3)</a:t>
            </a:r>
            <a:endParaRPr sz="2400" dirty="0"/>
          </a:p>
          <a:p>
            <a:pPr marL="228594" indent="-228594">
              <a:spcBef>
                <a:spcPts val="0"/>
              </a:spcBef>
              <a:buSzPts val="2000"/>
            </a:pPr>
            <a:r>
              <a:rPr lang="en-US" sz="2400" dirty="0"/>
              <a:t>Timing </a:t>
            </a:r>
            <a:r>
              <a:rPr lang="en-US" sz="2400" dirty="0"/>
              <a:t>is suggestive</a:t>
            </a:r>
            <a:endParaRPr sz="2400" dirty="0"/>
          </a:p>
          <a:p>
            <a:pPr marL="228594" indent="-228594">
              <a:spcBef>
                <a:spcPts val="0"/>
              </a:spcBef>
              <a:buSzPts val="2000"/>
            </a:pPr>
            <a:r>
              <a:rPr lang="en-US" sz="2400" dirty="0"/>
              <a:t>No other possible </a:t>
            </a:r>
            <a:r>
              <a:rPr lang="en-US" sz="2400" dirty="0"/>
              <a:t>cause </a:t>
            </a:r>
            <a:endParaRPr sz="2400" dirty="0"/>
          </a:p>
          <a:p>
            <a:pPr marL="228594" indent="-228594">
              <a:spcBef>
                <a:spcPts val="0"/>
              </a:spcBef>
              <a:buSzPts val="2000"/>
            </a:pPr>
            <a:r>
              <a:rPr lang="en-US" sz="2400" dirty="0"/>
              <a:t>Is known to be caused by the intervention</a:t>
            </a:r>
            <a:endParaRPr sz="2400" dirty="0"/>
          </a:p>
          <a:p>
            <a:pPr marL="228594" indent="-101597">
              <a:buSzPts val="2000"/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6251596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buSzPts val="4000"/>
            </a:pPr>
            <a:r>
              <a:rPr lang="en-US"/>
              <a:t>Write good SAE narratives</a:t>
            </a:r>
            <a:endParaRPr/>
          </a:p>
        </p:txBody>
      </p:sp>
      <p:sp>
        <p:nvSpPr>
          <p:cNvPr id="214" name="Google Shape;214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228594" indent="-228594">
              <a:lnSpc>
                <a:spcPct val="80000"/>
              </a:lnSpc>
              <a:spcBef>
                <a:spcPts val="0"/>
              </a:spcBef>
              <a:buSzPts val="2800"/>
              <a:buNone/>
            </a:pPr>
            <a:r>
              <a:rPr lang="en-US" sz="2400" dirty="0"/>
              <a:t>Be concise but complete (not comprehensive)</a:t>
            </a:r>
            <a:endParaRPr sz="2400" dirty="0"/>
          </a:p>
          <a:p>
            <a:pPr marL="228594" indent="-50799">
              <a:lnSpc>
                <a:spcPct val="80000"/>
              </a:lnSpc>
              <a:buSzPts val="2800"/>
              <a:buNone/>
            </a:pPr>
            <a:endParaRPr sz="2400" dirty="0"/>
          </a:p>
          <a:p>
            <a:pPr marL="228594" indent="-228594">
              <a:lnSpc>
                <a:spcPct val="80000"/>
              </a:lnSpc>
              <a:buSzPts val="2800"/>
            </a:pPr>
            <a:r>
              <a:rPr lang="en-US" sz="2400" dirty="0"/>
              <a:t>Include only the pertinent PMH and HPI</a:t>
            </a:r>
            <a:endParaRPr sz="2400" dirty="0"/>
          </a:p>
          <a:p>
            <a:pPr marL="228594" indent="-228594">
              <a:lnSpc>
                <a:spcPct val="80000"/>
              </a:lnSpc>
              <a:buSzPts val="2800"/>
            </a:pPr>
            <a:r>
              <a:rPr lang="en-US" sz="2400" dirty="0"/>
              <a:t>Describe the event</a:t>
            </a:r>
            <a:endParaRPr sz="2400" dirty="0"/>
          </a:p>
          <a:p>
            <a:pPr marL="228594" indent="-228594">
              <a:lnSpc>
                <a:spcPct val="80000"/>
              </a:lnSpc>
              <a:buSzPts val="2800"/>
            </a:pPr>
            <a:r>
              <a:rPr lang="en-US" sz="2400" dirty="0"/>
              <a:t>Describe the response</a:t>
            </a:r>
            <a:endParaRPr sz="2400" dirty="0"/>
          </a:p>
          <a:p>
            <a:pPr marL="228594" indent="-228594">
              <a:lnSpc>
                <a:spcPct val="80000"/>
              </a:lnSpc>
              <a:buSzPts val="2800"/>
            </a:pPr>
            <a:r>
              <a:rPr lang="en-US" sz="2400" dirty="0"/>
              <a:t>Describe the outcome</a:t>
            </a:r>
            <a:endParaRPr sz="2400" dirty="0"/>
          </a:p>
          <a:p>
            <a:pPr marL="228594" indent="-228594">
              <a:lnSpc>
                <a:spcPct val="80000"/>
              </a:lnSpc>
              <a:buSzPts val="2800"/>
            </a:pPr>
            <a:r>
              <a:rPr lang="en-US" sz="2400" dirty="0"/>
              <a:t>And say when each of those happened</a:t>
            </a:r>
            <a:endParaRPr sz="2400" dirty="0"/>
          </a:p>
          <a:p>
            <a:pPr marL="228594" indent="-50799">
              <a:lnSpc>
                <a:spcPct val="80000"/>
              </a:lnSpc>
              <a:buSzPts val="2800"/>
              <a:buNone/>
            </a:pPr>
            <a:endParaRPr sz="2400" dirty="0"/>
          </a:p>
          <a:p>
            <a:pPr marL="228594" indent="-228594">
              <a:lnSpc>
                <a:spcPct val="80000"/>
              </a:lnSpc>
              <a:buSzPts val="2800"/>
              <a:buNone/>
            </a:pPr>
            <a:r>
              <a:rPr lang="en-US" sz="2400" dirty="0"/>
              <a:t>Look for and respond to queries promptly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6151268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lnSpc>
                <a:spcPct val="100000"/>
              </a:lnSpc>
              <a:buSzPts val="3300"/>
            </a:pPr>
            <a:r>
              <a:rPr lang="en-US" dirty="0"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SAE review process</a:t>
            </a:r>
            <a:endParaRPr dirty="0"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380990" indent="-38099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2400"/>
            </a:pPr>
            <a:r>
              <a:rPr lang="en-US" sz="2400" dirty="0"/>
              <a:t>Internal Quality Review  -  completeness, brevity, consistency</a:t>
            </a:r>
            <a:endParaRPr lang="en-US" sz="2400" dirty="0"/>
          </a:p>
          <a:p>
            <a:pPr marL="380990" indent="-38099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2400"/>
            </a:pPr>
            <a:r>
              <a:rPr lang="en-US" sz="2400" dirty="0"/>
              <a:t>Independent Medical Safety Monitor Review – serious, related, expected</a:t>
            </a:r>
            <a:endParaRPr lang="en-US" sz="2400" dirty="0"/>
          </a:p>
          <a:p>
            <a:pPr marL="380990" indent="-38099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2100"/>
            </a:pPr>
            <a:r>
              <a:rPr lang="en-US" sz="2400" dirty="0"/>
              <a:t>Data Safety Monitoring Board – aggregate safety and risk-benefit</a:t>
            </a:r>
            <a:endParaRPr lang="en-US" sz="2400" dirty="0"/>
          </a:p>
          <a:p>
            <a:pPr marL="380990" indent="-38099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2100"/>
            </a:pPr>
            <a:r>
              <a:rPr lang="en-US" sz="2400" dirty="0"/>
              <a:t>Federal Expedited Reporting - </a:t>
            </a:r>
            <a:r>
              <a:rPr lang="en-US" sz="2400" dirty="0" err="1"/>
              <a:t>MedWatch</a:t>
            </a:r>
            <a:endParaRPr lang="en-US" sz="2400" dirty="0"/>
          </a:p>
          <a:p>
            <a:pPr marL="0" indent="0">
              <a:spcBef>
                <a:spcPts val="1067"/>
              </a:spcBef>
              <a:spcAft>
                <a:spcPts val="2133"/>
              </a:spcAft>
              <a:buClr>
                <a:schemeClr val="dk1"/>
              </a:buClr>
              <a:buSzPts val="2100"/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276129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18CCB-80F1-D342-9F73-B068DD6CA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70075"/>
            <a:ext cx="9144000" cy="1058129"/>
          </a:xfrm>
        </p:spPr>
        <p:txBody>
          <a:bodyPr>
            <a:noAutofit/>
          </a:bodyPr>
          <a:lstStyle/>
          <a:p>
            <a:r>
              <a:rPr lang="en-US" sz="4400" b="1" dirty="0"/>
              <a:t>Clinical-trial of COVID-19 Convalescent Plasma in Outpatients (C3PO)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849EA4-1CBB-C349-ACDA-5636C6B87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004404"/>
            <a:ext cx="9682977" cy="2383521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sz="2800" b="1" dirty="0"/>
              <a:t>MPI: </a:t>
            </a:r>
            <a:r>
              <a:rPr lang="en-US" sz="2800" dirty="0"/>
              <a:t>Clifton Callaway, MD, PhD; Frederick </a:t>
            </a:r>
            <a:r>
              <a:rPr lang="en-US" sz="2800" dirty="0" err="1"/>
              <a:t>Korley</a:t>
            </a:r>
            <a:r>
              <a:rPr lang="en-US" sz="2800" dirty="0"/>
              <a:t>, MD, PhD; Valerie </a:t>
            </a:r>
            <a:r>
              <a:rPr lang="en-US" sz="2800" dirty="0" err="1"/>
              <a:t>Durkalski</a:t>
            </a:r>
            <a:r>
              <a:rPr lang="en-US" sz="2800" dirty="0"/>
              <a:t>-Mauldin, PhD</a:t>
            </a:r>
          </a:p>
          <a:p>
            <a:pPr algn="l"/>
            <a:r>
              <a:rPr lang="en-US" sz="2800" b="1" dirty="0"/>
              <a:t>SIREN CCC </a:t>
            </a:r>
            <a:r>
              <a:rPr lang="en-US" sz="2800" dirty="0"/>
              <a:t>(University of Michigan): William </a:t>
            </a:r>
            <a:r>
              <a:rPr lang="en-US" sz="2800" dirty="0" err="1"/>
              <a:t>Barsan</a:t>
            </a:r>
            <a:r>
              <a:rPr lang="en-US" sz="2800" dirty="0"/>
              <a:t>, MD; Robert </a:t>
            </a:r>
            <a:r>
              <a:rPr lang="en-US" sz="2800" dirty="0" err="1"/>
              <a:t>Silbergleit</a:t>
            </a:r>
            <a:r>
              <a:rPr lang="en-US" sz="2800" dirty="0"/>
              <a:t>, MD; Clifton Callaway, MD, PhD</a:t>
            </a:r>
          </a:p>
          <a:p>
            <a:pPr algn="l"/>
            <a:r>
              <a:rPr lang="en-US" sz="2800" b="1" dirty="0"/>
              <a:t>SIREN DCC </a:t>
            </a:r>
            <a:r>
              <a:rPr lang="en-US" sz="2800" dirty="0"/>
              <a:t>(Medical University of South Carolina): Valerie </a:t>
            </a:r>
            <a:r>
              <a:rPr lang="en-US" sz="2800" dirty="0" err="1"/>
              <a:t>Durkalski</a:t>
            </a:r>
            <a:r>
              <a:rPr lang="en-US" sz="2800" dirty="0"/>
              <a:t>-Mauldin, PhD; Sharon </a:t>
            </a:r>
            <a:r>
              <a:rPr lang="en-US" sz="2800" dirty="0" err="1"/>
              <a:t>Yeatts,PhD</a:t>
            </a:r>
            <a:endParaRPr lang="en-US" sz="2800" dirty="0"/>
          </a:p>
          <a:p>
            <a:pPr algn="l"/>
            <a:r>
              <a:rPr lang="en-US" sz="2800" b="1" dirty="0"/>
              <a:t>University  of Pittsburgh</a:t>
            </a:r>
            <a:r>
              <a:rPr lang="en-US" sz="2800" dirty="0"/>
              <a:t>: Alesia Kaplan, MD; John </a:t>
            </a:r>
            <a:r>
              <a:rPr lang="en-US" sz="2800" dirty="0" err="1"/>
              <a:t>McDyer</a:t>
            </a:r>
            <a:r>
              <a:rPr lang="en-US" sz="2800" dirty="0"/>
              <a:t>, MD; Darrell </a:t>
            </a:r>
            <a:r>
              <a:rPr lang="en-US" sz="2800" dirty="0" err="1"/>
              <a:t>Triulzi</a:t>
            </a:r>
            <a:r>
              <a:rPr lang="en-US" sz="2800" dirty="0"/>
              <a:t>, MD</a:t>
            </a:r>
          </a:p>
          <a:p>
            <a:pPr algn="l"/>
            <a:r>
              <a:rPr lang="en-US" sz="2800" b="1" dirty="0"/>
              <a:t>Stanford University</a:t>
            </a:r>
            <a:r>
              <a:rPr lang="en-US" sz="2800" dirty="0"/>
              <a:t>: Kevin Schulman, MD; </a:t>
            </a:r>
            <a:r>
              <a:rPr lang="en-US" sz="2800" dirty="0" err="1"/>
              <a:t>Siddartha</a:t>
            </a:r>
            <a:r>
              <a:rPr lang="en-US" sz="2800" dirty="0"/>
              <a:t> </a:t>
            </a:r>
            <a:r>
              <a:rPr lang="en-US" sz="2800" dirty="0" err="1"/>
              <a:t>Jaisal</a:t>
            </a:r>
            <a:r>
              <a:rPr lang="en-US" sz="2800" dirty="0"/>
              <a:t>, MD; Hua Shan, MD, PhD</a:t>
            </a:r>
          </a:p>
        </p:txBody>
      </p:sp>
      <p:pic>
        <p:nvPicPr>
          <p:cNvPr id="5" name="image1.png">
            <a:extLst>
              <a:ext uri="{FF2B5EF4-FFF2-40B4-BE49-F238E27FC236}">
                <a16:creationId xmlns:a16="http://schemas.microsoft.com/office/drawing/2014/main" id="{D947BFB4-E85F-9A43-8605-A8B246C399E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040" y="123114"/>
            <a:ext cx="2146748" cy="115435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59729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lnSpc>
                <a:spcPct val="100000"/>
              </a:lnSpc>
              <a:buSzPts val="3300"/>
            </a:pPr>
            <a:r>
              <a:rPr lang="en-US" dirty="0"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Protocol Deviation Reporting</a:t>
            </a:r>
            <a:endParaRPr dirty="0">
              <a:latin typeface="Calibri" panose="020F0502020204030204" pitchFamily="34" charset="0"/>
              <a:ea typeface="Arial"/>
              <a:cs typeface="Calibri" panose="020F0502020204030204" pitchFamily="34" charset="0"/>
            </a:endParaRPr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380990" indent="-38099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2400"/>
            </a:pPr>
            <a:r>
              <a:rPr lang="en-US" sz="2400" dirty="0"/>
              <a:t>PD and unanticipated problems are reported in </a:t>
            </a:r>
            <a:r>
              <a:rPr lang="en-US" sz="2400" dirty="0" err="1"/>
              <a:t>WebDCU</a:t>
            </a:r>
            <a:endParaRPr lang="en-US" sz="2400" dirty="0"/>
          </a:p>
          <a:p>
            <a:pPr marL="380990" indent="-38099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2400"/>
            </a:pPr>
            <a:r>
              <a:rPr lang="en-US" sz="2400" dirty="0"/>
              <a:t>When and what to report</a:t>
            </a:r>
          </a:p>
          <a:p>
            <a:pPr marL="838179" lvl="1" indent="-38099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2400"/>
            </a:pPr>
            <a:r>
              <a:rPr lang="en-US" dirty="0"/>
              <a:t>Risk to participants or others</a:t>
            </a:r>
          </a:p>
          <a:p>
            <a:pPr marL="838179" lvl="1" indent="-38099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2400"/>
            </a:pPr>
            <a:r>
              <a:rPr lang="en-US" dirty="0"/>
              <a:t>Eligibility deviations</a:t>
            </a:r>
          </a:p>
          <a:p>
            <a:pPr marL="838179" lvl="1" indent="-38099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2400"/>
            </a:pPr>
            <a:r>
              <a:rPr lang="en-US" dirty="0"/>
              <a:t>Altered exposure to the intervention</a:t>
            </a:r>
            <a:endParaRPr lang="en-US" dirty="0"/>
          </a:p>
          <a:p>
            <a:pPr marL="380990" indent="-38099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2400"/>
            </a:pPr>
            <a:r>
              <a:rPr lang="en-US" sz="2400" dirty="0"/>
              <a:t>Corrective and Preventative Actions (CAPA)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60102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3" descr="~AUT0007"/>
          <p:cNvPicPr preferRelativeResize="0"/>
          <p:nvPr/>
        </p:nvPicPr>
        <p:blipFill rotWithShape="1">
          <a:blip r:embed="rId3">
            <a:alphaModFix/>
          </a:blip>
          <a:srcRect b="13663"/>
          <a:stretch/>
        </p:blipFill>
        <p:spPr>
          <a:xfrm>
            <a:off x="2078837" y="-4062"/>
            <a:ext cx="7790675" cy="5351268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3"/>
          <p:cNvSpPr txBox="1"/>
          <p:nvPr/>
        </p:nvSpPr>
        <p:spPr>
          <a:xfrm>
            <a:off x="1902827" y="5334002"/>
            <a:ext cx="814269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“I just have to create a few loose ends for other people</a:t>
            </a:r>
            <a:br>
              <a:rPr lang="en-US" sz="24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24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to clear up, and then I can out of here.”</a:t>
            </a:r>
            <a:endParaRPr sz="1051"/>
          </a:p>
        </p:txBody>
      </p:sp>
    </p:spTree>
    <p:extLst>
      <p:ext uri="{BB962C8B-B14F-4D97-AF65-F5344CB8AC3E}">
        <p14:creationId xmlns:p14="http://schemas.microsoft.com/office/powerpoint/2010/main" val="4927516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4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r>
              <a:rPr lang="en-US"/>
              <a:t>Questions?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343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Site Regulatory Readiness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8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anchor="b"/>
          <a:lstStyle/>
          <a:p>
            <a:pPr eaLnBrk="1" hangingPunct="1"/>
            <a:r>
              <a:rPr lang="en-US" altLang="en-US" dirty="0" smtClean="0"/>
              <a:t>		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4294967295"/>
          </p:nvPr>
        </p:nvSpPr>
        <p:spPr>
          <a:xfrm>
            <a:off x="0" y="390525"/>
            <a:ext cx="12192000" cy="5791200"/>
          </a:xfrm>
        </p:spPr>
        <p:txBody>
          <a:bodyPr/>
          <a:lstStyle/>
          <a:p>
            <a:pPr marL="282575" indent="-282575" algn="ctr" eaLnBrk="1" hangingPunct="1">
              <a:buFont typeface="Arial" panose="020B0604020202020204" pitchFamily="34" charset="0"/>
              <a:buNone/>
            </a:pPr>
            <a:endParaRPr lang="en-US" altLang="en-US" u="sng" dirty="0" smtClean="0"/>
          </a:p>
          <a:p>
            <a:pPr marL="282575" indent="-282575" algn="ctr">
              <a:buNone/>
            </a:pPr>
            <a:r>
              <a:rPr lang="en-US" sz="6000" b="1" dirty="0" smtClean="0">
                <a:latin typeface="+mj-lt"/>
              </a:rPr>
              <a:t>C3PO</a:t>
            </a:r>
            <a:endParaRPr lang="en-US" altLang="en-US" sz="5400" b="1" dirty="0" smtClean="0">
              <a:solidFill>
                <a:srgbClr val="C00000"/>
              </a:solidFill>
            </a:endParaRPr>
          </a:p>
          <a:p>
            <a:pPr marL="282575" indent="-282575" algn="ctr">
              <a:buNone/>
            </a:pPr>
            <a:r>
              <a:rPr lang="en-US" b="1" dirty="0"/>
              <a:t>C</a:t>
            </a:r>
            <a:r>
              <a:rPr lang="en-US" dirty="0"/>
              <a:t>linical Trial of </a:t>
            </a:r>
            <a:r>
              <a:rPr lang="en-US" b="1" dirty="0"/>
              <a:t>C</a:t>
            </a:r>
            <a:r>
              <a:rPr lang="en-US" dirty="0"/>
              <a:t>OVID-19 </a:t>
            </a:r>
            <a:r>
              <a:rPr lang="en-US" b="1" dirty="0"/>
              <a:t>C</a:t>
            </a:r>
            <a:r>
              <a:rPr lang="en-US" dirty="0"/>
              <a:t>onvalescent </a:t>
            </a:r>
            <a:r>
              <a:rPr lang="en-US" b="1" dirty="0"/>
              <a:t>P</a:t>
            </a:r>
            <a:r>
              <a:rPr lang="en-US" dirty="0"/>
              <a:t>lasma in </a:t>
            </a:r>
            <a:r>
              <a:rPr lang="en-US" b="1" dirty="0" smtClean="0"/>
              <a:t>O</a:t>
            </a:r>
            <a:r>
              <a:rPr lang="en-US" dirty="0" smtClean="0"/>
              <a:t>utpatients</a:t>
            </a:r>
          </a:p>
          <a:p>
            <a:pPr marL="274320" indent="-282575" algn="ctr">
              <a:spcBef>
                <a:spcPts val="1800"/>
              </a:spcBef>
              <a:buNone/>
            </a:pPr>
            <a:r>
              <a:rPr lang="en-US" sz="4400" dirty="0" smtClean="0"/>
              <a:t>Site </a:t>
            </a:r>
            <a:r>
              <a:rPr lang="en-US" sz="4400" dirty="0"/>
              <a:t>Regulatory </a:t>
            </a:r>
            <a:r>
              <a:rPr lang="en-US" sz="4400" dirty="0" smtClean="0"/>
              <a:t>Readiness</a:t>
            </a:r>
          </a:p>
          <a:p>
            <a:pPr marL="282575" indent="-282575" algn="ctr">
              <a:buNone/>
            </a:pPr>
            <a:endParaRPr lang="en-US" altLang="en-US" sz="1800" i="1" dirty="0" smtClean="0"/>
          </a:p>
          <a:p>
            <a:pPr marL="282575" indent="-282575" algn="ctr">
              <a:buNone/>
            </a:pPr>
            <a:endParaRPr lang="en-US" altLang="en-US" sz="1800" i="1" dirty="0" smtClean="0"/>
          </a:p>
          <a:p>
            <a:pPr marL="282575" indent="-282575" algn="ctr" eaLnBrk="1" hangingPunct="1">
              <a:buFont typeface="Arial" panose="020B0604020202020204" pitchFamily="34" charset="0"/>
              <a:buNone/>
            </a:pPr>
            <a:r>
              <a:rPr lang="en-US" altLang="en-US" dirty="0" smtClean="0"/>
              <a:t>Carol Van Huysen</a:t>
            </a:r>
          </a:p>
          <a:p>
            <a:pPr marL="282575" indent="-282575" algn="ctr" eaLnBrk="1" hangingPunct="1">
              <a:buFont typeface="Arial" panose="020B0604020202020204" pitchFamily="34" charset="0"/>
              <a:buNone/>
            </a:pPr>
            <a:r>
              <a:rPr lang="en-US" altLang="en-US" dirty="0" smtClean="0"/>
              <a:t>C3PO Site Manager/Monitor</a:t>
            </a:r>
          </a:p>
          <a:p>
            <a:pPr marL="282575" indent="-282575" algn="ctr" eaLnBrk="1" hangingPunct="1">
              <a:buFont typeface="Arial" panose="020B0604020202020204" pitchFamily="34" charset="0"/>
              <a:buNone/>
            </a:pPr>
            <a:r>
              <a:rPr lang="en-US" altLang="en-US" dirty="0" smtClean="0"/>
              <a:t>SIREN CCC, University of Michigan</a:t>
            </a:r>
          </a:p>
        </p:txBody>
      </p:sp>
      <p:pic>
        <p:nvPicPr>
          <p:cNvPr id="2" name="Picture 2" descr="https://lh6.googleusercontent.com/crAZVL91GBtWL-LL_U7hzJr1DulhRFqoOOTnGRwHUHPy7JWKmfh7lsQmIlqc4i6K0Meows0vBY7ibLd2ujiRMWIlE3qDECpZyma9W4hF_hyQI5iunvKhexl0ZIUXHWpPkY5mrpV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050" y="4773611"/>
            <a:ext cx="971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9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7432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6407" y="2076704"/>
            <a:ext cx="5049393" cy="3487483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Websites and links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Documents &amp; Tools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Being Released to Enroll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https://lh6.googleusercontent.com/crAZVL91GBtWL-LL_U7hzJr1DulhRFqoOOTnGRwHUHPy7JWKmfh7lsQmIlqc4i6K0Meows0vBY7ibLd2ujiRMWIlE3qDECpZyma9W4hF_hyQI5iunvKhexl0ZIUXHWpPkY5mrpV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725" y="4802187"/>
            <a:ext cx="971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28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anchor="b"/>
          <a:lstStyle/>
          <a:p>
            <a:pPr eaLnBrk="1" hangingPunct="1"/>
            <a:r>
              <a:rPr lang="en-US" altLang="en-US" dirty="0" smtClean="0"/>
              <a:t>		</a:t>
            </a:r>
          </a:p>
        </p:txBody>
      </p:sp>
      <p:sp>
        <p:nvSpPr>
          <p:cNvPr id="8197" name="Title 1"/>
          <p:cNvSpPr txBox="1">
            <a:spLocks/>
          </p:cNvSpPr>
          <p:nvPr/>
        </p:nvSpPr>
        <p:spPr bwMode="auto">
          <a:xfrm>
            <a:off x="882157" y="9919"/>
            <a:ext cx="999856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4000" dirty="0">
                <a:hlinkClick r:id="rId3"/>
              </a:rPr>
              <a:t>https://siren.network/clinical-trials/c3po</a:t>
            </a:r>
            <a:endParaRPr lang="en-US" altLang="en-US" sz="4000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38182" y="1367432"/>
            <a:ext cx="5033962" cy="369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+mn-lt"/>
              </a:rPr>
              <a:t>Locate study materials: protocol, </a:t>
            </a:r>
            <a:r>
              <a:rPr lang="en-US" sz="2400" dirty="0" err="1" smtClean="0">
                <a:latin typeface="+mn-lt"/>
              </a:rPr>
              <a:t>cIRB</a:t>
            </a:r>
            <a:r>
              <a:rPr lang="en-US" sz="2400" dirty="0" smtClean="0">
                <a:latin typeface="+mn-lt"/>
              </a:rPr>
              <a:t> approved ICF, Milestone and Regulatory Parameters documents, MOP</a:t>
            </a:r>
          </a:p>
          <a:p>
            <a:pPr marL="342900" lvl="1" indent="-342900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dirty="0" smtClean="0">
                <a:latin typeface="+mn-lt"/>
              </a:rPr>
              <a:t>Access training materials and FAQs</a:t>
            </a:r>
          </a:p>
          <a:p>
            <a:pPr marL="342900" lvl="1" indent="-342900">
              <a:lnSpc>
                <a:spcPct val="90000"/>
              </a:lnSpc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Important information and materials for preparing for C3PO</a:t>
            </a:r>
          </a:p>
          <a:p>
            <a:pPr marL="342900" lvl="1" indent="-342900">
              <a:lnSpc>
                <a:spcPct val="90000"/>
              </a:lnSpc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Useful links to trial resources</a:t>
            </a:r>
          </a:p>
          <a:p>
            <a:pPr marL="342900" lvl="1" indent="-342900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endParaRPr lang="en-US" sz="2400" dirty="0">
              <a:latin typeface="+mn-lt"/>
            </a:endParaRPr>
          </a:p>
        </p:txBody>
      </p:sp>
      <p:pic>
        <p:nvPicPr>
          <p:cNvPr id="7" name="Picture 2" descr="https://lh6.googleusercontent.com/crAZVL91GBtWL-LL_U7hzJr1DulhRFqoOOTnGRwHUHPy7JWKmfh7lsQmIlqc4i6K0Meows0vBY7ibLd2ujiRMWIlE3qDECpZyma9W4hF_hyQI5iunvKhexl0ZIUXHWpPkY5mrpV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725" y="4802187"/>
            <a:ext cx="971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4" y="1417638"/>
            <a:ext cx="6056574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2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 idx="4294967295"/>
          </p:nvPr>
        </p:nvSpPr>
        <p:spPr>
          <a:xfrm>
            <a:off x="705420" y="104182"/>
            <a:ext cx="10591800" cy="114300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altLang="en-US" sz="4000" dirty="0" smtClean="0">
                <a:latin typeface="+mn-lt"/>
              </a:rPr>
              <a:t>C3PO Regulatory Database: WebDCU</a:t>
            </a:r>
            <a:r>
              <a:rPr lang="en-US" altLang="en-US" sz="4000" baseline="30000" dirty="0" smtClean="0">
                <a:latin typeface="+mn-lt"/>
              </a:rPr>
              <a:t>TM</a:t>
            </a:r>
          </a:p>
        </p:txBody>
      </p:sp>
      <p:pic>
        <p:nvPicPr>
          <p:cNvPr id="2050" name="Picture 2" descr="https://lh6.googleusercontent.com/crAZVL91GBtWL-LL_U7hzJr1DulhRFqoOOTnGRwHUHPy7JWKmfh7lsQmIlqc4i6K0Meows0vBY7ibLd2ujiRMWIlE3qDECpZyma9W4hF_hyQI5iunvKhexl0ZIUXHWpPkY5mrpV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725" y="4802187"/>
            <a:ext cx="971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731364" y="1668727"/>
            <a:ext cx="6472600" cy="3457575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1" hangingPunct="1">
              <a:spcBef>
                <a:spcPts val="24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 smtClean="0"/>
              <a:t>C3PO regulatory database will serve as the central repository for all regulatory documents </a:t>
            </a:r>
          </a:p>
          <a:p>
            <a:pPr marL="342900" lvl="1" indent="-342900" eaLnBrk="1" hangingPunct="1">
              <a:spcBef>
                <a:spcPts val="24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 smtClean="0"/>
              <a:t>IRB Approvals and other essential documents will be available via the database</a:t>
            </a:r>
          </a:p>
          <a:p>
            <a:pPr marL="342900" lvl="1" indent="-342900" eaLnBrk="1" hangingPunct="1">
              <a:spcBef>
                <a:spcPts val="24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 smtClean="0"/>
              <a:t>Automated emails will be sent for expired, expiring, and missing documents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203964" y="1993667"/>
            <a:ext cx="4394200" cy="2597747"/>
            <a:chOff x="6972300" y="1828800"/>
            <a:chExt cx="4394200" cy="25977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272" y="1906852"/>
              <a:ext cx="4330255" cy="251969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972300" y="1828800"/>
              <a:ext cx="4394200" cy="2539932"/>
            </a:xfrm>
            <a:prstGeom prst="rect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958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crAZVL91GBtWL-LL_U7hzJr1DulhRFqoOOTnGRwHUHPy7JWKmfh7lsQmIlqc4i6K0Meows0vBY7ibLd2ujiRMWIlE3qDECpZyma9W4hF_hyQI5iunvKhexl0ZIUXHWpPkY5mrpV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725" y="4802187"/>
            <a:ext cx="971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8852" y="586859"/>
            <a:ext cx="64135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4000" dirty="0" smtClean="0"/>
              <a:t>Step 1 – Regulatory Readiness</a:t>
            </a:r>
            <a:endParaRPr lang="en-US" altLang="en-US" sz="4000" dirty="0">
              <a:latin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8852" y="1865386"/>
            <a:ext cx="105730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Inform your local IRB of the C3PO study and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request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that they cede oversight of the trial to the study’s central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IRB,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Advarra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 smtClean="0"/>
              <a:t>Approved Protocol </a:t>
            </a:r>
            <a:r>
              <a:rPr lang="en-US" sz="3600" dirty="0"/>
              <a:t>and ICF </a:t>
            </a:r>
            <a:r>
              <a:rPr lang="en-US" sz="3600" dirty="0" smtClean="0"/>
              <a:t>are on the C3PO </a:t>
            </a:r>
            <a:r>
              <a:rPr lang="en-US" sz="3600" dirty="0"/>
              <a:t>website</a:t>
            </a:r>
          </a:p>
          <a:p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88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crAZVL91GBtWL-LL_U7hzJr1DulhRFqoOOTnGRwHUHPy7JWKmfh7lsQmIlqc4i6K0Meows0vBY7ibLd2ujiRMWIlE3qDECpZyma9W4hF_hyQI5iunvKhexl0ZIUXHWpPkY5mrpV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725" y="4802187"/>
            <a:ext cx="971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8852" y="586859"/>
            <a:ext cx="64135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4000" dirty="0" smtClean="0"/>
              <a:t>Step 2 – Regulatory Readiness</a:t>
            </a:r>
            <a:endParaRPr lang="en-US" altLang="en-US" sz="4000" dirty="0">
              <a:latin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3152" y="1417152"/>
            <a:ext cx="10573048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eDOA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Completion</a:t>
            </a: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spcAft>
                <a:spcPts val="1800"/>
              </a:spcAft>
              <a:buAutoNum type="arabicPeriod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Obtain a UM Friends Account – Getting Started on C3PO website</a:t>
            </a:r>
          </a:p>
          <a:p>
            <a:pPr marL="514350" indent="-514350">
              <a:spcAft>
                <a:spcPts val="1800"/>
              </a:spcAft>
              <a:buAutoNum type="arabicPeriod"/>
            </a:pPr>
            <a:r>
              <a:rPr lang="en-US" sz="2800" dirty="0" smtClean="0"/>
              <a:t>email </a:t>
            </a:r>
            <a:r>
              <a:rPr lang="en-US" sz="2800" u="sng" dirty="0"/>
              <a:t>C3PO-contact@umich.edu</a:t>
            </a:r>
            <a:r>
              <a:rPr lang="en-US" sz="2800" dirty="0"/>
              <a:t> to request a WebDCU database </a:t>
            </a:r>
            <a:r>
              <a:rPr lang="en-US" sz="2800" dirty="0" smtClean="0"/>
              <a:t>login</a:t>
            </a:r>
          </a:p>
          <a:p>
            <a:pPr marL="514350" indent="-514350">
              <a:spcAft>
                <a:spcPts val="1800"/>
              </a:spcAft>
              <a:buAutoNum type="arabicPeriod"/>
            </a:pPr>
            <a:r>
              <a:rPr lang="en-US" sz="2800" dirty="0" smtClean="0"/>
              <a:t>Enter the research team in the </a:t>
            </a:r>
            <a:r>
              <a:rPr lang="en-US" sz="2800" dirty="0" err="1" smtClean="0"/>
              <a:t>eDOA</a:t>
            </a:r>
            <a:r>
              <a:rPr lang="en-US" sz="2800" dirty="0" smtClean="0"/>
              <a:t> in WebDCU using the Regulatory Parameters document as guidance</a:t>
            </a:r>
          </a:p>
          <a:p>
            <a:pPr marL="514350" indent="-514350">
              <a:buAutoNum type="arabicPeriod"/>
            </a:pPr>
            <a:endParaRPr lang="en-US" sz="2800" dirty="0" smtClean="0"/>
          </a:p>
          <a:p>
            <a:pPr marL="514350" indent="-514350">
              <a:buAutoNum type="arabicPeriod"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852" y="5735583"/>
            <a:ext cx="6600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Regulatory Document Approval Parameters for WebDCU  </a:t>
            </a:r>
            <a:r>
              <a:rPr lang="en-US" sz="2000" dirty="0" err="1" smtClean="0"/>
              <a:t>pg</a:t>
            </a:r>
            <a:r>
              <a:rPr lang="en-US" sz="2000" dirty="0" smtClean="0"/>
              <a:t> 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739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C398077-3A3A-4B45-9CBF-B0AD4F6B5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729" y="0"/>
            <a:ext cx="10066249" cy="6858000"/>
          </a:xfrm>
          <a:prstGeom prst="rect">
            <a:avLst/>
          </a:prstGeom>
        </p:spPr>
      </p:pic>
      <p:pic>
        <p:nvPicPr>
          <p:cNvPr id="6" name="Picture 5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35F9793F-AA53-CC48-843B-1AD839AA4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22" y="3757341"/>
            <a:ext cx="46355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738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1925"/>
            <a:ext cx="10572750" cy="16383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 smtClean="0">
                <a:latin typeface="Calibri Light" panose="020F0302020204030204" pitchFamily="34" charset="0"/>
              </a:rPr>
              <a:t/>
            </a:r>
            <a:br>
              <a:rPr lang="en-US" altLang="en-US" sz="4000" b="1" dirty="0" smtClean="0">
                <a:latin typeface="Calibri Light" panose="020F0302020204030204" pitchFamily="34" charset="0"/>
              </a:rPr>
            </a:br>
            <a:r>
              <a:rPr lang="en-US" altLang="en-US" sz="4000" b="1" dirty="0" smtClean="0">
                <a:latin typeface="Calibri Light" panose="020F0302020204030204" pitchFamily="34" charset="0"/>
              </a:rPr>
              <a:t/>
            </a:r>
            <a:br>
              <a:rPr lang="en-US" altLang="en-US" sz="4000" b="1" dirty="0" smtClean="0">
                <a:latin typeface="Calibri Light" panose="020F0302020204030204" pitchFamily="34" charset="0"/>
              </a:rPr>
            </a:b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Electronic Delegation of Authority Log</a:t>
            </a:r>
            <a:r>
              <a:rPr lang="en-US" altLang="en-US" sz="2000" dirty="0" smtClean="0">
                <a:latin typeface="Calibri Light" panose="020F0302020204030204" pitchFamily="34" charset="0"/>
              </a:rPr>
              <a:t/>
            </a:r>
            <a:br>
              <a:rPr lang="en-US" altLang="en-US" sz="2000" dirty="0" smtClean="0">
                <a:latin typeface="Calibri Light" panose="020F0302020204030204" pitchFamily="34" charset="0"/>
              </a:rPr>
            </a:br>
            <a:r>
              <a:rPr lang="en-US" altLang="en-US" sz="2000" dirty="0" smtClean="0">
                <a:latin typeface="Calibri Light" panose="020F0302020204030204" pitchFamily="34" charset="0"/>
              </a:rPr>
              <a:t/>
            </a:r>
            <a:br>
              <a:rPr lang="en-US" altLang="en-US" sz="2000" dirty="0" smtClean="0">
                <a:latin typeface="Calibri Light" panose="020F0302020204030204" pitchFamily="34" charset="0"/>
              </a:rPr>
            </a:br>
            <a:r>
              <a:rPr lang="en-US" altLang="en-US" sz="2000" dirty="0" smtClean="0">
                <a:latin typeface="Calibri Light" panose="020F0302020204030204" pitchFamily="34" charset="0"/>
              </a:rPr>
              <a:t>A </a:t>
            </a:r>
            <a:r>
              <a:rPr lang="en-US" sz="2000" dirty="0" smtClean="0"/>
              <a:t>list </a:t>
            </a:r>
            <a:r>
              <a:rPr lang="en-US" sz="2000" dirty="0"/>
              <a:t>of appropriately qualified persons to whom the investigator has delegated significant trial-related duties.</a:t>
            </a:r>
            <a:r>
              <a:rPr lang="en-US" altLang="en-US" dirty="0">
                <a:latin typeface="Calibri Light" panose="020F0302020204030204" pitchFamily="34" charset="0"/>
              </a:rPr>
              <a:t/>
            </a:r>
            <a:br>
              <a:rPr lang="en-US" altLang="en-US" dirty="0">
                <a:latin typeface="Calibri Light" panose="020F0302020204030204" pitchFamily="34" charset="0"/>
              </a:rPr>
            </a:b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838200" y="1943480"/>
            <a:ext cx="8229600" cy="42489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1200"/>
              </a:spcBef>
              <a:buSzPct val="100000"/>
              <a:buNone/>
              <a:defRPr/>
            </a:pPr>
            <a:endParaRPr lang="en-US" i="1" dirty="0"/>
          </a:p>
          <a:p>
            <a:pPr marL="0" lvl="1" indent="0">
              <a:lnSpc>
                <a:spcPct val="100000"/>
              </a:lnSpc>
              <a:spcBef>
                <a:spcPts val="1200"/>
              </a:spcBef>
              <a:buSzPct val="100000"/>
              <a:buNone/>
              <a:defRPr/>
            </a:pPr>
            <a:r>
              <a:rPr lang="en-US" i="1" dirty="0" smtClean="0"/>
              <a:t>.</a:t>
            </a:r>
          </a:p>
          <a:p>
            <a:pPr marL="0" lvl="1" indent="0">
              <a:lnSpc>
                <a:spcPct val="100000"/>
              </a:lnSpc>
              <a:spcBef>
                <a:spcPts val="1200"/>
              </a:spcBef>
              <a:buSzPct val="100000"/>
              <a:buNone/>
              <a:defRPr/>
            </a:pPr>
            <a:r>
              <a:rPr lang="en-US" dirty="0" smtClean="0"/>
              <a:t> </a:t>
            </a:r>
          </a:p>
          <a:p>
            <a:pPr marL="0" lvl="1" indent="0">
              <a:lnSpc>
                <a:spcPct val="100000"/>
              </a:lnSpc>
              <a:spcBef>
                <a:spcPts val="1200"/>
              </a:spcBef>
              <a:buSzPct val="100000"/>
              <a:buNone/>
              <a:defRPr/>
            </a:pPr>
            <a:endParaRPr lang="en-US" dirty="0" smtClean="0"/>
          </a:p>
          <a:p>
            <a:pPr marL="0" lvl="1" indent="0">
              <a:lnSpc>
                <a:spcPct val="100000"/>
              </a:lnSpc>
              <a:spcBef>
                <a:spcPts val="1200"/>
              </a:spcBef>
              <a:buSzPct val="100000"/>
              <a:buNone/>
              <a:defRPr/>
            </a:pPr>
            <a:endParaRPr lang="en-US" dirty="0" smtClean="0"/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  <a:defRPr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871" y="2094045"/>
            <a:ext cx="7691191" cy="3947845"/>
          </a:xfrm>
          <a:prstGeom prst="rect">
            <a:avLst/>
          </a:prstGeom>
        </p:spPr>
      </p:pic>
      <p:pic>
        <p:nvPicPr>
          <p:cNvPr id="8" name="Picture 2" descr="https://lh6.googleusercontent.com/crAZVL91GBtWL-LL_U7hzJr1DulhRFqoOOTnGRwHUHPy7JWKmfh7lsQmIlqc4i6K0Meows0vBY7ibLd2ujiRMWIlE3qDECpZyma9W4hF_hyQI5iunvKhexl0ZIUXHWpPkY5mrpV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0" y="5097462"/>
            <a:ext cx="971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02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619" y="309945"/>
            <a:ext cx="10962205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+mn-lt"/>
              </a:rPr>
              <a:t>Step 3 - Regulatory Document Approval Parameters</a:t>
            </a:r>
            <a:endParaRPr lang="en-US" sz="4000" dirty="0">
              <a:latin typeface="+mn-lt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96470" y="1393098"/>
            <a:ext cx="9390580" cy="1716974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2400"/>
              </a:spcBef>
              <a:spcAft>
                <a:spcPts val="2400"/>
              </a:spcAft>
              <a:buSzPct val="100000"/>
              <a:buFont typeface="Calibri" panose="020F0502020204030204" pitchFamily="34" charset="0"/>
              <a:buNone/>
              <a:defRPr/>
            </a:pPr>
            <a:r>
              <a:rPr lang="en-US" dirty="0"/>
              <a:t>O</a:t>
            </a:r>
            <a:r>
              <a:rPr lang="en-US" dirty="0" smtClean="0"/>
              <a:t>utlines all regulatory and training requirements for People and Site documents</a:t>
            </a:r>
          </a:p>
          <a:p>
            <a:pPr marL="342900" lvl="1" indent="-34290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3500" dirty="0" smtClean="0"/>
              <a:t>People Document:  Specific to an individual study team member</a:t>
            </a:r>
          </a:p>
          <a:p>
            <a:pPr marL="184150" lvl="2" indent="0">
              <a:spcBef>
                <a:spcPts val="1200"/>
              </a:spcBef>
              <a:buSzPct val="100000"/>
              <a:buFont typeface="Calibri" panose="020F0502020204030204" pitchFamily="34" charset="0"/>
              <a:buNone/>
              <a:defRPr/>
            </a:pPr>
            <a:endParaRPr lang="en-US" dirty="0" smtClean="0"/>
          </a:p>
          <a:p>
            <a:pPr marL="184150" lvl="2" indent="0">
              <a:spcBef>
                <a:spcPts val="1200"/>
              </a:spcBef>
              <a:buSzPct val="100000"/>
              <a:buFont typeface="Calibri" panose="020F0502020204030204" pitchFamily="34" charset="0"/>
              <a:buNone/>
              <a:defRPr/>
            </a:pPr>
            <a:endParaRPr lang="en-US" dirty="0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72" y="3177354"/>
            <a:ext cx="894397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lh6.googleusercontent.com/crAZVL91GBtWL-LL_U7hzJr1DulhRFqoOOTnGRwHUHPy7JWKmfh7lsQmIlqc4i6K0Meows0vBY7ibLd2ujiRMWIlE3qDECpZyma9W4hF_hyQI5iunvKhexl0ZIUXHWpPkY5mrpV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0" y="5097462"/>
            <a:ext cx="971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6301610"/>
            <a:ext cx="624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Regulatory Document Approval Parameters for WebDCU  </a:t>
            </a:r>
            <a:r>
              <a:rPr lang="en-US" dirty="0" err="1" smtClean="0"/>
              <a:t>pgs</a:t>
            </a:r>
            <a:r>
              <a:rPr lang="en-US" dirty="0" smtClean="0"/>
              <a:t> 3-4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36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971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Regulatory </a:t>
            </a:r>
            <a:r>
              <a:rPr lang="en-US" alt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Documents Needed for Startup </a:t>
            </a:r>
            <a:r>
              <a:rPr lang="en-US" altLang="en-US" dirty="0">
                <a:latin typeface="Calibri Light" panose="020F0302020204030204" pitchFamily="34" charset="0"/>
              </a:rPr>
              <a:t/>
            </a:r>
            <a:br>
              <a:rPr lang="en-US" altLang="en-US" dirty="0">
                <a:latin typeface="Calibri Light" panose="020F0302020204030204" pitchFamily="34" charset="0"/>
              </a:rPr>
            </a:br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85825" y="5859462"/>
            <a:ext cx="8191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spcBef>
                <a:spcPts val="1200"/>
              </a:spcBef>
              <a:buSzPct val="100000"/>
            </a:pPr>
            <a:r>
              <a:rPr lang="en-US" altLang="en-US" sz="2400" dirty="0" smtClean="0"/>
              <a:t>**Reminder</a:t>
            </a:r>
            <a:r>
              <a:rPr lang="en-US" altLang="en-US" sz="2400" dirty="0"/>
              <a:t>: Please upload all documents as </a:t>
            </a:r>
            <a:r>
              <a:rPr lang="en-US" altLang="en-US" sz="2400" dirty="0" smtClean="0"/>
              <a:t>PDFs </a:t>
            </a:r>
            <a:r>
              <a:rPr lang="en-US" altLang="en-US" sz="2400" dirty="0"/>
              <a:t>in WebDCU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0125" y="1675276"/>
            <a:ext cx="9544050" cy="3801041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0" lvl="1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All Team </a:t>
            </a:r>
            <a:r>
              <a:rPr lang="en-US" alt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Members</a:t>
            </a: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eaLnBrk="1" fontAlgn="auto" hangingPunct="1">
              <a:spcBef>
                <a:spcPts val="18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latin typeface="+mn-lt"/>
              </a:rPr>
              <a:t>HSP </a:t>
            </a:r>
          </a:p>
          <a:p>
            <a:pPr marL="800100" lvl="1" indent="-342900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latin typeface="+mn-lt"/>
              </a:rPr>
              <a:t>GCP </a:t>
            </a:r>
          </a:p>
          <a:p>
            <a:pPr marL="800100" lvl="1" indent="-342900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latin typeface="+mn-lt"/>
              </a:rPr>
              <a:t>Protocol Training</a:t>
            </a:r>
          </a:p>
          <a:p>
            <a:pPr marL="0" lvl="1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endParaRPr lang="en-US" altLang="en-US" sz="2400" dirty="0" smtClean="0"/>
          </a:p>
          <a:p>
            <a:pPr marL="0" lvl="1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endParaRPr lang="en-US" altLang="en-US" sz="2400" dirty="0" smtClean="0"/>
          </a:p>
          <a:p>
            <a:pPr marL="0" lvl="1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endParaRPr lang="en-US" altLang="en-US" sz="2400" dirty="0"/>
          </a:p>
          <a:p>
            <a:pPr marL="0" lvl="1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r>
              <a:rPr lang="en-US" alt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Applicable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Team Members</a:t>
            </a:r>
          </a:p>
          <a:p>
            <a:pPr marL="800100" lvl="1" indent="-342900" eaLnBrk="1" fontAlgn="auto" hangingPunct="1">
              <a:spcBef>
                <a:spcPts val="18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400" dirty="0" smtClean="0"/>
              <a:t>CV</a:t>
            </a:r>
          </a:p>
          <a:p>
            <a:pPr marL="800100" lvl="1" indent="-342900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400" dirty="0" smtClean="0"/>
              <a:t>Medical </a:t>
            </a:r>
            <a:r>
              <a:rPr lang="en-US" altLang="en-US" sz="2400" dirty="0"/>
              <a:t>License</a:t>
            </a:r>
          </a:p>
          <a:p>
            <a:pPr marL="800100" lvl="1" indent="-342900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400" dirty="0" smtClean="0"/>
              <a:t>Data </a:t>
            </a:r>
            <a:r>
              <a:rPr lang="en-US" altLang="en-US" sz="2400" dirty="0"/>
              <a:t>Training</a:t>
            </a:r>
          </a:p>
          <a:p>
            <a:pPr marL="800100" lvl="1" indent="-342900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Regulatory Document </a:t>
            </a:r>
            <a:r>
              <a:rPr lang="en-US" altLang="en-US" sz="2400" dirty="0" smtClean="0"/>
              <a:t>Training</a:t>
            </a:r>
          </a:p>
          <a:p>
            <a:pPr marL="800100" lvl="1" indent="-342900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400" dirty="0" smtClean="0"/>
              <a:t>Sample Handling and Shipping</a:t>
            </a:r>
            <a:endParaRPr lang="en-US" altLang="en-US" sz="2400" dirty="0"/>
          </a:p>
        </p:txBody>
      </p:sp>
      <p:pic>
        <p:nvPicPr>
          <p:cNvPr id="9" name="Picture 2" descr="https://lh6.googleusercontent.com/crAZVL91GBtWL-LL_U7hzJr1DulhRFqoOOTnGRwHUHPy7JWKmfh7lsQmIlqc4i6K0Meows0vBY7ibLd2ujiRMWIlE3qDECpZyma9W4hF_hyQI5iunvKhexl0ZIUXHWpPkY5mrpV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0" y="5097462"/>
            <a:ext cx="971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22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08" y="4575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Regulatory Document Approval Parameters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91047" y="1821588"/>
            <a:ext cx="8458200" cy="1079117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3600" dirty="0" smtClean="0"/>
              <a:t>Site </a:t>
            </a:r>
            <a:r>
              <a:rPr lang="en-US" sz="3200" dirty="0" smtClean="0"/>
              <a:t>Document</a:t>
            </a:r>
            <a:r>
              <a:rPr lang="en-US" sz="3600" dirty="0" smtClean="0"/>
              <a:t>:  Applies to a site/Spoke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047" y="3079358"/>
            <a:ext cx="9352623" cy="2018104"/>
          </a:xfrm>
          <a:prstGeom prst="rect">
            <a:avLst/>
          </a:prstGeom>
        </p:spPr>
      </p:pic>
      <p:pic>
        <p:nvPicPr>
          <p:cNvPr id="6" name="Picture 2" descr="https://lh6.googleusercontent.com/crAZVL91GBtWL-LL_U7hzJr1DulhRFqoOOTnGRwHUHPy7JWKmfh7lsQmIlqc4i6K0Meows0vBY7ibLd2ujiRMWIlE3qDECpZyma9W4hF_hyQI5iunvKhexl0ZIUXHWpPkY5mrpV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0" y="5097462"/>
            <a:ext cx="971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4849" y="5793589"/>
            <a:ext cx="6353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Regulatory Document Approval Parameters for WebDCU  </a:t>
            </a:r>
            <a:r>
              <a:rPr lang="en-US" dirty="0" err="1"/>
              <a:t>pgs</a:t>
            </a:r>
            <a:r>
              <a:rPr lang="en-US" dirty="0"/>
              <a:t> </a:t>
            </a:r>
            <a:r>
              <a:rPr lang="en-US" dirty="0" smtClean="0"/>
              <a:t>5-6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26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7317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Regulatory </a:t>
            </a:r>
            <a:r>
              <a:rPr lang="en-US" alt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Site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Documents Needed for Startu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en-US" dirty="0">
                <a:latin typeface="Calibri Light" panose="020F0302020204030204" pitchFamily="34" charset="0"/>
              </a:rPr>
              <a:t/>
            </a:r>
            <a:br>
              <a:rPr lang="en-US" altLang="en-US" dirty="0">
                <a:latin typeface="Calibri Light" panose="020F0302020204030204" pitchFamily="34" charset="0"/>
              </a:rPr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67154" y="1638300"/>
            <a:ext cx="9771185" cy="4493538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574675" lvl="1" indent="-339725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FWA for your Institution</a:t>
            </a:r>
          </a:p>
          <a:p>
            <a:pPr marL="574675" lvl="1" indent="-339725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CLIA Certification</a:t>
            </a:r>
          </a:p>
          <a:p>
            <a:pPr marL="574675" lvl="1" indent="-339725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dirty="0" smtClean="0"/>
              <a:t>FDA Form 1572</a:t>
            </a:r>
          </a:p>
          <a:p>
            <a:pPr marL="574675" lvl="1" indent="-339725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HSP Requirements </a:t>
            </a:r>
          </a:p>
          <a:p>
            <a:pPr marL="574675" lvl="1" indent="-339725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dirty="0" smtClean="0"/>
              <a:t>Attestation </a:t>
            </a:r>
            <a:r>
              <a:rPr lang="en-US" sz="2400" dirty="0"/>
              <a:t>of Study Team </a:t>
            </a:r>
            <a:r>
              <a:rPr lang="en-US" sz="2400" dirty="0" smtClean="0"/>
              <a:t>	Education </a:t>
            </a:r>
            <a:r>
              <a:rPr lang="en-US" sz="2400" dirty="0"/>
              <a:t>and Training</a:t>
            </a:r>
          </a:p>
          <a:p>
            <a:pPr marL="574675" lvl="1" indent="-339725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dirty="0" smtClean="0"/>
              <a:t>Conflict of Interest</a:t>
            </a:r>
          </a:p>
          <a:p>
            <a:pPr marL="280988" lvl="1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endParaRPr lang="en-US" sz="2400" dirty="0" smtClean="0"/>
          </a:p>
          <a:p>
            <a:pPr marL="280988" lvl="1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endParaRPr lang="en-US" sz="2400" dirty="0"/>
          </a:p>
          <a:p>
            <a:pPr marL="574675" lvl="1" indent="-339725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dirty="0" smtClean="0"/>
              <a:t>Ceding Request to Local IRB</a:t>
            </a:r>
          </a:p>
          <a:p>
            <a:pPr marL="574675" lvl="1" indent="-339725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dirty="0" smtClean="0"/>
              <a:t>Ceding Acknowledgment from Local IRB</a:t>
            </a:r>
            <a:endParaRPr lang="en-US" sz="2400" dirty="0"/>
          </a:p>
          <a:p>
            <a:pPr marL="574675" lvl="1" indent="-339725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dirty="0" smtClean="0"/>
              <a:t>IRB </a:t>
            </a:r>
            <a:r>
              <a:rPr lang="en-US" sz="2400" dirty="0"/>
              <a:t>Approval </a:t>
            </a:r>
            <a:r>
              <a:rPr lang="en-US" sz="2400" dirty="0" smtClean="0"/>
              <a:t>(Advarra) </a:t>
            </a:r>
            <a:endParaRPr lang="en-US" sz="2400" dirty="0"/>
          </a:p>
          <a:p>
            <a:pPr marL="574675" lvl="1" indent="-339725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IRB Approved Informed </a:t>
            </a:r>
            <a:r>
              <a:rPr lang="en-US" sz="2400" dirty="0" smtClean="0"/>
              <a:t>Consent (</a:t>
            </a:r>
            <a:r>
              <a:rPr lang="en-US" sz="2400" dirty="0" err="1" smtClean="0"/>
              <a:t>Advarra</a:t>
            </a:r>
            <a:r>
              <a:rPr lang="en-US" sz="2400" dirty="0" smtClean="0"/>
              <a:t>)</a:t>
            </a:r>
          </a:p>
          <a:p>
            <a:pPr marL="280988" lvl="1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endParaRPr lang="en-US" sz="2400" dirty="0" smtClean="0"/>
          </a:p>
          <a:p>
            <a:pPr marL="0" lvl="1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endParaRPr lang="en-US" dirty="0" smtClean="0"/>
          </a:p>
          <a:p>
            <a:pPr marL="285750" lvl="1" indent="-285750" eaLnBrk="1" fontAlgn="auto" hangingPunct="1"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endParaRPr lang="en-US" sz="2800" dirty="0" smtClean="0">
              <a:solidFill>
                <a:srgbClr val="FF0000"/>
              </a:solidFill>
            </a:endParaRPr>
          </a:p>
        </p:txBody>
      </p:sp>
      <p:pic>
        <p:nvPicPr>
          <p:cNvPr id="8" name="Picture 2" descr="https://lh6.googleusercontent.com/crAZVL91GBtWL-LL_U7hzJr1DulhRFqoOOTnGRwHUHPy7JWKmfh7lsQmIlqc4i6K0Meows0vBY7ibLd2ujiRMWIlE3qDECpZyma9W4hF_hyQI5iunvKhexl0ZIUXHWpPkY5mrpV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0" y="5097462"/>
            <a:ext cx="971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30340" y="5931783"/>
            <a:ext cx="6844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1200"/>
              </a:spcBef>
              <a:buSzPct val="100000"/>
            </a:pPr>
            <a:r>
              <a:rPr lang="en-US" altLang="en-US" sz="2000" dirty="0"/>
              <a:t>**Reminder: Please upload all documents as PDFs in WebDCU</a:t>
            </a:r>
          </a:p>
        </p:txBody>
      </p:sp>
    </p:spTree>
    <p:extLst>
      <p:ext uri="{BB962C8B-B14F-4D97-AF65-F5344CB8AC3E}">
        <p14:creationId xmlns:p14="http://schemas.microsoft.com/office/powerpoint/2010/main" val="208284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crAZVL91GBtWL-LL_U7hzJr1DulhRFqoOOTnGRwHUHPy7JWKmfh7lsQmIlqc4i6K0Meows0vBY7ibLd2ujiRMWIlE3qDECpZyma9W4hF_hyQI5iunvKhexl0ZIUXHWpPkY5mrpV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725" y="4802187"/>
            <a:ext cx="971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2177" y="586859"/>
            <a:ext cx="64135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4000" dirty="0" smtClean="0"/>
              <a:t>Step 4 – Regulatory Readiness</a:t>
            </a:r>
            <a:endParaRPr lang="en-US" altLang="en-US" sz="4000" dirty="0">
              <a:latin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2177" y="1475292"/>
            <a:ext cx="1116359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3600" dirty="0" err="1"/>
              <a:t>cIRB</a:t>
            </a:r>
            <a:r>
              <a:rPr lang="en-US" sz="3600" dirty="0"/>
              <a:t> </a:t>
            </a:r>
            <a:r>
              <a:rPr lang="en-US" sz="3600" dirty="0" smtClean="0"/>
              <a:t>Tables completed in WebDCU</a:t>
            </a:r>
          </a:p>
          <a:p>
            <a:pPr fontAlgn="base"/>
            <a:endParaRPr lang="en-US" sz="3600" dirty="0"/>
          </a:p>
          <a:p>
            <a:pPr marL="742950" lvl="2" indent="-285750">
              <a:spcBef>
                <a:spcPts val="1200"/>
              </a:spcBef>
              <a:spcAft>
                <a:spcPts val="24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Site </a:t>
            </a:r>
            <a:r>
              <a:rPr lang="en-US" sz="2400" dirty="0" smtClean="0"/>
              <a:t>Overview - Review </a:t>
            </a:r>
            <a:r>
              <a:rPr lang="en-US" sz="2400" dirty="0"/>
              <a:t>and </a:t>
            </a:r>
            <a:r>
              <a:rPr lang="en-US" sz="2400" dirty="0" smtClean="0"/>
              <a:t>verify, or enter under SIREN, Central IRB .</a:t>
            </a:r>
            <a:endParaRPr lang="en-US" sz="2400" dirty="0"/>
          </a:p>
          <a:p>
            <a:pPr marL="742950" lvl="2" indent="-285750">
              <a:spcBef>
                <a:spcPts val="1200"/>
              </a:spcBef>
              <a:spcAft>
                <a:spcPts val="24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Site </a:t>
            </a:r>
            <a:r>
              <a:rPr lang="en-US" sz="2400" dirty="0" smtClean="0"/>
              <a:t>Inspection History - </a:t>
            </a:r>
            <a:r>
              <a:rPr lang="en-US" sz="2400" dirty="0"/>
              <a:t>Review and verify, or enter </a:t>
            </a:r>
            <a:r>
              <a:rPr lang="en-US" sz="2400" dirty="0" smtClean="0"/>
              <a:t>under SIREN, Central IRB.</a:t>
            </a:r>
          </a:p>
          <a:p>
            <a:pPr marL="742950" lvl="2" indent="-285750">
              <a:spcBef>
                <a:spcPts val="1200"/>
              </a:spcBef>
              <a:spcAft>
                <a:spcPts val="24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dirty="0" smtClean="0"/>
              <a:t>Initial </a:t>
            </a:r>
            <a:r>
              <a:rPr lang="en-US" sz="2400" dirty="0"/>
              <a:t>Site Submission </a:t>
            </a:r>
            <a:r>
              <a:rPr lang="en-US" sz="2400" dirty="0" smtClean="0"/>
              <a:t>- Enter in WebDCU under the C3PO.</a:t>
            </a:r>
            <a:endParaRPr lang="en-US" sz="2400" dirty="0"/>
          </a:p>
          <a:p>
            <a:pPr marL="457200" lvl="2">
              <a:spcBef>
                <a:spcPts val="1200"/>
              </a:spcBef>
              <a:buSzPct val="100000"/>
              <a:defRPr/>
            </a:pPr>
            <a:endParaRPr lang="en-US" dirty="0"/>
          </a:p>
          <a:p>
            <a:pPr fontAlgn="base"/>
            <a:endParaRPr lang="en-US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fontAlgn="base">
              <a:spcAft>
                <a:spcPts val="2400"/>
              </a:spcAft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248545" y="5956856"/>
            <a:ext cx="5629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Regulatory Document Approval Parameters </a:t>
            </a:r>
            <a:r>
              <a:rPr lang="en-US" sz="2000" dirty="0" err="1"/>
              <a:t>pgs</a:t>
            </a:r>
            <a:r>
              <a:rPr lang="en-US" sz="2000" dirty="0"/>
              <a:t> 7-25</a:t>
            </a:r>
          </a:p>
        </p:txBody>
      </p:sp>
    </p:spTree>
    <p:extLst>
      <p:ext uri="{BB962C8B-B14F-4D97-AF65-F5344CB8AC3E}">
        <p14:creationId xmlns:p14="http://schemas.microsoft.com/office/powerpoint/2010/main" val="175986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Step 5 – Complete all training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1608626"/>
            <a:ext cx="110490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</a:rPr>
              <a:t>Complete all required training using the C3PO Regulatory Parameters Document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as a guide.</a:t>
            </a:r>
          </a:p>
          <a:p>
            <a:pPr marL="742950" lvl="1" indent="-285750" fontAlgn="base">
              <a:spcAft>
                <a:spcPts val="600"/>
              </a:spcAft>
              <a:buFont typeface="+mj-lt"/>
              <a:buAutoNum type="arabicPeriod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800100" lvl="1" indent="-342900" fontAlgn="base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</a:rPr>
              <a:t>Protocol Training –Required for all study team members; IM Meeting</a:t>
            </a:r>
          </a:p>
          <a:p>
            <a:pPr marL="800100" lvl="1" indent="-342900" fontAlgn="base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</a:rPr>
              <a:t>Regulatory </a:t>
            </a:r>
            <a:r>
              <a:rPr lang="en-US" sz="2400" dirty="0">
                <a:solidFill>
                  <a:srgbClr val="000000"/>
                </a:solidFill>
              </a:rPr>
              <a:t>Document Management </a:t>
            </a:r>
            <a:r>
              <a:rPr lang="en-US" sz="2400" dirty="0" smtClean="0">
                <a:solidFill>
                  <a:srgbClr val="000000"/>
                </a:solidFill>
              </a:rPr>
              <a:t>Training - Required </a:t>
            </a:r>
            <a:r>
              <a:rPr lang="en-US" sz="2400" dirty="0">
                <a:solidFill>
                  <a:srgbClr val="000000"/>
                </a:solidFill>
              </a:rPr>
              <a:t>for </a:t>
            </a:r>
            <a:r>
              <a:rPr lang="en-US" sz="2400" dirty="0" smtClean="0">
                <a:solidFill>
                  <a:srgbClr val="000000"/>
                </a:solidFill>
              </a:rPr>
              <a:t>primary </a:t>
            </a:r>
            <a:r>
              <a:rPr lang="en-US" sz="2400" dirty="0">
                <a:solidFill>
                  <a:srgbClr val="000000"/>
                </a:solidFill>
              </a:rPr>
              <a:t>study coordinators, </a:t>
            </a:r>
            <a:r>
              <a:rPr lang="en-US" sz="2400" dirty="0" err="1">
                <a:solidFill>
                  <a:srgbClr val="000000"/>
                </a:solidFill>
              </a:rPr>
              <a:t>reg</a:t>
            </a:r>
            <a:r>
              <a:rPr lang="en-US" sz="2400" dirty="0">
                <a:solidFill>
                  <a:srgbClr val="000000"/>
                </a:solidFill>
              </a:rPr>
              <a:t> doc coordinators and </a:t>
            </a:r>
            <a:r>
              <a:rPr lang="en-US" sz="2400" dirty="0" smtClean="0">
                <a:solidFill>
                  <a:srgbClr val="000000"/>
                </a:solidFill>
              </a:rPr>
              <a:t>Hub-PM</a:t>
            </a:r>
            <a:r>
              <a:rPr lang="en-US" sz="2400" dirty="0">
                <a:solidFill>
                  <a:srgbClr val="000000"/>
                </a:solidFill>
              </a:rPr>
              <a:t> </a:t>
            </a:r>
          </a:p>
          <a:p>
            <a:pPr marL="800100" lvl="1" indent="-342900" fontAlgn="base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Data </a:t>
            </a:r>
            <a:r>
              <a:rPr lang="en-US" sz="2400" dirty="0" smtClean="0">
                <a:solidFill>
                  <a:srgbClr val="000000"/>
                </a:solidFill>
              </a:rPr>
              <a:t>training: Required for team members responsible for data entry.   Available soon on </a:t>
            </a:r>
            <a:r>
              <a:rPr lang="en-US" sz="2400" dirty="0">
                <a:solidFill>
                  <a:srgbClr val="000000"/>
                </a:solidFill>
              </a:rPr>
              <a:t>the Education and Training Tab of the C3PO website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  <a:endParaRPr lang="en-US" sz="2400" dirty="0">
              <a:solidFill>
                <a:srgbClr val="000000"/>
              </a:solidFill>
            </a:endParaRPr>
          </a:p>
          <a:p>
            <a:pPr marL="800100" lvl="1" indent="-342900" fontAlgn="base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</a:rPr>
              <a:t>Sample Handling and Shipping Certification – For team members with this responsibility per institutional policy</a:t>
            </a:r>
            <a:endParaRPr lang="en-US" sz="2400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062696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Step 6 - Readiness Checklist and Call</a:t>
            </a:r>
            <a:r>
              <a:rPr lang="en-US" altLang="en-US" dirty="0">
                <a:latin typeface="Calibri Light" panose="020F0302020204030204" pitchFamily="34" charset="0"/>
              </a:rPr>
              <a:t/>
            </a:r>
            <a:br>
              <a:rPr lang="en-US" altLang="en-US" dirty="0">
                <a:latin typeface="Calibri Light" panose="020F0302020204030204" pitchFamily="34" charset="0"/>
              </a:rPr>
            </a:br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761134" y="1482312"/>
            <a:ext cx="5334866" cy="48803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defTabSz="45720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dirty="0" smtClean="0"/>
              <a:t>Sites will complete checklist to confirm regulatory and logistical readiness</a:t>
            </a:r>
          </a:p>
          <a:p>
            <a:pPr marL="342900" lvl="1" indent="-342900" defTabSz="45720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dirty="0" smtClean="0"/>
              <a:t>List names of site participants who will be in attendance </a:t>
            </a:r>
          </a:p>
          <a:p>
            <a:pPr marL="342900" lvl="1" indent="-342900" defTabSz="45720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dirty="0" smtClean="0"/>
              <a:t>Respond to all questions in logistics section </a:t>
            </a:r>
          </a:p>
          <a:p>
            <a:pPr marL="342900" lvl="1" indent="-342900" defTabSz="45720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dirty="0" smtClean="0"/>
              <a:t>Email completed checklist prior to the call (C3PO-contact @umich.edu)</a:t>
            </a:r>
          </a:p>
          <a:p>
            <a:pPr marL="342900" lvl="1" indent="-342900" defTabSz="45720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dirty="0" smtClean="0"/>
              <a:t>Request CCC schedule a readiness call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309" y="1090247"/>
            <a:ext cx="4753292" cy="5354592"/>
          </a:xfrm>
          <a:prstGeom prst="rect">
            <a:avLst/>
          </a:prstGeom>
        </p:spPr>
      </p:pic>
      <p:pic>
        <p:nvPicPr>
          <p:cNvPr id="9" name="Picture 2" descr="https://lh6.googleusercontent.com/crAZVL91GBtWL-LL_U7hzJr1DulhRFqoOOTnGRwHUHPy7JWKmfh7lsQmIlqc4i6K0Meows0vBY7ibLd2ujiRMWIlE3qDECpZyma9W4hF_hyQI5iunvKhexl0ZIUXHWpPkY5mrpV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0" y="5097462"/>
            <a:ext cx="971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75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8228"/>
            <a:ext cx="5753100" cy="1325563"/>
          </a:xfrm>
        </p:spPr>
        <p:txBody>
          <a:bodyPr>
            <a:normAutofit/>
          </a:bodyPr>
          <a:lstStyle/>
          <a:p>
            <a:r>
              <a:rPr lang="en-US" alt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Ongoing Site Management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838200" y="1845882"/>
            <a:ext cx="10052050" cy="34544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defTabSz="45720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It is the responsibility of each Hub/Site to maintain regulatory compliance, inclusive of site documents and people documents, throughout the duration of the trial</a:t>
            </a:r>
          </a:p>
          <a:p>
            <a:pPr marL="342900" lvl="1" indent="-342900" defTabSz="45720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Documents approaching expiration should be reconciled prior to the expiration date</a:t>
            </a:r>
          </a:p>
          <a:p>
            <a:pPr marL="342900" lvl="1" indent="-342900" defTabSz="45720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Study team personnel who are out of regulatory compliance should not participate in any trial related activities</a:t>
            </a:r>
          </a:p>
          <a:p>
            <a:pPr marL="273050" indent="-273050" defTabSz="457200"/>
            <a:endParaRPr lang="en-US" altLang="en-US" dirty="0" smtClean="0"/>
          </a:p>
        </p:txBody>
      </p:sp>
      <p:pic>
        <p:nvPicPr>
          <p:cNvPr id="5" name="Picture 2" descr="https://lh6.googleusercontent.com/crAZVL91GBtWL-LL_U7hzJr1DulhRFqoOOTnGRwHUHPy7JWKmfh7lsQmIlqc4i6K0Meows0vBY7ibLd2ujiRMWIlE3qDECpZyma9W4hF_hyQI5iunvKhexl0ZIUXHWpPkY5mrpV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0" y="5097462"/>
            <a:ext cx="971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31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76825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Study Team Changes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71575" y="1835150"/>
            <a:ext cx="10515600" cy="4351338"/>
          </a:xfrm>
        </p:spPr>
        <p:txBody>
          <a:bodyPr/>
          <a:lstStyle/>
          <a:p>
            <a:pPr marL="342900" lvl="1" indent="-342900" defTabSz="457200">
              <a:lnSpc>
                <a:spcPct val="100000"/>
              </a:lnSpc>
              <a:spcBef>
                <a:spcPts val="240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Documented in C3PO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Database</a:t>
            </a:r>
          </a:p>
          <a:p>
            <a:pPr marL="342900" lvl="1" indent="-342900" defTabSz="457200">
              <a:lnSpc>
                <a:spcPct val="100000"/>
              </a:lnSpc>
              <a:spcBef>
                <a:spcPts val="240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Update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eDOA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 defTabSz="457200">
              <a:lnSpc>
                <a:spcPct val="100000"/>
              </a:lnSpc>
              <a:spcBef>
                <a:spcPts val="240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Upload all team personnel documents, trainings and certifications (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., CV, medical license)</a:t>
            </a:r>
          </a:p>
          <a:p>
            <a:pPr marL="342900" lvl="1" indent="-342900" defTabSz="457200">
              <a:lnSpc>
                <a:spcPct val="100000"/>
              </a:lnSpc>
              <a:spcBef>
                <a:spcPts val="240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Study team members cannot begin research related activities until all of the above have been reconciled. </a:t>
            </a:r>
          </a:p>
          <a:p>
            <a:endParaRPr lang="en-US" dirty="0"/>
          </a:p>
        </p:txBody>
      </p:sp>
      <p:pic>
        <p:nvPicPr>
          <p:cNvPr id="5" name="Picture 2" descr="https://lh6.googleusercontent.com/crAZVL91GBtWL-LL_U7hzJr1DulhRFqoOOTnGRwHUHPy7JWKmfh7lsQmIlqc4i6K0Meows0vBY7ibLd2ujiRMWIlE3qDECpZyma9W4hF_hyQI5iunvKhexl0ZIUXHWpPkY5mrpV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0" y="5097462"/>
            <a:ext cx="971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13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C258C-72E7-3B4C-B755-D4C8AA066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Patients recovering from COVID-19 develop antibodies against SARS-CoV-2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AF2D5A8-C113-3E4C-8814-31F47F9E2F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644456"/>
            <a:ext cx="7693590" cy="4840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DA923F-CBCE-944A-9E8A-B4E989EB6B5E}"/>
              </a:ext>
            </a:extLst>
          </p:cNvPr>
          <p:cNvSpPr txBox="1"/>
          <p:nvPr/>
        </p:nvSpPr>
        <p:spPr>
          <a:xfrm>
            <a:off x="6980663" y="6354375"/>
            <a:ext cx="452739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 2020; Nature Med, Apr 29; PMID: 32350462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20E75C-BD2F-7840-8F1D-897E4F984AAC}"/>
              </a:ext>
            </a:extLst>
          </p:cNvPr>
          <p:cNvSpPr txBox="1"/>
          <p:nvPr/>
        </p:nvSpPr>
        <p:spPr>
          <a:xfrm>
            <a:off x="8246881" y="2018294"/>
            <a:ext cx="35460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Levels in blood increase from week 1 to week 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Antibodies can neutralize infectious viral particles in vitro and levels correlate with clinical improvement in patients.</a:t>
            </a:r>
          </a:p>
        </p:txBody>
      </p:sp>
    </p:spTree>
    <p:extLst>
      <p:ext uri="{BB962C8B-B14F-4D97-AF65-F5344CB8AC3E}">
        <p14:creationId xmlns:p14="http://schemas.microsoft.com/office/powerpoint/2010/main" val="21614849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670" y="155423"/>
            <a:ext cx="4421887" cy="1325563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Who to Contact?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2587" y="1390347"/>
            <a:ext cx="91843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For </a:t>
            </a:r>
            <a:r>
              <a:rPr lang="en-US" sz="2400" dirty="0"/>
              <a:t>immediate emergency assistance (enrollment, clinical, protocol, adverse events, etc.), please use the 24/7 </a:t>
            </a:r>
            <a:r>
              <a:rPr lang="en-US" sz="2400" dirty="0" smtClean="0"/>
              <a:t>C3PO </a:t>
            </a:r>
            <a:r>
              <a:rPr lang="en-US" sz="2400" dirty="0"/>
              <a:t>Principal Investigator Hotline: </a:t>
            </a:r>
            <a:r>
              <a:rPr lang="en-US" sz="2400" dirty="0" smtClean="0"/>
              <a:t> 844-C3PO-PIs </a:t>
            </a:r>
            <a:r>
              <a:rPr lang="en-US" sz="2400" dirty="0"/>
              <a:t> </a:t>
            </a:r>
            <a:r>
              <a:rPr lang="en-US" sz="2400" dirty="0" smtClean="0"/>
              <a:t> 844-237-6747</a:t>
            </a:r>
            <a:r>
              <a:rPr lang="en-US" sz="2400" dirty="0"/>
              <a:t>  (</a:t>
            </a:r>
            <a:r>
              <a:rPr lang="en-US" sz="2400" i="1" dirty="0"/>
              <a:t>inactive until 7-1-20</a:t>
            </a:r>
            <a:r>
              <a:rPr lang="en-US" sz="2400" dirty="0"/>
              <a:t>)</a:t>
            </a:r>
            <a:endParaRPr lang="en-US" sz="2400" dirty="0" smtClean="0"/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 all other non-urgent questions: </a:t>
            </a:r>
            <a:r>
              <a:rPr lang="en-US" sz="2400" dirty="0" smtClean="0">
                <a:hlinkClick r:id="rId2"/>
              </a:rPr>
              <a:t>C3PO-contact@umich.edu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For </a:t>
            </a:r>
            <a:r>
              <a:rPr lang="en-US" sz="2400" dirty="0"/>
              <a:t>non-urgent data entry/WebDCU questions </a:t>
            </a:r>
            <a:r>
              <a:rPr lang="en-US" sz="2400" dirty="0" smtClean="0"/>
              <a:t>call </a:t>
            </a:r>
            <a:r>
              <a:rPr lang="en-US" sz="2400" dirty="0"/>
              <a:t>(</a:t>
            </a:r>
            <a:r>
              <a:rPr lang="en-US" sz="2400" dirty="0" smtClean="0"/>
              <a:t>843)792-1453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 </a:t>
            </a: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email communications, please include C3PO at the beginning of the subject line.</a:t>
            </a:r>
          </a:p>
          <a:p>
            <a:endParaRPr lang="en-US" sz="2400" dirty="0"/>
          </a:p>
        </p:txBody>
      </p:sp>
      <p:pic>
        <p:nvPicPr>
          <p:cNvPr id="5" name="Picture 2" descr="https://lh6.googleusercontent.com/crAZVL91GBtWL-LL_U7hzJr1DulhRFqoOOTnGRwHUHPy7JWKmfh7lsQmIlqc4i6K0Meows0vBY7ibLd2ujiRMWIlE3qDECpZyma9W4hF_hyQI5iunvKhexl0ZIUXHWpPkY5mrpV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0" y="5097462"/>
            <a:ext cx="971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8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cIRB</a:t>
            </a:r>
            <a:r>
              <a:rPr lang="en-US" dirty="0" smtClean="0"/>
              <a:t> and Electronic Consent Training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7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ctrTitle" idx="4294967295"/>
          </p:nvPr>
        </p:nvSpPr>
        <p:spPr>
          <a:xfrm>
            <a:off x="914400" y="3176175"/>
            <a:ext cx="10363200" cy="1860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000"/>
            </a:pPr>
            <a:r>
              <a:rPr lang="en" sz="4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sz="4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sz="4000" dirty="0">
                <a:latin typeface="Calibri" panose="020F0502020204030204" pitchFamily="34" charset="0"/>
                <a:cs typeface="Calibri" panose="020F0502020204030204" pitchFamily="34" charset="0"/>
              </a:rPr>
              <a:t>Central </a:t>
            </a:r>
            <a:r>
              <a:rPr lang="en" sz="4000" dirty="0">
                <a:latin typeface="Calibri" panose="020F0502020204030204" pitchFamily="34" charset="0"/>
                <a:cs typeface="Calibri" panose="020F0502020204030204" pitchFamily="34" charset="0"/>
              </a:rPr>
              <a:t>IRB and e-Consent</a:t>
            </a: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Google Shape;68;p16"/>
          <p:cNvSpPr txBox="1">
            <a:spLocks noGrp="1"/>
          </p:cNvSpPr>
          <p:nvPr>
            <p:ph type="subTitle" idx="4294967295"/>
          </p:nvPr>
        </p:nvSpPr>
        <p:spPr>
          <a:xfrm>
            <a:off x="914400" y="5506800"/>
            <a:ext cx="8534400" cy="1011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888888"/>
              </a:buClr>
              <a:buSzPts val="2400"/>
              <a:buNone/>
            </a:pPr>
            <a:r>
              <a:rPr lang="en" dirty="0" smtClean="0">
                <a:latin typeface="Calibri" panose="020F0502020204030204" pitchFamily="34" charset="0"/>
                <a:cs typeface="Calibri" panose="020F0502020204030204" pitchFamily="34" charset="0"/>
              </a:rPr>
              <a:t>25 June 2020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611064"/>
            <a:ext cx="2055447" cy="3290691"/>
          </a:xfrm>
          <a:prstGeom prst="rect">
            <a:avLst/>
          </a:prstGeom>
        </p:spPr>
      </p:pic>
      <p:pic>
        <p:nvPicPr>
          <p:cNvPr id="7" name="image1.png">
            <a:extLst>
              <a:ext uri="{FF2B5EF4-FFF2-40B4-BE49-F238E27FC236}">
                <a16:creationId xmlns:a16="http://schemas.microsoft.com/office/drawing/2014/main" id="{D947BFB4-E85F-9A43-8605-A8B246C399E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13633" y="354477"/>
            <a:ext cx="2862331" cy="153914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77750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 descr="https://usafamilymedicine.files.wordpress.com/2013/10/competition-cartoon1.jpg"/>
          <p:cNvPicPr preferRelativeResize="0"/>
          <p:nvPr/>
        </p:nvPicPr>
        <p:blipFill rotWithShape="1">
          <a:blip r:embed="rId3">
            <a:alphaModFix/>
          </a:blip>
          <a:srcRect t="15683" b="5743"/>
          <a:stretch/>
        </p:blipFill>
        <p:spPr>
          <a:xfrm>
            <a:off x="2163652" y="25758"/>
            <a:ext cx="7823609" cy="6020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6048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b="1"/>
              <a:t>Objectives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237061" indent="-237061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1800"/>
              <a:buChar char="●"/>
            </a:pPr>
            <a:r>
              <a:rPr lang="en" sz="2400"/>
              <a:t>Why a central IRB?</a:t>
            </a:r>
            <a:endParaRPr sz="2000"/>
          </a:p>
          <a:p>
            <a:pPr marL="237061" indent="-101597">
              <a:lnSpc>
                <a:spcPct val="80000"/>
              </a:lnSpc>
              <a:spcBef>
                <a:spcPts val="1067"/>
              </a:spcBef>
              <a:buClr>
                <a:schemeClr val="dk1"/>
              </a:buClr>
              <a:buSzPts val="1500"/>
              <a:buNone/>
            </a:pPr>
            <a:endParaRPr sz="2000"/>
          </a:p>
          <a:p>
            <a:pPr marL="237061" indent="-237061">
              <a:lnSpc>
                <a:spcPct val="80000"/>
              </a:lnSpc>
              <a:spcBef>
                <a:spcPts val="1067"/>
              </a:spcBef>
              <a:buClr>
                <a:schemeClr val="dk1"/>
              </a:buClr>
              <a:buSzPts val="1800"/>
              <a:buChar char="●"/>
            </a:pPr>
            <a:r>
              <a:rPr lang="en" sz="2400"/>
              <a:t>What a CIRB is and is not.</a:t>
            </a:r>
            <a:endParaRPr sz="2000"/>
          </a:p>
          <a:p>
            <a:pPr marL="237061" indent="-237061">
              <a:lnSpc>
                <a:spcPct val="80000"/>
              </a:lnSpc>
              <a:spcBef>
                <a:spcPts val="1067"/>
              </a:spcBef>
              <a:buClr>
                <a:schemeClr val="dk1"/>
              </a:buClr>
              <a:buSzPts val="1500"/>
              <a:buNone/>
            </a:pPr>
            <a:endParaRPr sz="2000"/>
          </a:p>
          <a:p>
            <a:pPr marL="237061" indent="-237061">
              <a:lnSpc>
                <a:spcPct val="80000"/>
              </a:lnSpc>
              <a:spcBef>
                <a:spcPts val="1067"/>
              </a:spcBef>
              <a:buClr>
                <a:schemeClr val="dk1"/>
              </a:buClr>
              <a:buSzPts val="1800"/>
              <a:buChar char="●"/>
            </a:pPr>
            <a:r>
              <a:rPr lang="en" sz="2400"/>
              <a:t>How it works.</a:t>
            </a:r>
            <a:endParaRPr sz="2400"/>
          </a:p>
          <a:p>
            <a:pPr marL="237061" indent="-84665">
              <a:lnSpc>
                <a:spcPct val="80000"/>
              </a:lnSpc>
              <a:spcBef>
                <a:spcPts val="1067"/>
              </a:spcBef>
              <a:buClr>
                <a:schemeClr val="dk1"/>
              </a:buClr>
              <a:buSzPts val="1800"/>
              <a:buNone/>
            </a:pPr>
            <a:endParaRPr sz="2400"/>
          </a:p>
          <a:p>
            <a:pPr marL="237061" indent="-237061">
              <a:lnSpc>
                <a:spcPct val="80000"/>
              </a:lnSpc>
              <a:spcBef>
                <a:spcPts val="1067"/>
              </a:spcBef>
              <a:spcAft>
                <a:spcPts val="2133"/>
              </a:spcAft>
              <a:buClr>
                <a:schemeClr val="dk1"/>
              </a:buClr>
              <a:buSzPts val="1800"/>
              <a:buChar char="●"/>
            </a:pPr>
            <a:r>
              <a:rPr lang="en" sz="2400"/>
              <a:t>The e-consent platform</a:t>
            </a:r>
            <a:endParaRPr sz="2000"/>
          </a:p>
        </p:txBody>
      </p:sp>
      <p:sp>
        <p:nvSpPr>
          <p:cNvPr id="85" name="Google Shape;85;p18"/>
          <p:cNvSpPr txBox="1"/>
          <p:nvPr/>
        </p:nvSpPr>
        <p:spPr>
          <a:xfrm>
            <a:off x="10058400" y="6324600"/>
            <a:ext cx="609600" cy="3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CD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7177085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a central IRB?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9" descr="NOT-OD-16-094: Final NIH Policy on the Use of a Single Institutional Review Board for Multi-Site Research - Google Chrom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33647"/>
          <a:stretch/>
        </p:blipFill>
        <p:spPr>
          <a:xfrm>
            <a:off x="5715000" y="0"/>
            <a:ext cx="6476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9"/>
          <p:cNvPicPr preferRelativeResize="0"/>
          <p:nvPr/>
        </p:nvPicPr>
        <p:blipFill rotWithShape="1">
          <a:blip r:embed="rId4">
            <a:alphaModFix/>
          </a:blip>
          <a:srcRect b="45271"/>
          <a:stretch/>
        </p:blipFill>
        <p:spPr>
          <a:xfrm>
            <a:off x="3414825" y="2333225"/>
            <a:ext cx="6786024" cy="452477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0970829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Why a central IRB?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8466" indent="0">
              <a:spcBef>
                <a:spcPts val="0"/>
              </a:spcBef>
              <a:buClr>
                <a:schemeClr val="dk1"/>
              </a:buClr>
              <a:buSzPts val="2100"/>
              <a:buNone/>
            </a:pPr>
            <a:r>
              <a:rPr lang="en" dirty="0"/>
              <a:t>Empowerment</a:t>
            </a:r>
            <a:endParaRPr dirty="0"/>
          </a:p>
          <a:p>
            <a:pPr marL="186262" indent="0">
              <a:spcBef>
                <a:spcPts val="1067"/>
              </a:spcBef>
              <a:buSzPts val="2100"/>
              <a:buNone/>
            </a:pPr>
            <a:endParaRPr dirty="0"/>
          </a:p>
          <a:p>
            <a:pPr marL="8466" indent="0">
              <a:spcBef>
                <a:spcPts val="1067"/>
              </a:spcBef>
              <a:buClr>
                <a:schemeClr val="dk1"/>
              </a:buClr>
              <a:buSzPts val="2100"/>
              <a:buNone/>
            </a:pPr>
            <a:r>
              <a:rPr lang="en" dirty="0"/>
              <a:t>Equity</a:t>
            </a:r>
            <a:endParaRPr dirty="0"/>
          </a:p>
          <a:p>
            <a:pPr marL="186262" indent="0">
              <a:spcBef>
                <a:spcPts val="1067"/>
              </a:spcBef>
              <a:buSzPts val="2100"/>
              <a:buNone/>
            </a:pPr>
            <a:endParaRPr dirty="0"/>
          </a:p>
          <a:p>
            <a:pPr marL="8466" indent="0">
              <a:spcBef>
                <a:spcPts val="1067"/>
              </a:spcBef>
              <a:buClr>
                <a:schemeClr val="dk1"/>
              </a:buClr>
              <a:buSzPts val="2100"/>
              <a:buNone/>
            </a:pPr>
            <a:r>
              <a:rPr lang="en" dirty="0"/>
              <a:t>Efficiency</a:t>
            </a:r>
            <a:endParaRPr dirty="0"/>
          </a:p>
          <a:p>
            <a:pPr marL="186262" indent="0">
              <a:spcBef>
                <a:spcPts val="1067"/>
              </a:spcBef>
              <a:buSzPts val="2100"/>
              <a:buNone/>
            </a:pPr>
            <a:endParaRPr dirty="0"/>
          </a:p>
          <a:p>
            <a:pPr marL="8466" indent="0">
              <a:spcBef>
                <a:spcPts val="1067"/>
              </a:spcBef>
              <a:spcAft>
                <a:spcPts val="2133"/>
              </a:spcAft>
              <a:buClr>
                <a:schemeClr val="dk1"/>
              </a:buClr>
              <a:buSzPts val="2100"/>
              <a:buNone/>
            </a:pPr>
            <a:r>
              <a:rPr lang="en" dirty="0"/>
              <a:t>Expertise</a:t>
            </a:r>
            <a:endParaRPr dirty="0"/>
          </a:p>
        </p:txBody>
      </p:sp>
      <p:pic>
        <p:nvPicPr>
          <p:cNvPr id="99" name="Google Shape;99;p20" descr="https://www.spok.com/application/files/9914/7671/7364/B082614-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1115" y="2032603"/>
            <a:ext cx="7919860" cy="2603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20503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sz="4267" dirty="0">
                <a:latin typeface="Calibri" panose="020F0502020204030204" pitchFamily="34" charset="0"/>
                <a:cs typeface="Calibri" panose="020F0502020204030204" pitchFamily="34" charset="0"/>
              </a:rPr>
              <a:t>What a CIRB is and is not</a:t>
            </a:r>
            <a:endParaRPr sz="42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Google Shape;105;p2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8466" indent="0">
              <a:spcBef>
                <a:spcPts val="0"/>
              </a:spcBef>
              <a:buClr>
                <a:schemeClr val="dk1"/>
              </a:buClr>
              <a:buSzPts val="2100"/>
              <a:buNone/>
            </a:pPr>
            <a:r>
              <a:rPr lang="en" dirty="0"/>
              <a:t>It IS a replacement for your local IRB panel</a:t>
            </a:r>
            <a:endParaRPr dirty="0"/>
          </a:p>
          <a:p>
            <a:pPr marL="457189" lvl="1" indent="0">
              <a:spcBef>
                <a:spcPts val="533"/>
              </a:spcBef>
              <a:buClr>
                <a:schemeClr val="dk1"/>
              </a:buClr>
              <a:buSzPts val="1800"/>
              <a:buNone/>
            </a:pPr>
            <a:r>
              <a:rPr lang="en" dirty="0"/>
              <a:t>Protocol review, consent review, site applications, AE’s, ORIO’s, SCR’s</a:t>
            </a:r>
            <a:endParaRPr dirty="0"/>
          </a:p>
          <a:p>
            <a:pPr marL="609585" lvl="1" indent="0">
              <a:spcBef>
                <a:spcPts val="533"/>
              </a:spcBef>
              <a:buSzPts val="1800"/>
              <a:buNone/>
            </a:pPr>
            <a:endParaRPr dirty="0"/>
          </a:p>
          <a:p>
            <a:pPr marL="8466" indent="0">
              <a:spcBef>
                <a:spcPts val="1067"/>
              </a:spcBef>
              <a:buClr>
                <a:schemeClr val="dk1"/>
              </a:buClr>
              <a:buSzPts val="2100"/>
              <a:buNone/>
            </a:pPr>
            <a:r>
              <a:rPr lang="en" dirty="0"/>
              <a:t>It IS NOT a replacement for everything your local IRB office does</a:t>
            </a:r>
            <a:endParaRPr dirty="0"/>
          </a:p>
          <a:p>
            <a:pPr marL="457189" lvl="1" indent="0">
              <a:spcBef>
                <a:spcPts val="5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</a:pPr>
            <a:r>
              <a:rPr lang="en" dirty="0"/>
              <a:t>Contracts, staff training, certification, billing, COI, radiation comm, etc.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57116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it works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237061" indent="-228594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Sponsor</a:t>
            </a:r>
            <a:endParaRPr dirty="0"/>
          </a:p>
          <a:p>
            <a:pPr marL="237061" indent="-228594">
              <a:lnSpc>
                <a:spcPct val="100000"/>
              </a:lnSpc>
              <a:spcBef>
                <a:spcPts val="1067"/>
              </a:spcBef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Reliance agreements</a:t>
            </a:r>
            <a:endParaRPr dirty="0"/>
          </a:p>
          <a:p>
            <a:pPr marL="237061" indent="-228594">
              <a:lnSpc>
                <a:spcPct val="100000"/>
              </a:lnSpc>
              <a:spcBef>
                <a:spcPts val="1067"/>
              </a:spcBef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processes</a:t>
            </a:r>
            <a:endParaRPr dirty="0"/>
          </a:p>
          <a:p>
            <a:pPr marL="237061" indent="-228594">
              <a:lnSpc>
                <a:spcPct val="100000"/>
              </a:lnSpc>
              <a:spcBef>
                <a:spcPts val="1067"/>
              </a:spcBef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Ceding documents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2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237061" indent="-228594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Site applications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237061" indent="-228594">
              <a:lnSpc>
                <a:spcPct val="100000"/>
              </a:lnSpc>
              <a:spcBef>
                <a:spcPts val="1067"/>
              </a:spcBef>
              <a:buFont typeface="Arial"/>
              <a:buChar char="•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Approvals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237061" indent="-228594">
              <a:lnSpc>
                <a:spcPct val="100000"/>
              </a:lnSpc>
              <a:spcBef>
                <a:spcPts val="1067"/>
              </a:spcBef>
              <a:buFont typeface="Arial"/>
              <a:buChar char="•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AE and ORIO reporting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237061" indent="-228594">
              <a:lnSpc>
                <a:spcPct val="100000"/>
              </a:lnSpc>
              <a:spcBef>
                <a:spcPts val="1067"/>
              </a:spcBef>
              <a:buFont typeface="Arial"/>
              <a:buChar char="•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SCR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237061" indent="-228594">
              <a:spcBef>
                <a:spcPts val="0"/>
              </a:spcBef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95054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it works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8466" indent="0">
              <a:spcBef>
                <a:spcPts val="0"/>
              </a:spcBef>
              <a:buClr>
                <a:schemeClr val="dk1"/>
              </a:buClr>
              <a:buSzPts val="2100"/>
              <a:buNone/>
            </a:pPr>
            <a:r>
              <a:rPr lang="en" dirty="0"/>
              <a:t>Communication</a:t>
            </a:r>
            <a:endParaRPr dirty="0"/>
          </a:p>
          <a:p>
            <a:pPr marL="8466" indent="0">
              <a:spcBef>
                <a:spcPts val="1067"/>
              </a:spcBef>
              <a:buClr>
                <a:schemeClr val="dk1"/>
              </a:buClr>
              <a:buSzPts val="2100"/>
              <a:buNone/>
            </a:pPr>
            <a:r>
              <a:rPr lang="en" dirty="0"/>
              <a:t>Data flow</a:t>
            </a:r>
            <a:endParaRPr dirty="0"/>
          </a:p>
          <a:p>
            <a:pPr marL="8466" indent="0">
              <a:spcBef>
                <a:spcPts val="1067"/>
              </a:spcBef>
              <a:buClr>
                <a:schemeClr val="dk1"/>
              </a:buClr>
              <a:buSzPts val="2100"/>
              <a:buNone/>
            </a:pPr>
            <a:r>
              <a:rPr lang="en" dirty="0"/>
              <a:t>Avoid triplicative data entry</a:t>
            </a:r>
            <a:endParaRPr dirty="0"/>
          </a:p>
          <a:p>
            <a:pPr marL="8466" indent="0">
              <a:spcBef>
                <a:spcPts val="1067"/>
              </a:spcBef>
              <a:buClr>
                <a:schemeClr val="dk1"/>
              </a:buClr>
              <a:buSzPts val="2100"/>
              <a:buNone/>
            </a:pPr>
            <a:r>
              <a:rPr lang="en" dirty="0"/>
              <a:t>Avoid download/upload</a:t>
            </a:r>
            <a:endParaRPr dirty="0"/>
          </a:p>
          <a:p>
            <a:pPr marL="237061" indent="-50799">
              <a:spcBef>
                <a:spcPts val="1067"/>
              </a:spcBef>
              <a:buClr>
                <a:schemeClr val="dk1"/>
              </a:buClr>
              <a:buSzPts val="2100"/>
              <a:buNone/>
            </a:pPr>
            <a:endParaRPr dirty="0"/>
          </a:p>
          <a:p>
            <a:pPr marL="237061" indent="-50799">
              <a:spcBef>
                <a:spcPts val="1067"/>
              </a:spcBef>
              <a:spcAft>
                <a:spcPts val="2133"/>
              </a:spcAft>
              <a:buClr>
                <a:schemeClr val="dk1"/>
              </a:buClr>
              <a:buSzPts val="2100"/>
              <a:buNone/>
            </a:pPr>
            <a:endParaRPr dirty="0"/>
          </a:p>
        </p:txBody>
      </p:sp>
      <p:sp>
        <p:nvSpPr>
          <p:cNvPr id="119" name="Google Shape;119;p23"/>
          <p:cNvSpPr/>
          <p:nvPr/>
        </p:nvSpPr>
        <p:spPr>
          <a:xfrm>
            <a:off x="6874729" y="5154172"/>
            <a:ext cx="673200" cy="681600"/>
          </a:xfrm>
          <a:prstGeom prst="ellipse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chemeClr val="dk1"/>
              </a:buClr>
              <a:buSzPts val="1000"/>
            </a:pPr>
            <a:r>
              <a:rPr lang="en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</a:t>
            </a:r>
            <a:endParaRPr sz="1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3"/>
          <p:cNvSpPr/>
          <p:nvPr/>
        </p:nvSpPr>
        <p:spPr>
          <a:xfrm>
            <a:off x="7759205" y="5154172"/>
            <a:ext cx="673200" cy="681600"/>
          </a:xfrm>
          <a:prstGeom prst="ellipse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chemeClr val="dk1"/>
              </a:buClr>
              <a:buSzPts val="1000"/>
            </a:pPr>
            <a:r>
              <a:rPr lang="en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</a:t>
            </a:r>
            <a:endParaRPr sz="1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3"/>
          <p:cNvSpPr/>
          <p:nvPr/>
        </p:nvSpPr>
        <p:spPr>
          <a:xfrm>
            <a:off x="8643680" y="5154172"/>
            <a:ext cx="673200" cy="681600"/>
          </a:xfrm>
          <a:prstGeom prst="ellipse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chemeClr val="dk1"/>
              </a:buClr>
              <a:buSzPts val="1000"/>
            </a:pPr>
            <a:r>
              <a:rPr lang="en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</a:t>
            </a:r>
            <a:endParaRPr sz="1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3"/>
          <p:cNvSpPr/>
          <p:nvPr/>
        </p:nvSpPr>
        <p:spPr>
          <a:xfrm>
            <a:off x="9528155" y="5154172"/>
            <a:ext cx="673200" cy="681600"/>
          </a:xfrm>
          <a:prstGeom prst="ellipse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chemeClr val="dk1"/>
              </a:buClr>
              <a:buSzPts val="1000"/>
            </a:pPr>
            <a:r>
              <a:rPr lang="en" sz="13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</a:t>
            </a:r>
            <a:endParaRPr sz="1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3"/>
          <p:cNvSpPr/>
          <p:nvPr/>
        </p:nvSpPr>
        <p:spPr>
          <a:xfrm>
            <a:off x="8007380" y="1400451"/>
            <a:ext cx="1169600" cy="1986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>
              <a:buClr>
                <a:schemeClr val="dk1"/>
              </a:buClr>
              <a:buSzPts val="1400"/>
            </a:pP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3"/>
          <p:cNvSpPr/>
          <p:nvPr/>
        </p:nvSpPr>
        <p:spPr>
          <a:xfrm>
            <a:off x="8188280" y="2531900"/>
            <a:ext cx="808000" cy="681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chemeClr val="dk1"/>
              </a:buClr>
              <a:buSzPts val="1400"/>
            </a:pP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CCC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23"/>
          <p:cNvSpPr/>
          <p:nvPr/>
        </p:nvSpPr>
        <p:spPr>
          <a:xfrm>
            <a:off x="8188280" y="1573551"/>
            <a:ext cx="808000" cy="681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chemeClr val="dk1"/>
              </a:buClr>
              <a:buSzPts val="1400"/>
            </a:pP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CIRB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6" name="Google Shape;126;p23"/>
          <p:cNvCxnSpPr>
            <a:stCxn id="125" idx="2"/>
            <a:endCxn id="124" idx="0"/>
          </p:cNvCxnSpPr>
          <p:nvPr/>
        </p:nvCxnSpPr>
        <p:spPr>
          <a:xfrm rot="-5400000" flipH="1">
            <a:off x="8454280" y="2393151"/>
            <a:ext cx="276800" cy="800"/>
          </a:xfrm>
          <a:prstGeom prst="bentConnector3">
            <a:avLst>
              <a:gd name="adj1" fmla="val 5002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lg" len="lg"/>
            <a:tailEnd type="stealth" w="lg" len="lg"/>
          </a:ln>
        </p:spPr>
      </p:cxnSp>
      <p:sp>
        <p:nvSpPr>
          <p:cNvPr id="127" name="Google Shape;127;p23"/>
          <p:cNvSpPr txBox="1"/>
          <p:nvPr/>
        </p:nvSpPr>
        <p:spPr>
          <a:xfrm>
            <a:off x="8007380" y="1102500"/>
            <a:ext cx="1169600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buClr>
                <a:srgbClr val="999999"/>
              </a:buClr>
              <a:buSzPts val="1400"/>
            </a:pPr>
            <a:r>
              <a:rPr lang="en" sz="1867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ER-CIRB</a:t>
            </a:r>
            <a:endParaRPr sz="1867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23"/>
          <p:cNvSpPr/>
          <p:nvPr/>
        </p:nvSpPr>
        <p:spPr>
          <a:xfrm>
            <a:off x="10269295" y="2072325"/>
            <a:ext cx="673200" cy="6732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800"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WebDCU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3"/>
          <p:cNvSpPr/>
          <p:nvPr/>
        </p:nvSpPr>
        <p:spPr>
          <a:xfrm>
            <a:off x="6257595" y="2072325"/>
            <a:ext cx="673200" cy="6732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800"/>
            </a:pPr>
            <a:r>
              <a:rPr lang="en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CIRBI</a:t>
            </a: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" name="Google Shape;130;p23"/>
          <p:cNvCxnSpPr>
            <a:stCxn id="119" idx="0"/>
            <a:endCxn id="128" idx="2"/>
          </p:cNvCxnSpPr>
          <p:nvPr/>
        </p:nvCxnSpPr>
        <p:spPr>
          <a:xfrm rot="5400000" flipH="1" flipV="1">
            <a:off x="7704290" y="2252567"/>
            <a:ext cx="2408647" cy="3394565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999999"/>
            </a:solidFill>
            <a:prstDash val="dash"/>
            <a:round/>
            <a:headEnd type="none" w="sm" len="sm"/>
            <a:tailEnd type="stealth" w="lg" len="lg"/>
          </a:ln>
        </p:spPr>
      </p:cxnSp>
      <p:cxnSp>
        <p:nvCxnSpPr>
          <p:cNvPr id="131" name="Google Shape;131;p23"/>
          <p:cNvCxnSpPr>
            <a:stCxn id="120" idx="0"/>
            <a:endCxn id="128" idx="2"/>
          </p:cNvCxnSpPr>
          <p:nvPr/>
        </p:nvCxnSpPr>
        <p:spPr>
          <a:xfrm rot="5400000" flipH="1" flipV="1">
            <a:off x="8146527" y="2694806"/>
            <a:ext cx="2408647" cy="2510089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999999"/>
            </a:solidFill>
            <a:prstDash val="dash"/>
            <a:round/>
            <a:headEnd type="none" w="sm" len="sm"/>
            <a:tailEnd type="stealth" w="lg" len="lg"/>
          </a:ln>
        </p:spPr>
      </p:cxnSp>
      <p:cxnSp>
        <p:nvCxnSpPr>
          <p:cNvPr id="132" name="Google Shape;132;p23"/>
          <p:cNvCxnSpPr>
            <a:stCxn id="121" idx="0"/>
            <a:endCxn id="128" idx="2"/>
          </p:cNvCxnSpPr>
          <p:nvPr/>
        </p:nvCxnSpPr>
        <p:spPr>
          <a:xfrm rot="5400000" flipH="1" flipV="1">
            <a:off x="8588765" y="3137043"/>
            <a:ext cx="2408647" cy="1625615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999999"/>
            </a:solidFill>
            <a:prstDash val="dash"/>
            <a:round/>
            <a:headEnd type="none" w="sm" len="sm"/>
            <a:tailEnd type="stealth" w="lg" len="lg"/>
          </a:ln>
        </p:spPr>
      </p:cxnSp>
      <p:cxnSp>
        <p:nvCxnSpPr>
          <p:cNvPr id="133" name="Google Shape;133;p23"/>
          <p:cNvCxnSpPr>
            <a:stCxn id="122" idx="0"/>
            <a:endCxn id="128" idx="2"/>
          </p:cNvCxnSpPr>
          <p:nvPr/>
        </p:nvCxnSpPr>
        <p:spPr>
          <a:xfrm rot="5400000" flipH="1" flipV="1">
            <a:off x="9031002" y="3579281"/>
            <a:ext cx="2408647" cy="74114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999999"/>
            </a:solidFill>
            <a:prstDash val="dash"/>
            <a:round/>
            <a:headEnd type="none" w="sm" len="sm"/>
            <a:tailEnd type="stealth" w="lg" len="lg"/>
          </a:ln>
        </p:spPr>
      </p:cxnSp>
      <p:cxnSp>
        <p:nvCxnSpPr>
          <p:cNvPr id="134" name="Google Shape;134;p23"/>
          <p:cNvCxnSpPr>
            <a:stCxn id="119" idx="0"/>
            <a:endCxn id="124" idx="2"/>
          </p:cNvCxnSpPr>
          <p:nvPr/>
        </p:nvCxnSpPr>
        <p:spPr>
          <a:xfrm flipV="1">
            <a:off x="7211330" y="3213500"/>
            <a:ext cx="1380951" cy="1940672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135" name="Google Shape;135;p23"/>
          <p:cNvCxnSpPr>
            <a:stCxn id="120" idx="0"/>
            <a:endCxn id="124" idx="2"/>
          </p:cNvCxnSpPr>
          <p:nvPr/>
        </p:nvCxnSpPr>
        <p:spPr>
          <a:xfrm flipV="1">
            <a:off x="8095805" y="3213500"/>
            <a:ext cx="496475" cy="1940672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136" name="Google Shape;136;p23"/>
          <p:cNvCxnSpPr>
            <a:stCxn id="121" idx="0"/>
            <a:endCxn id="124" idx="2"/>
          </p:cNvCxnSpPr>
          <p:nvPr/>
        </p:nvCxnSpPr>
        <p:spPr>
          <a:xfrm flipH="1" flipV="1">
            <a:off x="8592280" y="3213500"/>
            <a:ext cx="388000" cy="1940672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137" name="Google Shape;137;p23"/>
          <p:cNvCxnSpPr>
            <a:stCxn id="122" idx="0"/>
            <a:endCxn id="124" idx="2"/>
          </p:cNvCxnSpPr>
          <p:nvPr/>
        </p:nvCxnSpPr>
        <p:spPr>
          <a:xfrm flipH="1" flipV="1">
            <a:off x="8592280" y="3213500"/>
            <a:ext cx="1272475" cy="1940672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138" name="Google Shape;138;p23"/>
          <p:cNvCxnSpPr>
            <a:stCxn id="128" idx="0"/>
            <a:endCxn id="129" idx="0"/>
          </p:cNvCxnSpPr>
          <p:nvPr/>
        </p:nvCxnSpPr>
        <p:spPr>
          <a:xfrm rot="16200000" flipV="1">
            <a:off x="8600046" y="66475"/>
            <a:ext cx="16933" cy="4011700"/>
          </a:xfrm>
          <a:prstGeom prst="curvedConnector3">
            <a:avLst>
              <a:gd name="adj1" fmla="val 9830756"/>
            </a:avLst>
          </a:prstGeom>
          <a:noFill/>
          <a:ln w="19050" cap="flat" cmpd="sng">
            <a:solidFill>
              <a:srgbClr val="999999"/>
            </a:solidFill>
            <a:prstDash val="dash"/>
            <a:round/>
            <a:headEnd type="stealth" w="lg" len="lg"/>
            <a:tailEnd type="stealth" w="lg" len="lg"/>
          </a:ln>
        </p:spPr>
      </p:cxnSp>
      <p:cxnSp>
        <p:nvCxnSpPr>
          <p:cNvPr id="139" name="Google Shape;139;p23"/>
          <p:cNvCxnSpPr>
            <a:stCxn id="129" idx="3"/>
            <a:endCxn id="125" idx="1"/>
          </p:cNvCxnSpPr>
          <p:nvPr/>
        </p:nvCxnSpPr>
        <p:spPr>
          <a:xfrm flipV="1">
            <a:off x="6930795" y="1914351"/>
            <a:ext cx="1257485" cy="494575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140" name="Google Shape;140;p23"/>
          <p:cNvCxnSpPr>
            <a:stCxn id="129" idx="3"/>
            <a:endCxn id="124" idx="1"/>
          </p:cNvCxnSpPr>
          <p:nvPr/>
        </p:nvCxnSpPr>
        <p:spPr>
          <a:xfrm>
            <a:off x="6930795" y="2408926"/>
            <a:ext cx="1257485" cy="463775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141" name="Google Shape;141;p23"/>
          <p:cNvCxnSpPr>
            <a:stCxn id="124" idx="3"/>
            <a:endCxn id="128" idx="1"/>
          </p:cNvCxnSpPr>
          <p:nvPr/>
        </p:nvCxnSpPr>
        <p:spPr>
          <a:xfrm flipV="1">
            <a:off x="8996281" y="2408926"/>
            <a:ext cx="1273015" cy="46377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142" name="Google Shape;142;p23"/>
          <p:cNvCxnSpPr>
            <a:stCxn id="125" idx="3"/>
            <a:endCxn id="128" idx="1"/>
          </p:cNvCxnSpPr>
          <p:nvPr/>
        </p:nvCxnSpPr>
        <p:spPr>
          <a:xfrm>
            <a:off x="8996281" y="1914351"/>
            <a:ext cx="1273015" cy="49457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stealth" w="lg" len="lg"/>
            <a:tailEnd type="stealth" w="lg" len="lg"/>
          </a:ln>
        </p:spPr>
      </p:cxnSp>
    </p:spTree>
    <p:extLst>
      <p:ext uri="{BB962C8B-B14F-4D97-AF65-F5344CB8AC3E}">
        <p14:creationId xmlns:p14="http://schemas.microsoft.com/office/powerpoint/2010/main" val="2436404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7B080A-7D1B-EC4D-8C98-788D4666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49" y="365125"/>
            <a:ext cx="11224727" cy="170282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Passive immunization with convalescent plasma (CP) could prevent progression or treat COVID-19 illness in patients without antibodies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5D02464-14B3-304E-8C96-D50262BB72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7932" y="2172935"/>
            <a:ext cx="10444873" cy="32131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9D2CBC-02DB-7649-9CBF-630E8D37481F}"/>
              </a:ext>
            </a:extLst>
          </p:cNvPr>
          <p:cNvSpPr txBox="1"/>
          <p:nvPr/>
        </p:nvSpPr>
        <p:spPr>
          <a:xfrm>
            <a:off x="7554168" y="6036749"/>
            <a:ext cx="4727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Casadevall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2020 J Clin Invest. 130(4):1545–1548. 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F03A84-1742-914D-A37B-E36489FB82A2}"/>
              </a:ext>
            </a:extLst>
          </p:cNvPr>
          <p:cNvSpPr/>
          <p:nvPr/>
        </p:nvSpPr>
        <p:spPr>
          <a:xfrm>
            <a:off x="392742" y="5419578"/>
            <a:ext cx="7245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 since 1890’s;  Influenza, Ebola, SARS, MERS</a:t>
            </a:r>
          </a:p>
        </p:txBody>
      </p:sp>
    </p:spTree>
    <p:extLst>
      <p:ext uri="{BB962C8B-B14F-4D97-AF65-F5344CB8AC3E}">
        <p14:creationId xmlns:p14="http://schemas.microsoft.com/office/powerpoint/2010/main" val="9832503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4" descr="https://cdn.prod-carehubs.net/n1/748e8fe697af5de8/uploads/2018/09/shutterstock_503922823.jpg"/>
          <p:cNvPicPr preferRelativeResize="0"/>
          <p:nvPr/>
        </p:nvPicPr>
        <p:blipFill rotWithShape="1">
          <a:blip r:embed="rId3">
            <a:alphaModFix/>
          </a:blip>
          <a:srcRect b="14244"/>
          <a:stretch/>
        </p:blipFill>
        <p:spPr>
          <a:xfrm>
            <a:off x="1764407" y="1"/>
            <a:ext cx="10427597" cy="687676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4"/>
          <p:cNvSpPr/>
          <p:nvPr/>
        </p:nvSpPr>
        <p:spPr>
          <a:xfrm>
            <a:off x="1725769" y="0"/>
            <a:ext cx="10466000" cy="6858000"/>
          </a:xfrm>
          <a:prstGeom prst="rect">
            <a:avLst/>
          </a:prstGeom>
          <a:solidFill>
            <a:schemeClr val="lt1">
              <a:alpha val="64709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4"/>
          <p:cNvSpPr txBox="1">
            <a:spLocks noGrp="1"/>
          </p:cNvSpPr>
          <p:nvPr>
            <p:ph type="title"/>
          </p:nvPr>
        </p:nvSpPr>
        <p:spPr>
          <a:xfrm>
            <a:off x="2233247" y="365125"/>
            <a:ext cx="91204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b="1"/>
              <a:t>E-consent document</a:t>
            </a:r>
            <a:endParaRPr b="1"/>
          </a:p>
        </p:txBody>
      </p:sp>
      <p:sp>
        <p:nvSpPr>
          <p:cNvPr id="150" name="Google Shape;150;p24"/>
          <p:cNvSpPr txBox="1">
            <a:spLocks noGrp="1"/>
          </p:cNvSpPr>
          <p:nvPr>
            <p:ph type="body" idx="1"/>
          </p:nvPr>
        </p:nvSpPr>
        <p:spPr>
          <a:xfrm>
            <a:off x="5011615" y="1825625"/>
            <a:ext cx="6998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237061" indent="-228594">
              <a:spcBef>
                <a:spcPts val="0"/>
              </a:spcBef>
              <a:buClr>
                <a:schemeClr val="dk1"/>
              </a:buClr>
              <a:buSzPts val="2100"/>
              <a:buChar char="●"/>
            </a:pPr>
            <a:r>
              <a:rPr lang="en"/>
              <a:t>Consent remains a human process</a:t>
            </a:r>
            <a:endParaRPr/>
          </a:p>
          <a:p>
            <a:pPr marL="237061" indent="-228594">
              <a:spcBef>
                <a:spcPts val="1067"/>
              </a:spcBef>
              <a:buClr>
                <a:schemeClr val="dk1"/>
              </a:buClr>
              <a:buSzPts val="2100"/>
              <a:buChar char="●"/>
            </a:pPr>
            <a:r>
              <a:rPr lang="en"/>
              <a:t>Adjustable text size</a:t>
            </a:r>
            <a:endParaRPr/>
          </a:p>
          <a:p>
            <a:pPr marL="237061" indent="-228594">
              <a:spcBef>
                <a:spcPts val="1067"/>
              </a:spcBef>
              <a:buClr>
                <a:schemeClr val="dk1"/>
              </a:buClr>
              <a:buSzPts val="2100"/>
              <a:buChar char="●"/>
            </a:pPr>
            <a:r>
              <a:rPr lang="en"/>
              <a:t>Error reduction</a:t>
            </a:r>
            <a:endParaRPr/>
          </a:p>
          <a:p>
            <a:pPr marL="237061" indent="-228594">
              <a:spcBef>
                <a:spcPts val="1067"/>
              </a:spcBef>
              <a:buClr>
                <a:schemeClr val="dk1"/>
              </a:buClr>
              <a:buSzPts val="2100"/>
              <a:buChar char="●"/>
            </a:pPr>
            <a:r>
              <a:rPr lang="en"/>
              <a:t>Compliant remote consent documentation</a:t>
            </a:r>
            <a:endParaRPr/>
          </a:p>
          <a:p>
            <a:pPr marL="237061" indent="-228594">
              <a:spcBef>
                <a:spcPts val="1067"/>
              </a:spcBef>
              <a:buClr>
                <a:schemeClr val="dk1"/>
              </a:buClr>
              <a:buSzPts val="2100"/>
              <a:buChar char="●"/>
            </a:pPr>
            <a:r>
              <a:rPr lang="en"/>
              <a:t>Completes the web based study binder</a:t>
            </a:r>
            <a:endParaRPr/>
          </a:p>
          <a:p>
            <a:pPr marL="237061" indent="-228594">
              <a:spcBef>
                <a:spcPts val="1067"/>
              </a:spcBef>
              <a:buClr>
                <a:schemeClr val="dk1"/>
              </a:buClr>
              <a:buSzPts val="2100"/>
              <a:buChar char="●"/>
            </a:pPr>
            <a:r>
              <a:rPr lang="en"/>
              <a:t>Facilitate remote monitoring</a:t>
            </a:r>
            <a:endParaRPr/>
          </a:p>
          <a:p>
            <a:pPr marL="237061" indent="-50799">
              <a:spcBef>
                <a:spcPts val="1067"/>
              </a:spcBef>
              <a:spcAft>
                <a:spcPts val="2133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58678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>
            <a:hlinkClick r:id="rId3"/>
          </p:cNvPr>
          <p:cNvSpPr/>
          <p:nvPr/>
        </p:nvSpPr>
        <p:spPr>
          <a:xfrm>
            <a:off x="533400" y="887412"/>
            <a:ext cx="26896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Link to simulator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2385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 marL="237061" indent="-228594">
              <a:spcBef>
                <a:spcPts val="0"/>
              </a:spcBef>
              <a:buClr>
                <a:schemeClr val="dk1"/>
              </a:buClr>
              <a:buSzPts val="2100"/>
              <a:buChar char="●"/>
            </a:pPr>
            <a:r>
              <a:rPr lang="en"/>
              <a:t>RedCap</a:t>
            </a:r>
            <a:endParaRPr/>
          </a:p>
          <a:p>
            <a:pPr marL="237061" indent="-228594">
              <a:spcBef>
                <a:spcPts val="1067"/>
              </a:spcBef>
              <a:buClr>
                <a:schemeClr val="dk1"/>
              </a:buClr>
              <a:buSzPts val="2100"/>
              <a:buChar char="●"/>
            </a:pPr>
            <a:r>
              <a:rPr lang="en"/>
              <a:t>Compliant</a:t>
            </a:r>
            <a:endParaRPr/>
          </a:p>
          <a:p>
            <a:pPr marL="237061" indent="-228594">
              <a:spcBef>
                <a:spcPts val="1067"/>
              </a:spcBef>
              <a:buClr>
                <a:schemeClr val="dk1"/>
              </a:buClr>
              <a:buSzPts val="2100"/>
              <a:buChar char="●"/>
            </a:pPr>
            <a:r>
              <a:rPr lang="en"/>
              <a:t>Web based</a:t>
            </a:r>
            <a:endParaRPr/>
          </a:p>
          <a:p>
            <a:pPr marL="237061" indent="-50799">
              <a:spcBef>
                <a:spcPts val="1067"/>
              </a:spcBef>
              <a:spcAft>
                <a:spcPts val="2133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pic>
        <p:nvPicPr>
          <p:cNvPr id="157" name="Google Shape;15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94995" y="354820"/>
            <a:ext cx="3924800" cy="5615600"/>
          </a:xfrm>
          <a:prstGeom prst="roundRect">
            <a:avLst>
              <a:gd name="adj" fmla="val 4266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fadeDir="5400012" sy="-100000" algn="bl" rotWithShape="0"/>
          </a:effectLst>
        </p:spPr>
      </p:pic>
      <p:pic>
        <p:nvPicPr>
          <p:cNvPr id="158" name="Google Shape;158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88800" y="1532587"/>
            <a:ext cx="1665200" cy="33796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fadeDir="5400012" sy="-100000" algn="bl" rotWithShape="0"/>
          </a:effectLst>
        </p:spPr>
      </p:pic>
      <p:sp>
        <p:nvSpPr>
          <p:cNvPr id="159" name="Google Shape;159;p25">
            <a:hlinkClick r:id="rId3"/>
          </p:cNvPr>
          <p:cNvSpPr/>
          <p:nvPr/>
        </p:nvSpPr>
        <p:spPr>
          <a:xfrm>
            <a:off x="533400" y="418307"/>
            <a:ext cx="26896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Link to test form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5"/>
          <p:cNvSpPr/>
          <p:nvPr/>
        </p:nvSpPr>
        <p:spPr>
          <a:xfrm>
            <a:off x="4877625" y="1915800"/>
            <a:ext cx="2415600" cy="72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endParaRPr sz="2400"/>
          </a:p>
        </p:txBody>
      </p:sp>
      <p:sp>
        <p:nvSpPr>
          <p:cNvPr id="162" name="Google Shape;162;p25"/>
          <p:cNvSpPr/>
          <p:nvPr/>
        </p:nvSpPr>
        <p:spPr>
          <a:xfrm>
            <a:off x="9794400" y="2075425"/>
            <a:ext cx="14536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endParaRPr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293" y="1825625"/>
            <a:ext cx="1385268" cy="702880"/>
          </a:xfrm>
          <a:prstGeom prst="rect">
            <a:avLst/>
          </a:prstGeom>
        </p:spPr>
      </p:pic>
      <p:pic>
        <p:nvPicPr>
          <p:cNvPr id="12" name="image1.png">
            <a:extLst>
              <a:ext uri="{FF2B5EF4-FFF2-40B4-BE49-F238E27FC236}">
                <a16:creationId xmlns:a16="http://schemas.microsoft.com/office/drawing/2014/main" id="{D947BFB4-E85F-9A43-8605-A8B246C399E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07355" y="1792395"/>
            <a:ext cx="1430736" cy="769340"/>
          </a:xfrm>
          <a:prstGeom prst="rect">
            <a:avLst/>
          </a:prstGeom>
          <a:ln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733" y="1991585"/>
            <a:ext cx="1220032" cy="61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535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5029763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3675" y="2182600"/>
            <a:ext cx="3426500" cy="2492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2576" y="152400"/>
            <a:ext cx="5005137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/>
          <p:cNvPicPr preferRelativeResize="0"/>
          <p:nvPr/>
        </p:nvPicPr>
        <p:blipFill rotWithShape="1">
          <a:blip r:embed="rId4">
            <a:alphaModFix/>
          </a:blip>
          <a:srcRect l="18668" r="25902"/>
          <a:stretch/>
        </p:blipFill>
        <p:spPr>
          <a:xfrm>
            <a:off x="10292751" y="3545000"/>
            <a:ext cx="1899247" cy="2492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09" y="1550199"/>
            <a:ext cx="1385268" cy="702880"/>
          </a:xfrm>
          <a:prstGeom prst="rect">
            <a:avLst/>
          </a:prstGeom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D947BFB4-E85F-9A43-8605-A8B246C399E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5971" y="1516969"/>
            <a:ext cx="1430736" cy="76934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098352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1" y="152400"/>
            <a:ext cx="4938644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8"/>
          <p:cNvPicPr preferRelativeResize="0"/>
          <p:nvPr/>
        </p:nvPicPr>
        <p:blipFill rotWithShape="1">
          <a:blip r:embed="rId4">
            <a:alphaModFix/>
          </a:blip>
          <a:srcRect l="18668" r="25902"/>
          <a:stretch/>
        </p:blipFill>
        <p:spPr>
          <a:xfrm>
            <a:off x="3369651" y="1523225"/>
            <a:ext cx="1899247" cy="2492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0600" y="152400"/>
            <a:ext cx="4956603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/>
          <p:cNvPicPr preferRelativeResize="0"/>
          <p:nvPr/>
        </p:nvPicPr>
        <p:blipFill rotWithShape="1">
          <a:blip r:embed="rId4">
            <a:alphaModFix/>
          </a:blip>
          <a:srcRect l="18668" r="25902"/>
          <a:stretch/>
        </p:blipFill>
        <p:spPr>
          <a:xfrm>
            <a:off x="10324126" y="3391100"/>
            <a:ext cx="1899247" cy="2492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9582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4908997" cy="655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3050" y="152400"/>
            <a:ext cx="4908997" cy="655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 rotWithShape="1">
          <a:blip r:embed="rId4">
            <a:alphaModFix/>
          </a:blip>
          <a:srcRect t="23301"/>
          <a:stretch/>
        </p:blipFill>
        <p:spPr>
          <a:xfrm>
            <a:off x="8883600" y="2971426"/>
            <a:ext cx="817600" cy="3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 rotWithShape="1">
          <a:blip r:embed="rId5">
            <a:alphaModFix/>
          </a:blip>
          <a:srcRect l="18668" r="25902"/>
          <a:stretch/>
        </p:blipFill>
        <p:spPr>
          <a:xfrm>
            <a:off x="9068551" y="2895225"/>
            <a:ext cx="1899247" cy="2492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186698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1" y="152400"/>
            <a:ext cx="4885540" cy="655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460500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026" y="642938"/>
            <a:ext cx="2857500" cy="557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4175" y="633414"/>
            <a:ext cx="2933700" cy="559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24951" y="1825787"/>
            <a:ext cx="5699324" cy="320643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1"/>
          <p:cNvSpPr/>
          <p:nvPr/>
        </p:nvSpPr>
        <p:spPr>
          <a:xfrm>
            <a:off x="1058600" y="1580951"/>
            <a:ext cx="1399600" cy="62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endParaRPr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66" y="1580951"/>
            <a:ext cx="1385268" cy="70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1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Contracts, Payments and Milestones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2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4380" y="1524000"/>
            <a:ext cx="5945188" cy="3048000"/>
          </a:xfrm>
        </p:spPr>
        <p:txBody>
          <a:bodyPr/>
          <a:lstStyle/>
          <a:p>
            <a:r>
              <a:rPr lang="en-US" dirty="0"/>
              <a:t>Contracts, Payments and Milestones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Valerie Stevenson</a:t>
            </a:r>
          </a:p>
          <a:p>
            <a:r>
              <a:rPr lang="en-US" dirty="0" smtClean="0"/>
              <a:t>SIREN CCC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97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Trial agreements are riders to the SIREN Master Trial agreement</a:t>
            </a:r>
          </a:p>
          <a:p>
            <a:pPr lvl="1"/>
            <a:r>
              <a:rPr lang="en-US" dirty="0" smtClean="0"/>
              <a:t>Subrecipient agreement form must be returned before rider can be sent</a:t>
            </a:r>
          </a:p>
          <a:p>
            <a:endParaRPr lang="en-US" dirty="0"/>
          </a:p>
          <a:p>
            <a:r>
              <a:rPr lang="en-US" dirty="0" smtClean="0"/>
              <a:t>Sites designated as Spokes will receive agreements from their Hub</a:t>
            </a:r>
          </a:p>
          <a:p>
            <a:endParaRPr lang="en-US" dirty="0"/>
          </a:p>
          <a:p>
            <a:r>
              <a:rPr lang="en-US" dirty="0" smtClean="0"/>
              <a:t>Deadline for returning riders is August 1, 2020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33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5122</Words>
  <Application>Microsoft Office PowerPoint</Application>
  <PresentationFormat>Widescreen</PresentationFormat>
  <Paragraphs>881</Paragraphs>
  <Slides>105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7" baseType="lpstr">
      <vt:lpstr>ＭＳ Ｐゴシック</vt:lpstr>
      <vt:lpstr>Arial</vt:lpstr>
      <vt:lpstr>Bookman Old Style</vt:lpstr>
      <vt:lpstr>Calibri</vt:lpstr>
      <vt:lpstr>Calibri Light</vt:lpstr>
      <vt:lpstr>Segoe UI</vt:lpstr>
      <vt:lpstr>Symbol</vt:lpstr>
      <vt:lpstr>Times New Roman</vt:lpstr>
      <vt:lpstr>Wingdings</vt:lpstr>
      <vt:lpstr>Office Theme</vt:lpstr>
      <vt:lpstr>1_Office Theme</vt:lpstr>
      <vt:lpstr>Photoshop.Image.6</vt:lpstr>
      <vt:lpstr>Clinical-trial of COVID-19 Convalescent Plasma in Outpatients (C3PO)</vt:lpstr>
      <vt:lpstr>The Team</vt:lpstr>
      <vt:lpstr>Introduction</vt:lpstr>
      <vt:lpstr>PowerPoint Presentation</vt:lpstr>
      <vt:lpstr>Study Overview</vt:lpstr>
      <vt:lpstr>Clinical-trial of COVID-19 Convalescent Plasma in Outpatients (C3PO)</vt:lpstr>
      <vt:lpstr>PowerPoint Presentation</vt:lpstr>
      <vt:lpstr>Patients recovering from COVID-19 develop antibodies against SARS-CoV-2</vt:lpstr>
      <vt:lpstr>Passive immunization with convalescent plasma (CP) could prevent progression or treat COVID-19 illness in patients without antibodies</vt:lpstr>
      <vt:lpstr>PowerPoint Presentation</vt:lpstr>
      <vt:lpstr>PowerPoint Presentation</vt:lpstr>
      <vt:lpstr>PowerPoint Presentation</vt:lpstr>
      <vt:lpstr>Does passive immunization with convalescent plasma (CP) prevent progression of early/mild COVID-19 illness to moderate/severe illness?</vt:lpstr>
      <vt:lpstr>Does passive immunization with convalescent plasma (CP) prevent progression of early/mild COVID-19 illness to moderate/severe illness?</vt:lpstr>
      <vt:lpstr>Does passive immunization with convalescent plasma (CP) prevent progression of early/mild COVID-19 illness to moderate/severe illness?</vt:lpstr>
      <vt:lpstr>Does passive immunization with convalescent plasma (CP) prevent progression of early/mild COVID-19 illness to moderate/severe illness?</vt:lpstr>
      <vt:lpstr>Study Population Adults with mild symptomatic laboratory-confirmed COVID-19 illness in the Emergency Department, who are at high risk for progression to severe illness, but who are clinically stable for outpatient management at randomization. </vt:lpstr>
      <vt:lpstr>PowerPoint Presentation</vt:lpstr>
      <vt:lpstr>Study Population Adults with mild symptomatic laboratory-confirmed COVID-19 illness in the Emergency Department, who are at high risk for progression to severe illness, but who are clinically stable for outpatient management at randomization. </vt:lpstr>
      <vt:lpstr>Study Population Adults with mild symptomatic laboratory-confirmed COVID-19 illness in the Emergency Department, who are at high risk for progression to severe illness, but who are clinically stable for outpatient management at randomization. </vt:lpstr>
      <vt:lpstr>Intervention</vt:lpstr>
      <vt:lpstr>Intervention</vt:lpstr>
      <vt:lpstr>Primary Outcome</vt:lpstr>
      <vt:lpstr>Secondary and Exploratory Outcomes</vt:lpstr>
      <vt:lpstr>Statistical Plan (Brief)</vt:lpstr>
      <vt:lpstr>Sample Size – 600 (300 saline; 300 CP)</vt:lpstr>
      <vt:lpstr>PowerPoint Presentation</vt:lpstr>
      <vt:lpstr>Estimated Event Rate (April-May data)</vt:lpstr>
      <vt:lpstr>PowerPoint Presentation</vt:lpstr>
      <vt:lpstr>PowerPoint Presentation</vt:lpstr>
      <vt:lpstr>PowerPoint Presentation</vt:lpstr>
      <vt:lpstr>Design, Procedures</vt:lpstr>
      <vt:lpstr>Monitoring for Adverse Events</vt:lpstr>
      <vt:lpstr>PowerPoint Presentation</vt:lpstr>
      <vt:lpstr>PowerPoint Presentation</vt:lpstr>
      <vt:lpstr>PowerPoint Presentation</vt:lpstr>
      <vt:lpstr>Biospecimen Collection, Processing, Storage, &amp; Shipment</vt:lpstr>
      <vt:lpstr> Blood Sample Collection, Processing, Storage and Shipment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Outcome Assessment</vt:lpstr>
      <vt:lpstr> C3PO Secondary Outcomes</vt:lpstr>
      <vt:lpstr>CDC Symptom Assessments (Days 2, 4, 6, 8, 10, 14, 15, 30)</vt:lpstr>
      <vt:lpstr> COVID Outpatient Ordinal Outcome Scale</vt:lpstr>
      <vt:lpstr> C3PO Exploratory Outcomes</vt:lpstr>
      <vt:lpstr> Stanford Call Center</vt:lpstr>
      <vt:lpstr>Protocol Violations/Deviations, AE Reporting</vt:lpstr>
      <vt:lpstr> Adverse Events and Protocol Deviation Reporting</vt:lpstr>
      <vt:lpstr>PowerPoint Presentation</vt:lpstr>
      <vt:lpstr>Adverse Events</vt:lpstr>
      <vt:lpstr>Reporting AEs in C3PO</vt:lpstr>
      <vt:lpstr>Reporting AEs in C3PO</vt:lpstr>
      <vt:lpstr>Reporting AEs in C3PO</vt:lpstr>
      <vt:lpstr>Relatedness</vt:lpstr>
      <vt:lpstr>Write good SAE narratives</vt:lpstr>
      <vt:lpstr>SAE review process</vt:lpstr>
      <vt:lpstr>Protocol Deviation Reporting</vt:lpstr>
      <vt:lpstr>PowerPoint Presentation</vt:lpstr>
      <vt:lpstr>Questions?</vt:lpstr>
      <vt:lpstr>Site Regulatory Readiness</vt:lpstr>
      <vt:lpstr>  </vt:lpstr>
      <vt:lpstr>Objectives</vt:lpstr>
      <vt:lpstr>  </vt:lpstr>
      <vt:lpstr>C3PO Regulatory Database: WebDCUTM</vt:lpstr>
      <vt:lpstr>PowerPoint Presentation</vt:lpstr>
      <vt:lpstr>PowerPoint Presentation</vt:lpstr>
      <vt:lpstr>  Electronic Delegation of Authority Log  A list of appropriately qualified persons to whom the investigator has delegated significant trial-related duties. </vt:lpstr>
      <vt:lpstr>Step 3 - Regulatory Document Approval Parameters</vt:lpstr>
      <vt:lpstr>Regulatory People Documents Needed for Startup  </vt:lpstr>
      <vt:lpstr>Regulatory Document Approval Parameters</vt:lpstr>
      <vt:lpstr>Regulatory Site Documents Needed for Startup </vt:lpstr>
      <vt:lpstr>PowerPoint Presentation</vt:lpstr>
      <vt:lpstr>Step 5 – Complete all training</vt:lpstr>
      <vt:lpstr>Step 6 - Readiness Checklist and Call </vt:lpstr>
      <vt:lpstr>Ongoing Site Management </vt:lpstr>
      <vt:lpstr>Study Team Changes</vt:lpstr>
      <vt:lpstr>Who to Contact?</vt:lpstr>
      <vt:lpstr>cIRB and Electronic Consent Training</vt:lpstr>
      <vt:lpstr>  Central IRB and e-Consent</vt:lpstr>
      <vt:lpstr>PowerPoint Presentation</vt:lpstr>
      <vt:lpstr>Objectives</vt:lpstr>
      <vt:lpstr>Why a central IRB?</vt:lpstr>
      <vt:lpstr>Why a central IRB?</vt:lpstr>
      <vt:lpstr>What a CIRB is and is not</vt:lpstr>
      <vt:lpstr>How it works</vt:lpstr>
      <vt:lpstr>How it works</vt:lpstr>
      <vt:lpstr>E-consent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Contracts, Payments and Milestones</vt:lpstr>
      <vt:lpstr>Contracts, Payments and Milestones</vt:lpstr>
      <vt:lpstr>Contracts</vt:lpstr>
      <vt:lpstr>Milestones and Payments: Start-up</vt:lpstr>
      <vt:lpstr>Milestones and Payments: Per-subject payments </vt:lpstr>
      <vt:lpstr>PowerPoint Presentation</vt:lpstr>
      <vt:lpstr>Data Monitoring RSDV</vt:lpstr>
      <vt:lpstr>  Complete the survey if not previously done  Steps to RSDV Document on the C3PO WebSite   </vt:lpstr>
      <vt:lpstr>PowerPoint Presentation</vt:lpstr>
    </vt:vector>
  </TitlesOfParts>
  <Company>University of Michigan Health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Clinical-trial of COVID-19 Convalescent Plasma in Outpatients (C3PO)</dc:title>
  <dc:creator>Barsan, William (Bill)</dc:creator>
  <cp:lastModifiedBy>Black, Joy</cp:lastModifiedBy>
  <cp:revision>5</cp:revision>
  <dcterms:created xsi:type="dcterms:W3CDTF">2020-06-25T13:38:39Z</dcterms:created>
  <dcterms:modified xsi:type="dcterms:W3CDTF">2020-06-25T18:32:32Z</dcterms:modified>
</cp:coreProperties>
</file>