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5" r:id="rId7"/>
    <p:sldId id="268" r:id="rId8"/>
    <p:sldId id="264" r:id="rId9"/>
    <p:sldId id="258" r:id="rId10"/>
    <p:sldId id="269" r:id="rId11"/>
    <p:sldId id="270" r:id="rId12"/>
    <p:sldId id="271" r:id="rId13"/>
    <p:sldId id="272" r:id="rId14"/>
    <p:sldId id="259" r:id="rId15"/>
    <p:sldId id="256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5"/>
    <p:restoredTop sz="94663"/>
  </p:normalViewPr>
  <p:slideViewPr>
    <p:cSldViewPr snapToGrid="0" snapToObjects="1">
      <p:cViewPr varScale="1">
        <p:scale>
          <a:sx n="79" d="100"/>
          <a:sy n="79" d="100"/>
        </p:scale>
        <p:origin x="70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D680-7FBB-DF47-AAEE-8C381B318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710D8-7EC7-EF44-91DB-534C29D49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10BB8-FDE1-D842-B074-B9676934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ADC8B-9158-984D-B65A-FFF965F18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D21AB-B811-374F-BCC6-4808A972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8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0D25-A681-9F41-B7BF-689EC4CC1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E297A-FEE5-8D48-82DF-14297903F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6FC7-8BB0-7647-88B5-A4AD71C4E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8EF05-D248-5F4A-ABE3-7A4FD142A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8D985-0DBE-D14F-8844-D7DA8116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7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501C8-B869-BF47-9684-E7AC6CA0C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ADCB6-7F4E-7B4B-9720-401A8BC06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5F924-9F2A-FA40-9301-4CD36CF3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5FFE2-8D3C-EF42-B8B1-397B0E1CF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8B2EA-90BF-AD45-9B7D-03826C23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DF05-4EFE-2542-8298-4071FA7D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E020D-0666-134A-BB04-3932FC5AC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3106F-9A87-FA47-A71D-FC436A91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1FA28-BB3A-6847-9AA3-864CA8DC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0FBEF-98B4-2C40-8FD0-F41B26BA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1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EF9EC-8300-D747-805A-80F2ECF5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4AF5E-0C6F-1B4A-A3AA-419A022EA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4B679-13B8-FD4F-B3B5-12A14C79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B89A5-8C67-DA49-86CC-C5CEBB8D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B97BC-7A48-C142-A3E9-F6B6BFD4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6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9E173-5DD8-AD47-8C55-60625422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FE325-FFFD-5C45-AAE9-9B6D71CDD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037C8-378B-624E-BACC-C037BBD56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45976-F9D8-C54B-A304-291803F9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0DCCA-34D6-DD4A-AD22-00FC1979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ADFFE-C2A8-4B40-B6C0-F9A5188A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8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EC6AF-2222-E641-8EF2-64A58D68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C193C-63F2-AF4E-AC6A-C6E59E0A1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FC458-0BF3-2747-AC22-019DFAFD8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0E7D4-3394-B646-A60C-4BACB1FBF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D3F521-4623-CC4E-B533-24759C8CE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461E0-4C3B-6644-917C-491211CA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F6619B-8B44-A846-805D-EC982C18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D31E3-E432-684D-B996-B1CECAAF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5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8855-42BF-6743-93E7-12D78FEEA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59DB43-3A1F-CC46-88E9-2A224B93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C20AF-F6A0-0342-ABD9-6F254848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3CD88-C414-5E49-BAE3-F4150EDF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AA3F9-EC7D-2946-976B-95738A6E4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D55D3-D8B6-A94A-BBC0-7A1138F8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65B9E-BBA6-034F-8DFC-E889ED50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5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A100-E7B5-EE44-BADD-C9FF6362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03313-D7D9-9B44-9C6C-DF3317329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C6A52-4A2C-AF4C-AAB1-56FEF7D7F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FDBCF-E78F-6B45-B05F-EC2B2B93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BEA2F-8DFF-5D45-BD5E-E51AF24C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24DA5-8BAF-814E-8545-E4ED4F668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9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D62C-2654-3F40-B702-B5F026BA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1ACF30-FEF1-DB40-9A7F-5AC38D9E3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6E1F43-9D0E-2548-9B39-77BBA5251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BDA65-35BA-E54C-BC59-339088E41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E4E9A-E99D-D345-8F89-F4A6E37F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2C538-0E5A-F240-86F0-D5B94E02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9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EFE9A-0F66-D048-836F-C6D885C7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C99A4-B852-D44E-AA24-205F3B082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32964-F764-1545-B883-5052C8553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F3850-4D5D-184C-B80C-7929B1DDCD4C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4BCD-B1A7-FA4E-A5B4-E3EF0A2FC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D05E7-6644-DB4A-AA79-B20D0E95D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3F895-59CF-FA4F-813E-38EE838E9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3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iren.network/clinical-trials/c3p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ocal.fedex.com/en-us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iren.network/clinical-trials/c3po/toolbox%23Resourc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3EE4-DABC-1D41-A02E-591B2434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C3PO Investigator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C3A08-1799-5443-8A18-BB1E64291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pPr marL="914400" lvl="1" indent="-457200" fontAlgn="base">
              <a:buFont typeface="+mj-lt"/>
              <a:buAutoNum type="arabicPeriod"/>
            </a:pPr>
            <a:r>
              <a:rPr lang="en-US" b="1" dirty="0"/>
              <a:t>Advertise the trial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US" b="1" dirty="0"/>
              <a:t>Impact of EUA for </a:t>
            </a:r>
            <a:r>
              <a:rPr lang="en-US" b="1" dirty="0" err="1"/>
              <a:t>mAb</a:t>
            </a:r>
            <a:r>
              <a:rPr lang="en-US" b="1" dirty="0"/>
              <a:t> 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US" b="1" dirty="0"/>
              <a:t>Boosting Enrollment</a:t>
            </a:r>
          </a:p>
          <a:p>
            <a:pPr marL="1371600" lvl="2" indent="-457200" fontAlgn="base">
              <a:buFont typeface="+mj-lt"/>
              <a:buAutoNum type="arabicPeriod"/>
            </a:pPr>
            <a:r>
              <a:rPr lang="en-US" dirty="0"/>
              <a:t>New payment scheme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US" b="1" dirty="0"/>
              <a:t>PBMC </a:t>
            </a:r>
            <a:r>
              <a:rPr lang="en-US" b="1" dirty="0" err="1"/>
              <a:t>substudy</a:t>
            </a:r>
            <a:r>
              <a:rPr lang="en-US" b="1" dirty="0"/>
              <a:t> </a:t>
            </a:r>
            <a:r>
              <a:rPr lang="en-US" dirty="0"/>
              <a:t>- Philip Norris 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US" b="1" dirty="0"/>
              <a:t>Other plasma</a:t>
            </a:r>
            <a:r>
              <a:rPr lang="en-US" dirty="0"/>
              <a:t> trials  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US" b="1" dirty="0"/>
              <a:t>Miscellaneous</a:t>
            </a:r>
            <a:r>
              <a:rPr lang="en-US" dirty="0"/>
              <a:t>, Q&amp;A</a:t>
            </a:r>
          </a:p>
          <a:p>
            <a:endParaRPr lang="en-US" dirty="0"/>
          </a:p>
        </p:txBody>
      </p:sp>
      <p:pic>
        <p:nvPicPr>
          <p:cNvPr id="4" name="Picture 2" descr="Study Logo">
            <a:extLst>
              <a:ext uri="{FF2B5EF4-FFF2-40B4-BE49-F238E27FC236}">
                <a16:creationId xmlns:a16="http://schemas.microsoft.com/office/drawing/2014/main" id="{61B9F9A4-AB3B-5842-97F0-2B303DFC9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443322" cy="217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4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969EB-CF30-FE46-B1F2-0629F0D2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4. Ancillary Peripheral Blood Monocyte (PBMC) study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83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C3C0A0-0F47-4ED3-930F-B4D2FE20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C3PO Mechanisms sub-study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CC81ED-DD62-498A-809B-62BF08CA2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sub-study will enroll 100 subjects and collect whole blood for shipment to VRI-SF, samples will be processed to isolate peripheral blood mononuclear cells (PBMCs)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Plasma samples will be tested at four time points to measure pro-inflammatory cytokines as well as coagulation measures fibrinogen and D-dimer levels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Cells will be tested to measure evolution of B and T cell responses</a:t>
            </a:r>
          </a:p>
        </p:txBody>
      </p:sp>
    </p:spTree>
    <p:extLst>
      <p:ext uri="{BB962C8B-B14F-4D97-AF65-F5344CB8AC3E}">
        <p14:creationId xmlns:p14="http://schemas.microsoft.com/office/powerpoint/2010/main" val="19001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FD8E782-B1C2-4704-9E71-B45744553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63" y="936205"/>
            <a:ext cx="9474874" cy="5921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A16116-7412-47A7-9ABD-42D21D75B4EA}"/>
              </a:ext>
            </a:extLst>
          </p:cNvPr>
          <p:cNvSpPr txBox="1"/>
          <p:nvPr/>
        </p:nvSpPr>
        <p:spPr>
          <a:xfrm>
            <a:off x="6203785" y="960258"/>
            <a:ext cx="3218229" cy="365484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r>
              <a:rPr lang="en-US" sz="2000" dirty="0">
                <a:solidFill>
                  <a:srgbClr val="FD5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immune response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39DEF9-4500-485C-B27D-1B077E923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Pathophysiology of acute COVID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60A29D-ED25-4C65-8EE6-68C23543069B}"/>
              </a:ext>
            </a:extLst>
          </p:cNvPr>
          <p:cNvSpPr/>
          <p:nvPr/>
        </p:nvSpPr>
        <p:spPr>
          <a:xfrm>
            <a:off x="1210680" y="5935578"/>
            <a:ext cx="9286872" cy="9224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298A4-78BA-47FE-A11D-E357D7625DDF}"/>
              </a:ext>
            </a:extLst>
          </p:cNvPr>
          <p:cNvSpPr txBox="1"/>
          <p:nvPr/>
        </p:nvSpPr>
        <p:spPr>
          <a:xfrm>
            <a:off x="1278366" y="952976"/>
            <a:ext cx="2932694" cy="365484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r>
              <a:rPr lang="en-US" sz="2000" dirty="0">
                <a:solidFill>
                  <a:srgbClr val="FD5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Innate immune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40A72-775F-46F1-86A1-2A7E495BA4FB}"/>
              </a:ext>
            </a:extLst>
          </p:cNvPr>
          <p:cNvSpPr/>
          <p:nvPr/>
        </p:nvSpPr>
        <p:spPr>
          <a:xfrm>
            <a:off x="4358943" y="960258"/>
            <a:ext cx="6622377" cy="4799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3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39DEF9-4500-485C-B27D-1B077E923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Pathophysiology of acute COVID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60A29D-ED25-4C65-8EE6-68C23543069B}"/>
              </a:ext>
            </a:extLst>
          </p:cNvPr>
          <p:cNvSpPr/>
          <p:nvPr/>
        </p:nvSpPr>
        <p:spPr>
          <a:xfrm>
            <a:off x="1210680" y="5935578"/>
            <a:ext cx="9286872" cy="9224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04F04F9-FCD5-4FBC-A5B6-C86E2E50A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67" y="1001554"/>
            <a:ext cx="8853242" cy="5533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0298A4-78BA-47FE-A11D-E357D7625DDF}"/>
              </a:ext>
            </a:extLst>
          </p:cNvPr>
          <p:cNvSpPr txBox="1"/>
          <p:nvPr/>
        </p:nvSpPr>
        <p:spPr>
          <a:xfrm>
            <a:off x="1278366" y="952976"/>
            <a:ext cx="2932694" cy="365484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r>
              <a:rPr lang="en-US" sz="2000" dirty="0">
                <a:solidFill>
                  <a:srgbClr val="FD5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Innate immune response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16116-7412-47A7-9ABD-42D21D75B4EA}"/>
              </a:ext>
            </a:extLst>
          </p:cNvPr>
          <p:cNvSpPr txBox="1"/>
          <p:nvPr/>
        </p:nvSpPr>
        <p:spPr>
          <a:xfrm>
            <a:off x="6203785" y="960258"/>
            <a:ext cx="3218229" cy="365484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r>
              <a:rPr lang="en-US" sz="2000" dirty="0">
                <a:solidFill>
                  <a:srgbClr val="FD5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immune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40A72-775F-46F1-86A1-2A7E495BA4FB}"/>
              </a:ext>
            </a:extLst>
          </p:cNvPr>
          <p:cNvSpPr/>
          <p:nvPr/>
        </p:nvSpPr>
        <p:spPr>
          <a:xfrm>
            <a:off x="7812899" y="1912518"/>
            <a:ext cx="1609115" cy="1143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50EB2C-A553-48ED-935F-4E92B143DBE1}"/>
              </a:ext>
            </a:extLst>
          </p:cNvPr>
          <p:cNvSpPr/>
          <p:nvPr/>
        </p:nvSpPr>
        <p:spPr>
          <a:xfrm>
            <a:off x="4769916" y="2160666"/>
            <a:ext cx="1433869" cy="9522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92BE44-4557-4DFF-9088-F31D02FF81E6}"/>
              </a:ext>
            </a:extLst>
          </p:cNvPr>
          <p:cNvSpPr/>
          <p:nvPr/>
        </p:nvSpPr>
        <p:spPr>
          <a:xfrm>
            <a:off x="3118185" y="3664980"/>
            <a:ext cx="1092876" cy="7967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3FFB71-A175-4C05-A1AF-D28BD2E9FDDE}"/>
              </a:ext>
            </a:extLst>
          </p:cNvPr>
          <p:cNvSpPr/>
          <p:nvPr/>
        </p:nvSpPr>
        <p:spPr>
          <a:xfrm>
            <a:off x="1278367" y="5623865"/>
            <a:ext cx="2441397" cy="9522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665FC2-E639-4E6F-B65D-F2462065D043}"/>
              </a:ext>
            </a:extLst>
          </p:cNvPr>
          <p:cNvSpPr/>
          <p:nvPr/>
        </p:nvSpPr>
        <p:spPr>
          <a:xfrm>
            <a:off x="4484288" y="5516856"/>
            <a:ext cx="2441397" cy="9522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47959D-7ECF-4BB4-981C-CAF4DA282ABA}"/>
              </a:ext>
            </a:extLst>
          </p:cNvPr>
          <p:cNvSpPr/>
          <p:nvPr/>
        </p:nvSpPr>
        <p:spPr>
          <a:xfrm>
            <a:off x="7674662" y="5631148"/>
            <a:ext cx="2441397" cy="9522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E4EE4A-F47B-4A86-AB8D-E523E668E49E}"/>
              </a:ext>
            </a:extLst>
          </p:cNvPr>
          <p:cNvSpPr/>
          <p:nvPr/>
        </p:nvSpPr>
        <p:spPr>
          <a:xfrm>
            <a:off x="4211060" y="4461711"/>
            <a:ext cx="350914" cy="304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F2A1-681F-A641-AB8B-78727735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Ancillary Peripheral Blood Monocyte (PBMC) study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2809C-41F5-0E4B-AE1D-934B66293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Sites will be reimbursed in the amount of </a:t>
            </a:r>
            <a:r>
              <a:rPr lang="en-US" b="1" dirty="0"/>
              <a:t>$50</a:t>
            </a:r>
            <a:r>
              <a:rPr lang="en-US" dirty="0"/>
              <a:t> for the baseline blood collection, and </a:t>
            </a:r>
            <a:r>
              <a:rPr lang="en-US" b="1" dirty="0"/>
              <a:t>$100 </a:t>
            </a:r>
            <a:r>
              <a:rPr lang="en-US" dirty="0"/>
              <a:t>for each of the </a:t>
            </a:r>
            <a:r>
              <a:rPr lang="en-US" b="1" u="sng" dirty="0"/>
              <a:t>15</a:t>
            </a:r>
            <a:r>
              <a:rPr lang="en-US" b="1" dirty="0"/>
              <a:t> day</a:t>
            </a:r>
            <a:r>
              <a:rPr lang="en-US" dirty="0"/>
              <a:t> and </a:t>
            </a:r>
            <a:r>
              <a:rPr lang="en-US" b="1" u="sng" dirty="0"/>
              <a:t>30</a:t>
            </a:r>
            <a:r>
              <a:rPr lang="en-US" b="1" dirty="0"/>
              <a:t> day</a:t>
            </a:r>
            <a:r>
              <a:rPr lang="en-US" dirty="0"/>
              <a:t> collection time points in the study protocol.  </a:t>
            </a:r>
          </a:p>
          <a:p>
            <a:r>
              <a:rPr lang="en-US" dirty="0"/>
              <a:t>Samples must be received at </a:t>
            </a:r>
            <a:r>
              <a:rPr lang="en-US" dirty="0" err="1"/>
              <a:t>Vitalant</a:t>
            </a:r>
            <a:r>
              <a:rPr lang="en-US" dirty="0"/>
              <a:t> Research Institute to be considered for payment. </a:t>
            </a:r>
          </a:p>
          <a:p>
            <a:r>
              <a:rPr lang="en-US" dirty="0"/>
              <a:t>Procedures for sample collection are included in the MOP for the trial at </a:t>
            </a:r>
            <a:r>
              <a:rPr lang="en-US" b="1" u="sng" dirty="0">
                <a:hlinkClick r:id="rId2"/>
              </a:rPr>
              <a:t>https://siren.network/clinical-trials/c3po</a:t>
            </a:r>
            <a:endParaRPr lang="en-US" dirty="0">
              <a:effectLst/>
            </a:endParaRPr>
          </a:p>
          <a:p>
            <a:r>
              <a:rPr lang="en-US" dirty="0"/>
              <a:t>This ancillary study will collect blood from 100 subjects total, and we will only reimburse for the first 100 subjects completed. </a:t>
            </a:r>
          </a:p>
        </p:txBody>
      </p:sp>
    </p:spTree>
    <p:extLst>
      <p:ext uri="{BB962C8B-B14F-4D97-AF65-F5344CB8AC3E}">
        <p14:creationId xmlns:p14="http://schemas.microsoft.com/office/powerpoint/2010/main" val="291524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5CC7AB-5A71-B145-8609-EAB9DD2D6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341137"/>
              </p:ext>
            </p:extLst>
          </p:nvPr>
        </p:nvGraphicFramePr>
        <p:xfrm>
          <a:off x="607257" y="973411"/>
          <a:ext cx="10977486" cy="4153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9783">
                  <a:extLst>
                    <a:ext uri="{9D8B030D-6E8A-4147-A177-3AD203B41FA5}">
                      <a16:colId xmlns:a16="http://schemas.microsoft.com/office/drawing/2014/main" val="3509616313"/>
                    </a:ext>
                  </a:extLst>
                </a:gridCol>
                <a:gridCol w="1289783">
                  <a:extLst>
                    <a:ext uri="{9D8B030D-6E8A-4147-A177-3AD203B41FA5}">
                      <a16:colId xmlns:a16="http://schemas.microsoft.com/office/drawing/2014/main" val="3583451661"/>
                    </a:ext>
                  </a:extLst>
                </a:gridCol>
                <a:gridCol w="1289783">
                  <a:extLst>
                    <a:ext uri="{9D8B030D-6E8A-4147-A177-3AD203B41FA5}">
                      <a16:colId xmlns:a16="http://schemas.microsoft.com/office/drawing/2014/main" val="1838805977"/>
                    </a:ext>
                  </a:extLst>
                </a:gridCol>
                <a:gridCol w="1289783">
                  <a:extLst>
                    <a:ext uri="{9D8B030D-6E8A-4147-A177-3AD203B41FA5}">
                      <a16:colId xmlns:a16="http://schemas.microsoft.com/office/drawing/2014/main" val="2026250784"/>
                    </a:ext>
                  </a:extLst>
                </a:gridCol>
                <a:gridCol w="1949005">
                  <a:extLst>
                    <a:ext uri="{9D8B030D-6E8A-4147-A177-3AD203B41FA5}">
                      <a16:colId xmlns:a16="http://schemas.microsoft.com/office/drawing/2014/main" val="2448263137"/>
                    </a:ext>
                  </a:extLst>
                </a:gridCol>
                <a:gridCol w="1289783">
                  <a:extLst>
                    <a:ext uri="{9D8B030D-6E8A-4147-A177-3AD203B41FA5}">
                      <a16:colId xmlns:a16="http://schemas.microsoft.com/office/drawing/2014/main" val="2615596965"/>
                    </a:ext>
                  </a:extLst>
                </a:gridCol>
                <a:gridCol w="1289783">
                  <a:extLst>
                    <a:ext uri="{9D8B030D-6E8A-4147-A177-3AD203B41FA5}">
                      <a16:colId xmlns:a16="http://schemas.microsoft.com/office/drawing/2014/main" val="2015024040"/>
                    </a:ext>
                  </a:extLst>
                </a:gridCol>
                <a:gridCol w="1289783">
                  <a:extLst>
                    <a:ext uri="{9D8B030D-6E8A-4147-A177-3AD203B41FA5}">
                      <a16:colId xmlns:a16="http://schemas.microsoft.com/office/drawing/2014/main" val="4150527107"/>
                    </a:ext>
                  </a:extLst>
                </a:gridCol>
              </a:tblGrid>
              <a:tr h="80035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Sunday</a:t>
                      </a:r>
                      <a:endParaRPr lang="en-US" sz="2000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Monday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Tuesday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Wednesday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Thursday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Friday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Saturday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FF4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900433"/>
                  </a:ext>
                </a:extLst>
              </a:tr>
              <a:tr h="1499993">
                <a:tc>
                  <a:txBody>
                    <a:bodyPr/>
                    <a:lstStyle/>
                    <a:p>
                      <a:r>
                        <a:rPr lang="en-US" sz="1600" dirty="0"/>
                        <a:t>OK to collect blood from Midnight until</a:t>
                      </a:r>
                      <a:r>
                        <a:rPr lang="en-US" sz="1600" b="1" dirty="0"/>
                        <a:t> last FedEx Pickup (~6 pm)</a:t>
                      </a:r>
                      <a:r>
                        <a:rPr lang="en-US" sz="1600" dirty="0"/>
                        <a:t> for next day delivery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Midnight - 6  pm*</a:t>
                      </a:r>
                      <a:endParaRPr lang="en-US" sz="20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Midnight - 6  pm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Midnight - 6  pm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Midnight 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  pm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Midnight - 6  pm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Midnight - 6  pm</a:t>
                      </a:r>
                    </a:p>
                  </a:txBody>
                  <a:tcPr anchor="ctr">
                    <a:solidFill>
                      <a:srgbClr val="FF4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Do not collect sample on Saturday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256151"/>
                  </a:ext>
                </a:extLst>
              </a:tr>
              <a:tr h="494400">
                <a:tc>
                  <a:txBody>
                    <a:bodyPr/>
                    <a:lstStyle/>
                    <a:p>
                      <a:r>
                        <a:rPr lang="en-US" sz="1600" dirty="0"/>
                        <a:t>Cannot get to lab in time from last pickup till Midnight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 pm-MN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 pm-MN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 pm-MN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 pm-MN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 pm-MN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 pm-MN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5681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168C86A-D11A-0147-9AA8-4D2419571BD6}"/>
              </a:ext>
            </a:extLst>
          </p:cNvPr>
          <p:cNvSpPr txBox="1"/>
          <p:nvPr/>
        </p:nvSpPr>
        <p:spPr>
          <a:xfrm>
            <a:off x="2047716" y="5435430"/>
            <a:ext cx="837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Sunday evening pickup for FedEx delivery on Monday may not be available in all sites: check  your local service at </a:t>
            </a:r>
            <a:r>
              <a:rPr lang="en-US" dirty="0">
                <a:hlinkClick r:id="rId2"/>
              </a:rPr>
              <a:t>https://local.fedex.com/en-us/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4533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B4CB-68A1-234C-967D-33D8D7D928D9}"/>
              </a:ext>
            </a:extLst>
          </p:cNvPr>
          <p:cNvSpPr txBox="1"/>
          <p:nvPr/>
        </p:nvSpPr>
        <p:spPr>
          <a:xfrm>
            <a:off x="6649649" y="6550223"/>
            <a:ext cx="5542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432FF"/>
                </a:solidFill>
              </a:rPr>
              <a:t>Adapted from </a:t>
            </a:r>
            <a:r>
              <a:rPr lang="en-US" sz="1400" i="1" dirty="0" err="1">
                <a:solidFill>
                  <a:srgbClr val="0432FF"/>
                </a:solidFill>
              </a:rPr>
              <a:t>Akhmerov</a:t>
            </a:r>
            <a:r>
              <a:rPr lang="en-US" sz="1400" i="1" dirty="0">
                <a:solidFill>
                  <a:srgbClr val="0432FF"/>
                </a:solidFill>
              </a:rPr>
              <a:t> et al. Circulation Research. 2020;126:1443–1455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1E368-DBD5-E242-9719-F4F851D6C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88" y="1756490"/>
            <a:ext cx="8820348" cy="4826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8B719-5875-E145-B8D4-16902A9C3F48}"/>
              </a:ext>
            </a:extLst>
          </p:cNvPr>
          <p:cNvSpPr txBox="1"/>
          <p:nvPr/>
        </p:nvSpPr>
        <p:spPr>
          <a:xfrm>
            <a:off x="2172528" y="987049"/>
            <a:ext cx="1436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highlight>
                  <a:srgbClr val="00FFFF"/>
                </a:highlight>
              </a:rPr>
              <a:t>C3PO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255C45-93B4-1649-82F4-205385CA66A0}"/>
              </a:ext>
            </a:extLst>
          </p:cNvPr>
          <p:cNvSpPr/>
          <p:nvPr/>
        </p:nvSpPr>
        <p:spPr>
          <a:xfrm>
            <a:off x="1491692" y="925492"/>
            <a:ext cx="3239910" cy="51383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C013E-321B-9D46-8829-D38C6536C198}"/>
              </a:ext>
            </a:extLst>
          </p:cNvPr>
          <p:cNvSpPr txBox="1"/>
          <p:nvPr/>
        </p:nvSpPr>
        <p:spPr>
          <a:xfrm>
            <a:off x="470122" y="120746"/>
            <a:ext cx="7575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</a:rPr>
              <a:t>5. C3PO and Convalescent Plasma Trials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0F4A6-0980-9647-B456-3450D3A05919}"/>
              </a:ext>
            </a:extLst>
          </p:cNvPr>
          <p:cNvSpPr txBox="1"/>
          <p:nvPr/>
        </p:nvSpPr>
        <p:spPr>
          <a:xfrm>
            <a:off x="10300915" y="3356623"/>
            <a:ext cx="1542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highlight>
                  <a:srgbClr val="00FFFF"/>
                </a:highlight>
              </a:rPr>
              <a:t>15 and 30 day blood samples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DF07AC-E708-5440-8D80-BBC0B461F1AF}"/>
              </a:ext>
            </a:extLst>
          </p:cNvPr>
          <p:cNvSpPr txBox="1"/>
          <p:nvPr/>
        </p:nvSpPr>
        <p:spPr>
          <a:xfrm>
            <a:off x="5472101" y="931392"/>
            <a:ext cx="270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00FFFF"/>
                </a:highlight>
              </a:rPr>
              <a:t>Stays out of hospital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B9676D-7A23-4849-9BFD-4B6C1734B8A4}"/>
              </a:ext>
            </a:extLst>
          </p:cNvPr>
          <p:cNvCxnSpPr/>
          <p:nvPr/>
        </p:nvCxnSpPr>
        <p:spPr>
          <a:xfrm flipH="1">
            <a:off x="9664262" y="4367048"/>
            <a:ext cx="636653" cy="5734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5968E1-85BC-A244-9719-4D3104202C4E}"/>
              </a:ext>
            </a:extLst>
          </p:cNvPr>
          <p:cNvCxnSpPr>
            <a:cxnSpLocks/>
          </p:cNvCxnSpPr>
          <p:nvPr/>
        </p:nvCxnSpPr>
        <p:spPr>
          <a:xfrm flipH="1">
            <a:off x="6825132" y="1469760"/>
            <a:ext cx="263611" cy="19165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Study Logo">
            <a:extLst>
              <a:ext uri="{FF2B5EF4-FFF2-40B4-BE49-F238E27FC236}">
                <a16:creationId xmlns:a16="http://schemas.microsoft.com/office/drawing/2014/main" id="{3ABC6B53-77EB-714D-B437-6DFE22F84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0947" y="146774"/>
            <a:ext cx="2706062" cy="107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32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B19F-17C4-694B-ACA1-6423D590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6. Miscellaneous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760F5-AD0D-DF4D-AB45-3F1E49FC0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Biospecimen shipping for sites who have enrolled a lot</a:t>
            </a:r>
          </a:p>
          <a:p>
            <a:r>
              <a:rPr lang="en-US" dirty="0"/>
              <a:t>Short forms for non-English / non-Spanish </a:t>
            </a:r>
            <a:r>
              <a:rPr lang="en-US" dirty="0" smtClean="0"/>
              <a:t>consent</a:t>
            </a:r>
          </a:p>
          <a:p>
            <a:r>
              <a:rPr lang="en-US" dirty="0" smtClean="0"/>
              <a:t>SAE Reporting</a:t>
            </a:r>
          </a:p>
          <a:p>
            <a:pPr lvl="1"/>
            <a:r>
              <a:rPr lang="en-US" dirty="0" smtClean="0"/>
              <a:t>Include Date of Randomization</a:t>
            </a:r>
          </a:p>
          <a:p>
            <a:pPr lvl="1"/>
            <a:r>
              <a:rPr lang="en-US" dirty="0" smtClean="0"/>
              <a:t>Included Medical Intervention for AE</a:t>
            </a:r>
          </a:p>
          <a:p>
            <a:pPr lvl="1"/>
            <a:r>
              <a:rPr lang="en-US" dirty="0" smtClean="0"/>
              <a:t>For AEs, use names of “disease” (pneumonia, PE) not “consequences” (admission, intubation, death)</a:t>
            </a:r>
          </a:p>
          <a:p>
            <a:pPr lvl="1"/>
            <a:endParaRPr lang="en-US" dirty="0"/>
          </a:p>
        </p:txBody>
      </p:sp>
      <p:pic>
        <p:nvPicPr>
          <p:cNvPr id="4" name="Picture 2" descr="Study Logo">
            <a:extLst>
              <a:ext uri="{FF2B5EF4-FFF2-40B4-BE49-F238E27FC236}">
                <a16:creationId xmlns:a16="http://schemas.microsoft.com/office/drawing/2014/main" id="{CC214644-5B25-A745-AFBF-68F65447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5934" y="5191691"/>
            <a:ext cx="3666066" cy="14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E0A8-3C46-5045-AF8F-CFAE14DE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Advertise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77EBD-D121-8848-9E9F-7BAECA23C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https://siren.network/clinical-trials/c3po/toolbox#Resources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6E340-8601-7B4A-8D52-88BC8B18A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442" y="2390775"/>
            <a:ext cx="7505700" cy="4102100"/>
          </a:xfrm>
          <a:prstGeom prst="rect">
            <a:avLst/>
          </a:prstGeom>
        </p:spPr>
      </p:pic>
      <p:pic>
        <p:nvPicPr>
          <p:cNvPr id="6" name="Picture 2" descr="Study Logo">
            <a:extLst>
              <a:ext uri="{FF2B5EF4-FFF2-40B4-BE49-F238E27FC236}">
                <a16:creationId xmlns:a16="http://schemas.microsoft.com/office/drawing/2014/main" id="{CB20B33A-3F64-0047-AB2B-E076B1EA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965" y="130959"/>
            <a:ext cx="4249391" cy="16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294094-1A5F-274E-BED5-16A0455DE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4" y="0"/>
            <a:ext cx="5080129" cy="3849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3B427-FDE8-EA45-8234-3C7C64D21F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770" y="77118"/>
            <a:ext cx="5204696" cy="3517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4DD5F-06DE-1C43-A28D-14F8FF7CF4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762" y="2691312"/>
            <a:ext cx="6432789" cy="4213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A0F7E-42B1-0044-8896-2BC50E2B4B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04" y="2830340"/>
            <a:ext cx="5204696" cy="36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4F44F4-B550-824B-92A3-AF40F9DEF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8" y="1936750"/>
            <a:ext cx="11607800" cy="2984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EDCA5BD-6265-8F4F-892B-7BCC75D8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2. LY-3819253 / LY-CoV555 / </a:t>
            </a:r>
            <a:r>
              <a:rPr lang="en-US" dirty="0" err="1">
                <a:solidFill>
                  <a:srgbClr val="0432FF"/>
                </a:solidFill>
              </a:rPr>
              <a:t>Bamlanivimab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DF4C0-E648-FD42-90CB-AC225C6B3B7B}"/>
              </a:ext>
            </a:extLst>
          </p:cNvPr>
          <p:cNvSpPr txBox="1"/>
          <p:nvPr/>
        </p:nvSpPr>
        <p:spPr>
          <a:xfrm>
            <a:off x="6742323" y="5696122"/>
            <a:ext cx="478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Chen et al. N </a:t>
            </a:r>
            <a:r>
              <a:rPr lang="en-US" dirty="0" err="1">
                <a:solidFill>
                  <a:srgbClr val="0432FF"/>
                </a:solidFill>
              </a:rPr>
              <a:t>Engl</a:t>
            </a:r>
            <a:r>
              <a:rPr lang="en-US" dirty="0">
                <a:solidFill>
                  <a:srgbClr val="0432FF"/>
                </a:solidFill>
              </a:rPr>
              <a:t> J Med. 2020 Oct 28. </a:t>
            </a:r>
            <a:r>
              <a:rPr lang="en-US" dirty="0" err="1">
                <a:solidFill>
                  <a:srgbClr val="0432FF"/>
                </a:solidFill>
              </a:rPr>
              <a:t>doi</a:t>
            </a:r>
            <a:r>
              <a:rPr lang="en-US" dirty="0">
                <a:solidFill>
                  <a:srgbClr val="0432FF"/>
                </a:solidFill>
              </a:rPr>
              <a:t>: 10.1056/NEJMoa2029849. PMID: 33113295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FEE5C7-8CC6-D541-8B42-159E7DE9E08C}"/>
              </a:ext>
            </a:extLst>
          </p:cNvPr>
          <p:cNvSpPr/>
          <p:nvPr/>
        </p:nvSpPr>
        <p:spPr>
          <a:xfrm>
            <a:off x="192948" y="3040655"/>
            <a:ext cx="2010425" cy="583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AE509F-8B50-304B-9F3C-997A30EC0B5F}"/>
              </a:ext>
            </a:extLst>
          </p:cNvPr>
          <p:cNvSpPr/>
          <p:nvPr/>
        </p:nvSpPr>
        <p:spPr>
          <a:xfrm>
            <a:off x="1846770" y="2249199"/>
            <a:ext cx="2010425" cy="583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29B00A-9206-654E-9A3E-9CAC95CBE227}"/>
              </a:ext>
            </a:extLst>
          </p:cNvPr>
          <p:cNvSpPr txBox="1"/>
          <p:nvPr/>
        </p:nvSpPr>
        <p:spPr>
          <a:xfrm>
            <a:off x="5839826" y="6488668"/>
            <a:ext cx="564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8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nhlbi-connects.org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/secure/reports/enrollment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CAAC0-F728-DA47-864E-7AC0E720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34" y="1411825"/>
            <a:ext cx="8958273" cy="473602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302CCC-F97E-6B4D-8CCA-B65B62B7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3. Boosting Enrollment</a:t>
            </a:r>
          </a:p>
        </p:txBody>
      </p:sp>
    </p:spTree>
    <p:extLst>
      <p:ext uri="{BB962C8B-B14F-4D97-AF65-F5344CB8AC3E}">
        <p14:creationId xmlns:p14="http://schemas.microsoft.com/office/powerpoint/2010/main" val="19079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680B7A-DE52-0C41-9AE3-1287CA359A11}"/>
              </a:ext>
            </a:extLst>
          </p:cNvPr>
          <p:cNvSpPr txBox="1"/>
          <p:nvPr/>
        </p:nvSpPr>
        <p:spPr>
          <a:xfrm>
            <a:off x="2019502" y="718844"/>
            <a:ext cx="8322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 sites x 5 / month	= 	100 / month	</a:t>
            </a:r>
            <a:r>
              <a:rPr lang="en-US" sz="2400" dirty="0">
                <a:solidFill>
                  <a:srgbClr val="0432FF"/>
                </a:solidFill>
              </a:rPr>
              <a:t>Finish in March/April</a:t>
            </a:r>
          </a:p>
          <a:p>
            <a:endParaRPr lang="en-US" sz="2400" dirty="0"/>
          </a:p>
          <a:p>
            <a:r>
              <a:rPr lang="en-US" sz="2400" dirty="0"/>
              <a:t>40 sites x 5 / month 	= 	200 / month	</a:t>
            </a:r>
            <a:r>
              <a:rPr lang="en-US" sz="2400" dirty="0">
                <a:solidFill>
                  <a:srgbClr val="0432FF"/>
                </a:solidFill>
              </a:rPr>
              <a:t>Finish in February</a:t>
            </a:r>
          </a:p>
          <a:p>
            <a:endParaRPr lang="en-US" sz="2400" dirty="0"/>
          </a:p>
          <a:p>
            <a:r>
              <a:rPr lang="en-US" sz="2400" dirty="0"/>
              <a:t>60 sites x 5 / month	 = 	300 / month	</a:t>
            </a:r>
            <a:r>
              <a:rPr lang="en-US" sz="2400" dirty="0">
                <a:solidFill>
                  <a:srgbClr val="0432FF"/>
                </a:solidFill>
              </a:rPr>
              <a:t>Finish in January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3E6EE-E753-244D-89E5-01A4B0FD95A2}"/>
              </a:ext>
            </a:extLst>
          </p:cNvPr>
          <p:cNvSpPr txBox="1"/>
          <p:nvPr/>
        </p:nvSpPr>
        <p:spPr>
          <a:xfrm>
            <a:off x="3530994" y="3072448"/>
            <a:ext cx="58320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 sites each enroll 30 subjects = 600 	FINISHED </a:t>
            </a:r>
          </a:p>
          <a:p>
            <a:r>
              <a:rPr lang="en-US" sz="2000" dirty="0"/>
              <a:t>40 sites each enroll 15 subjects = 600	FINISHED</a:t>
            </a:r>
          </a:p>
          <a:p>
            <a:r>
              <a:rPr lang="en-US" sz="2000" dirty="0"/>
              <a:t>60 sites each enroll 10 subjects = 600 	FINISHED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57EE9-7065-7646-B663-63AC6770F7DA}"/>
              </a:ext>
            </a:extLst>
          </p:cNvPr>
          <p:cNvSpPr txBox="1"/>
          <p:nvPr/>
        </p:nvSpPr>
        <p:spPr>
          <a:xfrm>
            <a:off x="4235991" y="4661132"/>
            <a:ext cx="3911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About 1 subject per week</a:t>
            </a:r>
          </a:p>
        </p:txBody>
      </p:sp>
      <p:pic>
        <p:nvPicPr>
          <p:cNvPr id="7" name="Picture 2" descr="Study Logo">
            <a:extLst>
              <a:ext uri="{FF2B5EF4-FFF2-40B4-BE49-F238E27FC236}">
                <a16:creationId xmlns:a16="http://schemas.microsoft.com/office/drawing/2014/main" id="{FC511B68-A3AE-234D-B157-929EB99D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009" y="5163335"/>
            <a:ext cx="4249391" cy="16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1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8D766E-1E05-984C-8129-A28EF9F1A0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824"/>
            <a:ext cx="12192000" cy="6494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E1DAB1-37A8-1849-812D-2BEECAED4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069" y="1568483"/>
            <a:ext cx="5889336" cy="4544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BD522-991E-0047-9516-0943268F0A53}"/>
              </a:ext>
            </a:extLst>
          </p:cNvPr>
          <p:cNvSpPr txBox="1"/>
          <p:nvPr/>
        </p:nvSpPr>
        <p:spPr>
          <a:xfrm>
            <a:off x="4020206" y="4572001"/>
            <a:ext cx="2522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172</a:t>
            </a:r>
          </a:p>
        </p:txBody>
      </p:sp>
    </p:spTree>
    <p:extLst>
      <p:ext uri="{BB962C8B-B14F-4D97-AF65-F5344CB8AC3E}">
        <p14:creationId xmlns:p14="http://schemas.microsoft.com/office/powerpoint/2010/main" val="16938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1A06E-5C15-D541-A345-BB1BC3C8AAAD}"/>
              </a:ext>
            </a:extLst>
          </p:cNvPr>
          <p:cNvSpPr txBox="1"/>
          <p:nvPr/>
        </p:nvSpPr>
        <p:spPr>
          <a:xfrm>
            <a:off x="2562245" y="330598"/>
            <a:ext cx="46371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COVID positive + Age&gt;18 + Discharged from ED</a:t>
            </a:r>
          </a:p>
          <a:p>
            <a:pPr algn="ctr"/>
            <a:r>
              <a:rPr lang="en-US" dirty="0"/>
              <a:t>n=1342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E563C-C7E9-9B48-B6A8-46BACAA44545}"/>
              </a:ext>
            </a:extLst>
          </p:cNvPr>
          <p:cNvSpPr txBox="1"/>
          <p:nvPr/>
        </p:nvSpPr>
        <p:spPr>
          <a:xfrm>
            <a:off x="6096000" y="1102270"/>
            <a:ext cx="51337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Inclusion or Exclusion Criteria Violation (not eligible) </a:t>
            </a:r>
            <a:r>
              <a:rPr lang="en-US" dirty="0">
                <a:solidFill>
                  <a:srgbClr val="0432FF"/>
                </a:solidFill>
              </a:rPr>
              <a:t>n=718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B14A2-5A1C-7B47-A262-A6F8317068D1}"/>
              </a:ext>
            </a:extLst>
          </p:cNvPr>
          <p:cNvSpPr txBox="1"/>
          <p:nvPr/>
        </p:nvSpPr>
        <p:spPr>
          <a:xfrm>
            <a:off x="4007382" y="2830449"/>
            <a:ext cx="174688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Consent Offered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n=246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C9030-4E2F-FF4F-83DE-5259B627F33E}"/>
              </a:ext>
            </a:extLst>
          </p:cNvPr>
          <p:cNvSpPr txBox="1"/>
          <p:nvPr/>
        </p:nvSpPr>
        <p:spPr>
          <a:xfrm>
            <a:off x="6605867" y="3344428"/>
            <a:ext cx="235468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Declined to Participate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n=144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83C55-3971-2E46-91C6-D86EFA68ED94}"/>
              </a:ext>
            </a:extLst>
          </p:cNvPr>
          <p:cNvSpPr txBox="1"/>
          <p:nvPr/>
        </p:nvSpPr>
        <p:spPr>
          <a:xfrm>
            <a:off x="6268169" y="2208791"/>
            <a:ext cx="21747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Consent not offered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n= 297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F26EC5-1D32-9442-8AE2-70065E89E633}"/>
              </a:ext>
            </a:extLst>
          </p:cNvPr>
          <p:cNvSpPr txBox="1"/>
          <p:nvPr/>
        </p:nvSpPr>
        <p:spPr>
          <a:xfrm>
            <a:off x="3929508" y="3904866"/>
            <a:ext cx="19026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Consent Obtained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n=183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35BA1-2A62-1E4A-8581-BEE5133D0AEA}"/>
              </a:ext>
            </a:extLst>
          </p:cNvPr>
          <p:cNvSpPr txBox="1"/>
          <p:nvPr/>
        </p:nvSpPr>
        <p:spPr>
          <a:xfrm>
            <a:off x="5811213" y="4643692"/>
            <a:ext cx="5418586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n=3 Chose to leave before test results and/or randomization</a:t>
            </a:r>
          </a:p>
          <a:p>
            <a:r>
              <a:rPr lang="en-US" sz="1400" dirty="0"/>
              <a:t>n=3 Became inpatient after consent before randomization</a:t>
            </a:r>
          </a:p>
          <a:p>
            <a:r>
              <a:rPr lang="en-US" sz="1400" dirty="0"/>
              <a:t>n=2 Pharmacy not available for placebo</a:t>
            </a:r>
          </a:p>
          <a:p>
            <a:r>
              <a:rPr lang="en-US" sz="1400" dirty="0"/>
              <a:t>n=1 AB blood type</a:t>
            </a:r>
          </a:p>
          <a:p>
            <a:r>
              <a:rPr lang="en-US" sz="1400" dirty="0"/>
              <a:t>n=3 Reason not stated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2CCED-0514-C342-9E12-445595013EE3}"/>
              </a:ext>
            </a:extLst>
          </p:cNvPr>
          <p:cNvSpPr txBox="1"/>
          <p:nvPr/>
        </p:nvSpPr>
        <p:spPr>
          <a:xfrm>
            <a:off x="8623758" y="2162624"/>
            <a:ext cx="2877679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n= 133 Study team unavailable</a:t>
            </a:r>
          </a:p>
          <a:p>
            <a:r>
              <a:rPr lang="en-US" sz="1400" dirty="0"/>
              <a:t>n= 84 Reason not stated</a:t>
            </a:r>
          </a:p>
          <a:p>
            <a:r>
              <a:rPr lang="en-US" sz="1400" dirty="0"/>
              <a:t>      Miscellaneous others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0922CB-8365-1645-AE99-514DFDF2D6DF}"/>
              </a:ext>
            </a:extLst>
          </p:cNvPr>
          <p:cNvSpPr txBox="1"/>
          <p:nvPr/>
        </p:nvSpPr>
        <p:spPr>
          <a:xfrm>
            <a:off x="3879110" y="1687709"/>
            <a:ext cx="20034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Potentially Eligible 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n=624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01D461-AB2C-EF4B-B006-06973BBFD9EA}"/>
              </a:ext>
            </a:extLst>
          </p:cNvPr>
          <p:cNvSpPr txBox="1"/>
          <p:nvPr/>
        </p:nvSpPr>
        <p:spPr>
          <a:xfrm>
            <a:off x="8755929" y="6489312"/>
            <a:ext cx="2559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Updated 17-November-2020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92BC96-1C11-814F-9B3B-2BFB666813FF}"/>
              </a:ext>
            </a:extLst>
          </p:cNvPr>
          <p:cNvCxnSpPr>
            <a:stCxn id="4" idx="2"/>
            <a:endCxn id="15" idx="0"/>
          </p:cNvCxnSpPr>
          <p:nvPr/>
        </p:nvCxnSpPr>
        <p:spPr>
          <a:xfrm flipH="1">
            <a:off x="4880827" y="976929"/>
            <a:ext cx="2" cy="710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5999B7-3398-944D-AA3B-B4F388E8FAB5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880827" y="1423244"/>
            <a:ext cx="1215173" cy="2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4E08F60-BFA1-F448-A322-61734D3A646E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4880827" y="3476780"/>
            <a:ext cx="0" cy="428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B81E3E2-D256-D242-8849-5736E3ABD7E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890001" y="3667594"/>
            <a:ext cx="17158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1AC174F-8E5E-AB40-B3B8-8A1362CF43C4}"/>
              </a:ext>
            </a:extLst>
          </p:cNvPr>
          <p:cNvSpPr txBox="1"/>
          <p:nvPr/>
        </p:nvSpPr>
        <p:spPr>
          <a:xfrm>
            <a:off x="0" y="30134"/>
            <a:ext cx="2957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432FF"/>
                </a:solidFill>
              </a:rPr>
              <a:t>C3PO Screening Summary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7A1EBE-CF63-8549-8AAD-E06E3DBCE415}"/>
              </a:ext>
            </a:extLst>
          </p:cNvPr>
          <p:cNvCxnSpPr>
            <a:cxnSpLocks/>
            <a:stCxn id="15" idx="2"/>
            <a:endCxn id="8" idx="0"/>
          </p:cNvCxnSpPr>
          <p:nvPr/>
        </p:nvCxnSpPr>
        <p:spPr>
          <a:xfrm>
            <a:off x="4880827" y="2334040"/>
            <a:ext cx="0" cy="496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7E6280C-02E3-2A4D-A1C0-B17041D4460F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880826" y="2531957"/>
            <a:ext cx="1387343" cy="15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EF7CC44-479A-B245-9EA8-BB1234ADB8B6}"/>
              </a:ext>
            </a:extLst>
          </p:cNvPr>
          <p:cNvSpPr txBox="1"/>
          <p:nvPr/>
        </p:nvSpPr>
        <p:spPr>
          <a:xfrm>
            <a:off x="4393962" y="5665358"/>
            <a:ext cx="9737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Enrolled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n=171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1968847-B990-6040-BADA-ACB875CB6445}"/>
              </a:ext>
            </a:extLst>
          </p:cNvPr>
          <p:cNvCxnSpPr>
            <a:cxnSpLocks/>
            <a:stCxn id="12" idx="2"/>
            <a:endCxn id="34" idx="0"/>
          </p:cNvCxnSpPr>
          <p:nvPr/>
        </p:nvCxnSpPr>
        <p:spPr>
          <a:xfrm flipH="1">
            <a:off x="4880826" y="4551197"/>
            <a:ext cx="1" cy="1114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3286394-8290-9C48-A626-1C6E0321F4F4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890001" y="5228468"/>
            <a:ext cx="9212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Study Logo">
            <a:extLst>
              <a:ext uri="{FF2B5EF4-FFF2-40B4-BE49-F238E27FC236}">
                <a16:creationId xmlns:a16="http://schemas.microsoft.com/office/drawing/2014/main" id="{F8D97057-BC5E-F94F-A1D9-440B7CF36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6" y="5170291"/>
            <a:ext cx="3666066" cy="14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0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37121C-CB14-0641-B053-0B5AF96A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Supplements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C3843-61BD-E049-8AA5-5723B77C0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en-US" b="1" dirty="0"/>
              <a:t>Enrolling more subjects per month requires more on-call time and more screening time. To compensate for these extra staff on call and screening, we will make supplemental monthly payments based on number of subjects enrolled per month.  </a:t>
            </a:r>
          </a:p>
          <a:p>
            <a:pPr marL="0" indent="0" fontAlgn="base">
              <a:buNone/>
            </a:pPr>
            <a:r>
              <a:rPr lang="en-US" b="1" dirty="0"/>
              <a:t>  </a:t>
            </a:r>
            <a:endParaRPr lang="en-US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r>
              <a:rPr lang="en-US" b="1" u="sng" dirty="0"/>
              <a:t>Enrollments/month</a:t>
            </a:r>
            <a:r>
              <a:rPr lang="en-US" b="1" dirty="0"/>
              <a:t>    	</a:t>
            </a:r>
            <a:r>
              <a:rPr lang="en-US" b="1" u="sng" dirty="0"/>
              <a:t>Supplement / month</a:t>
            </a:r>
            <a:endParaRPr lang="en-US" u="sng" dirty="0">
              <a:effectLst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432FF"/>
                </a:solidFill>
              </a:rPr>
              <a:t>	0       			No additional supplement </a:t>
            </a:r>
            <a:endParaRPr lang="en-US" dirty="0">
              <a:solidFill>
                <a:srgbClr val="0432FF"/>
              </a:solidFill>
              <a:effectLst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432FF"/>
                </a:solidFill>
              </a:rPr>
              <a:t>	1       				$500 </a:t>
            </a:r>
            <a:endParaRPr lang="en-US" dirty="0">
              <a:solidFill>
                <a:srgbClr val="0432FF"/>
              </a:solidFill>
              <a:effectLst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432FF"/>
                </a:solidFill>
              </a:rPr>
              <a:t>	2    				$1000 </a:t>
            </a:r>
            <a:endParaRPr lang="en-US" dirty="0">
              <a:solidFill>
                <a:srgbClr val="0432FF"/>
              </a:solidFill>
              <a:effectLst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432FF"/>
                </a:solidFill>
              </a:rPr>
              <a:t>	3   				$2000 </a:t>
            </a:r>
            <a:endParaRPr lang="en-US" dirty="0">
              <a:solidFill>
                <a:srgbClr val="0432FF"/>
              </a:solidFill>
              <a:effectLst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432FF"/>
                </a:solidFill>
              </a:rPr>
              <a:t>	4      				$3000 </a:t>
            </a:r>
            <a:endParaRPr lang="en-US" dirty="0">
              <a:solidFill>
                <a:srgbClr val="0432FF"/>
              </a:solidFill>
              <a:effectLst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432FF"/>
                </a:solidFill>
              </a:rPr>
              <a:t>	5+    				$5000 </a:t>
            </a: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5" name="Picture 2" descr="Study Logo">
            <a:extLst>
              <a:ext uri="{FF2B5EF4-FFF2-40B4-BE49-F238E27FC236}">
                <a16:creationId xmlns:a16="http://schemas.microsoft.com/office/drawing/2014/main" id="{1551413E-25EC-4147-BAE9-A0F91A00B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4290" y="130960"/>
            <a:ext cx="3666066" cy="14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21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5708</TotalTime>
  <Words>769</Words>
  <Application>Microsoft Office PowerPoint</Application>
  <PresentationFormat>Widescreen</PresentationFormat>
  <Paragraphs>116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C3PO Investigator Meeting</vt:lpstr>
      <vt:lpstr>1. Advertise the Study</vt:lpstr>
      <vt:lpstr>PowerPoint Presentation</vt:lpstr>
      <vt:lpstr>2. LY-3819253 / LY-CoV555 / Bamlanivimab</vt:lpstr>
      <vt:lpstr>3. Boosting Enrollment</vt:lpstr>
      <vt:lpstr>PowerPoint Presentation</vt:lpstr>
      <vt:lpstr>PowerPoint Presentation</vt:lpstr>
      <vt:lpstr>PowerPoint Presentation</vt:lpstr>
      <vt:lpstr>Supplements </vt:lpstr>
      <vt:lpstr>4. Ancillary Peripheral Blood Monocyte (PBMC) study</vt:lpstr>
      <vt:lpstr>C3PO Mechanisms sub-study</vt:lpstr>
      <vt:lpstr>Pathophysiology of acute COVID</vt:lpstr>
      <vt:lpstr>Pathophysiology of acute COVID</vt:lpstr>
      <vt:lpstr>Ancillary Peripheral Blood Monocyte (PBMC) study</vt:lpstr>
      <vt:lpstr>PowerPoint Presentation</vt:lpstr>
      <vt:lpstr>PowerPoint Presentation</vt:lpstr>
      <vt:lpstr>6. Miscellaneous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Callaway, Clifton W</dc:creator>
  <cp:lastModifiedBy>Black, Joy</cp:lastModifiedBy>
  <cp:revision>29</cp:revision>
  <dcterms:created xsi:type="dcterms:W3CDTF">2020-11-14T17:20:03Z</dcterms:created>
  <dcterms:modified xsi:type="dcterms:W3CDTF">2020-11-19T18:49:18Z</dcterms:modified>
</cp:coreProperties>
</file>