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74" r:id="rId5"/>
    <p:sldId id="259" r:id="rId6"/>
    <p:sldId id="261" r:id="rId7"/>
    <p:sldId id="260" r:id="rId8"/>
    <p:sldId id="262" r:id="rId9"/>
    <p:sldId id="263" r:id="rId10"/>
    <p:sldId id="264" r:id="rId11"/>
    <p:sldId id="265" r:id="rId12"/>
    <p:sldId id="266" r:id="rId13"/>
    <p:sldId id="267" r:id="rId14"/>
    <p:sldId id="268" r:id="rId15"/>
    <p:sldId id="273" r:id="rId16"/>
    <p:sldId id="269" r:id="rId17"/>
  </p:sldIdLst>
  <p:sldSz cx="10058400" cy="77724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pka, Stacy (NIH) [C]" initials="KS([" lastIdx="9" clrIdx="0">
    <p:extLst>
      <p:ext uri="{19B8F6BF-5375-455C-9EA6-DF929625EA0E}">
        <p15:presenceInfo xmlns:p15="http://schemas.microsoft.com/office/powerpoint/2012/main" userId="S::kopkasl@nih.gov::4cf49b7a-f381-44d4-81c9-c45d29925a3c" providerId="AD"/>
      </p:ext>
    </p:extLst>
  </p:cmAuthor>
  <p:cmAuthor id="2" name="Jens Lundgren" initials="JL" lastIdx="5" clrIdx="1">
    <p:extLst>
      <p:ext uri="{19B8F6BF-5375-455C-9EA6-DF929625EA0E}">
        <p15:presenceInfo xmlns:p15="http://schemas.microsoft.com/office/powerpoint/2012/main" userId="S::jens.lundgren@regionh.dk::b97030d7-113f-4508-82ae-a370e7237e6c" providerId="AD"/>
      </p:ext>
    </p:extLst>
  </p:cmAuthor>
  <p:cmAuthor id="3" name="Grady, Christine (NIH/CC/BEP) [E]" initials="GC([" lastIdx="12" clrIdx="2">
    <p:extLst>
      <p:ext uri="{19B8F6BF-5375-455C-9EA6-DF929625EA0E}">
        <p15:presenceInfo xmlns:p15="http://schemas.microsoft.com/office/powerpoint/2012/main" userId="S-1-5-21-12604286-656692736-1848903544-81945" providerId="AD"/>
      </p:ext>
    </p:extLst>
  </p:cmAuthor>
  <p:cmAuthor id="4" name="Higgs, Elizabeth (NIH/NIAID) [E]" initials="HE([" lastIdx="1" clrIdx="3">
    <p:extLst>
      <p:ext uri="{19B8F6BF-5375-455C-9EA6-DF929625EA0E}">
        <p15:presenceInfo xmlns:p15="http://schemas.microsoft.com/office/powerpoint/2012/main" userId="S::ehiggs@nih.gov::49dedafb-68f4-4db6-98f6-4633eabb5449" providerId="AD"/>
      </p:ext>
    </p:extLst>
  </p:cmAuthor>
  <p:cmAuthor id="5" name="El Kassar, Nahed (NIH/NHLBI) [E]" initials="EKN([" lastIdx="9" clrIdx="4">
    <p:extLst>
      <p:ext uri="{19B8F6BF-5375-455C-9EA6-DF929625EA0E}">
        <p15:presenceInfo xmlns:p15="http://schemas.microsoft.com/office/powerpoint/2012/main" userId="S::elkassan@nih.gov::f672fa58-55f0-4a3f-8dfa-beffa1066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C2E5"/>
    <a:srgbClr val="FF0000"/>
    <a:srgbClr val="263747"/>
    <a:srgbClr val="5A69B0"/>
    <a:srgbClr val="FFA000"/>
    <a:srgbClr val="273847"/>
    <a:srgbClr val="FFDBA0"/>
    <a:srgbClr val="78C6CD"/>
    <a:srgbClr val="838D8C"/>
    <a:srgbClr val="D8D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5407" autoAdjust="0"/>
  </p:normalViewPr>
  <p:slideViewPr>
    <p:cSldViewPr snapToGrid="0" snapToObjects="1">
      <p:cViewPr varScale="1">
        <p:scale>
          <a:sx n="98" d="100"/>
          <a:sy n="98" d="100"/>
        </p:scale>
        <p:origin x="1536"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87FD9-18FA-45C9-96FD-5B3F6223D13A}" type="datetimeFigureOut">
              <a:rPr lang="es-AR" smtClean="0"/>
              <a:t>23/11/2020</a:t>
            </a:fld>
            <a:endParaRPr lang="es-AR"/>
          </a:p>
        </p:txBody>
      </p:sp>
      <p:sp>
        <p:nvSpPr>
          <p:cNvPr id="4" name="Marcador de imagen de diapositiva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7A27F-32B5-421A-BE7F-2AAF21A0C797}" type="slidenum">
              <a:rPr lang="es-AR" smtClean="0"/>
              <a:t>‹Nº›</a:t>
            </a:fld>
            <a:endParaRPr lang="es-AR"/>
          </a:p>
        </p:txBody>
      </p:sp>
    </p:spTree>
    <p:extLst>
      <p:ext uri="{BB962C8B-B14F-4D97-AF65-F5344CB8AC3E}">
        <p14:creationId xmlns:p14="http://schemas.microsoft.com/office/powerpoint/2010/main" val="164596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377A27F-32B5-421A-BE7F-2AAF21A0C797}" type="slidenum">
              <a:rPr lang="es-AR" smtClean="0"/>
              <a:t>2</a:t>
            </a:fld>
            <a:endParaRPr lang="es-AR"/>
          </a:p>
        </p:txBody>
      </p:sp>
    </p:spTree>
    <p:extLst>
      <p:ext uri="{BB962C8B-B14F-4D97-AF65-F5344CB8AC3E}">
        <p14:creationId xmlns:p14="http://schemas.microsoft.com/office/powerpoint/2010/main" val="3723648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grey box"/>
          <p:cNvSpPr/>
          <p:nvPr userDrawn="1"/>
        </p:nvSpPr>
        <p:spPr>
          <a:xfrm>
            <a:off x="228600" y="215584"/>
            <a:ext cx="9598448" cy="7045828"/>
          </a:xfrm>
          <a:prstGeom prst="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BC89194B-79F5-8243-AE43-303CFD405DFD}" type="datetimeFigureOut">
              <a:rPr lang="en-US" smtClean="0"/>
              <a:t>11/23/2020</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7D82A799-942E-584A-B69E-BFEF27E049F6}" type="slidenum">
              <a:rPr lang="en-US" smtClean="0"/>
              <a:t>‹Nº›</a:t>
            </a:fld>
            <a:endParaRPr lang="en-US"/>
          </a:p>
        </p:txBody>
      </p:sp>
    </p:spTree>
    <p:extLst>
      <p:ext uri="{BB962C8B-B14F-4D97-AF65-F5344CB8AC3E}">
        <p14:creationId xmlns:p14="http://schemas.microsoft.com/office/powerpoint/2010/main" val="171624892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hyperlink" Target="http://www.clinicaltrials.gov/"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p:blipFill>
        <p:spPr>
          <a:xfrm>
            <a:off x="228600" y="200625"/>
            <a:ext cx="9601200" cy="5526421"/>
          </a:xfrm>
          <a:prstGeom prst="rect">
            <a:avLst/>
          </a:prstGeom>
        </p:spPr>
      </p:pic>
      <p:sp>
        <p:nvSpPr>
          <p:cNvPr id="4" name="white box"/>
          <p:cNvSpPr/>
          <p:nvPr/>
        </p:nvSpPr>
        <p:spPr>
          <a:xfrm>
            <a:off x="0" y="4840225"/>
            <a:ext cx="10058400" cy="270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45685" y="4922450"/>
            <a:ext cx="8567812" cy="2782739"/>
          </a:xfrm>
          <a:prstGeom prst="rect">
            <a:avLst/>
          </a:prstGeom>
          <a:solidFill>
            <a:srgbClr val="D8DBDA"/>
          </a:solidFill>
        </p:spPr>
        <p:txBody>
          <a:bodyPr wrap="square" rtlCol="0">
            <a:noAutofit/>
          </a:bodyPr>
          <a:lstStyle/>
          <a:p>
            <a:pPr algn="l" rtl="0">
              <a:lnSpc>
                <a:spcPct val="95000"/>
              </a:lnSpc>
            </a:pPr>
            <a:r>
              <a:rPr lang="es-us" sz="2400" b="1" i="0" u="none" baseline="0" dirty="0">
                <a:solidFill>
                  <a:srgbClr val="4F5965"/>
                </a:solidFill>
                <a:latin typeface="Myriad Pro Semibold" charset="0"/>
                <a:ea typeface="Myriad Pro Semibold" charset="0"/>
                <a:cs typeface="Myriad Pro Semibold" charset="0"/>
              </a:rPr>
              <a:t>Lo que debe saber sobre este estudio</a:t>
            </a:r>
          </a:p>
          <a:p>
            <a:pPr marL="171450" indent="-171450" algn="l" rtl="0">
              <a:lnSpc>
                <a:spcPct val="95000"/>
              </a:lnSpc>
              <a:spcBef>
                <a:spcPts val="600"/>
              </a:spcBef>
              <a:buFont typeface="Arial" panose="020B0604020202020204" pitchFamily="34" charset="0"/>
              <a:buChar char="•"/>
            </a:pPr>
            <a:r>
              <a:rPr lang="es-us" sz="1500" b="0" i="0" u="none" baseline="0" dirty="0">
                <a:latin typeface="Myriad Pro" charset="0"/>
                <a:ea typeface="Myriad Pro" charset="0"/>
                <a:cs typeface="Myriad Pro" charset="0"/>
              </a:rPr>
              <a:t>Es posible que usted sea elegible si tiene la enfermedad de COVID-19, sus síntomas comenzaron en los últimos 7 días y los médicos planifican darle el alta del departamento de emergencias.</a:t>
            </a:r>
          </a:p>
          <a:p>
            <a:pPr marL="171450" indent="-171450" algn="l" rtl="0">
              <a:lnSpc>
                <a:spcPct val="95000"/>
              </a:lnSpc>
              <a:spcBef>
                <a:spcPts val="600"/>
              </a:spcBef>
              <a:buFont typeface="Arial" panose="020B0604020202020204" pitchFamily="34" charset="0"/>
              <a:buChar char="•"/>
            </a:pPr>
            <a:r>
              <a:rPr lang="es-us" sz="1500" b="0" i="0" u="none" baseline="0" dirty="0">
                <a:latin typeface="Myriad Pro" charset="0"/>
                <a:ea typeface="Myriad Pro" charset="0"/>
                <a:cs typeface="Myriad Pro" charset="0"/>
              </a:rPr>
              <a:t>Lea detenidamente la información de este estudio. Tómese todo el tiempo que necesite. También puede hablar con su familia y amigos sobre el estudio. Pídale al equipo del estudio que le explique cualquier palabra o información que no comprenda.</a:t>
            </a:r>
          </a:p>
          <a:p>
            <a:pPr marL="171450" indent="-171450" algn="l" rtl="0">
              <a:lnSpc>
                <a:spcPct val="95000"/>
              </a:lnSpc>
              <a:spcBef>
                <a:spcPts val="600"/>
              </a:spcBef>
              <a:buFont typeface="Arial" panose="020B0604020202020204" pitchFamily="34" charset="0"/>
              <a:buChar char="•"/>
            </a:pPr>
            <a:r>
              <a:rPr lang="es-us" sz="1500" b="0" i="0" u="none" baseline="0" dirty="0">
                <a:latin typeface="Myriad Pro" charset="0"/>
                <a:ea typeface="Myriad Pro" charset="0"/>
                <a:cs typeface="Myriad Pro" charset="0"/>
              </a:rPr>
              <a:t>Usted es un voluntario. Si se une al estudio, puede cambiar de opinión después. Puede decidir no participar o puede abandonar el estudio en cualquier momento.</a:t>
            </a:r>
          </a:p>
          <a:p>
            <a:pPr marL="171450" indent="-171450" algn="l" rtl="0">
              <a:lnSpc>
                <a:spcPct val="95000"/>
              </a:lnSpc>
              <a:spcBef>
                <a:spcPts val="600"/>
              </a:spcBef>
              <a:buFont typeface="Arial" panose="020B0604020202020204" pitchFamily="34" charset="0"/>
              <a:buChar char="•"/>
            </a:pPr>
            <a:r>
              <a:rPr lang="es-us" sz="1500" b="0" i="0" u="none" baseline="0" dirty="0">
                <a:latin typeface="Myriad Pro" charset="0"/>
                <a:ea typeface="Myriad Pro" charset="0"/>
                <a:cs typeface="Myriad Pro" charset="0"/>
              </a:rPr>
              <a:t>No habrá ningún castigo ni perderá los beneficios si decide no unirse o dejar el estudio. La atención médica que está recibiendo ahora no cambiará.</a:t>
            </a:r>
          </a:p>
        </p:txBody>
      </p:sp>
      <p:sp>
        <p:nvSpPr>
          <p:cNvPr id="13" name="page# txt">
            <a:extLst>
              <a:ext uri="{FF2B5EF4-FFF2-40B4-BE49-F238E27FC236}">
                <a16:creationId xmlns:a16="http://schemas.microsoft.com/office/drawing/2014/main" id="{0A406B80-2E78-491F-B3FD-EB953941F355}"/>
              </a:ext>
            </a:extLst>
          </p:cNvPr>
          <p:cNvSpPr txBox="1"/>
          <p:nvPr/>
        </p:nvSpPr>
        <p:spPr>
          <a:xfrm>
            <a:off x="9151225" y="6512976"/>
            <a:ext cx="577125" cy="715184"/>
          </a:xfrm>
          <a:prstGeom prst="rect">
            <a:avLst/>
          </a:prstGeom>
          <a:noFill/>
        </p:spPr>
        <p:txBody>
          <a:bodyPr wrap="squar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1</a:t>
            </a:r>
          </a:p>
        </p:txBody>
      </p:sp>
      <p:grpSp>
        <p:nvGrpSpPr>
          <p:cNvPr id="10" name="page#">
            <a:extLst>
              <a:ext uri="{FF2B5EF4-FFF2-40B4-BE49-F238E27FC236}">
                <a16:creationId xmlns:a16="http://schemas.microsoft.com/office/drawing/2014/main" id="{FA6F608B-BDBB-48E1-A8AA-2E0CD38CACB6}"/>
              </a:ext>
            </a:extLst>
          </p:cNvPr>
          <p:cNvGrpSpPr/>
          <p:nvPr/>
        </p:nvGrpSpPr>
        <p:grpSpPr>
          <a:xfrm>
            <a:off x="9043416" y="6472553"/>
            <a:ext cx="786384" cy="830997"/>
            <a:chOff x="9043416" y="6740777"/>
            <a:chExt cx="786384" cy="830997"/>
          </a:xfrm>
        </p:grpSpPr>
        <p:sp>
          <p:nvSpPr>
            <p:cNvPr id="11" name="page# box">
              <a:extLst>
                <a:ext uri="{FF2B5EF4-FFF2-40B4-BE49-F238E27FC236}">
                  <a16:creationId xmlns:a16="http://schemas.microsoft.com/office/drawing/2014/main" id="{A373275A-389D-4CEF-A8BD-41CB30615DEF}"/>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7" name="page# txt">
              <a:extLst>
                <a:ext uri="{FF2B5EF4-FFF2-40B4-BE49-F238E27FC236}">
                  <a16:creationId xmlns:a16="http://schemas.microsoft.com/office/drawing/2014/main" id="{1B8A20AB-1F50-4B03-8E2D-96E148FBA337}"/>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a:t>
              </a:r>
            </a:p>
          </p:txBody>
        </p:sp>
      </p:grpSp>
      <p:sp>
        <p:nvSpPr>
          <p:cNvPr id="18" name="TextBox 10">
            <a:extLst>
              <a:ext uri="{FF2B5EF4-FFF2-40B4-BE49-F238E27FC236}">
                <a16:creationId xmlns:a16="http://schemas.microsoft.com/office/drawing/2014/main" id="{807949E8-85AC-4604-8910-545FF7A17EA7}"/>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3D208-4A08-E945-BA26-D0A8C6711E1B}"/>
              </a:ext>
            </a:extLst>
          </p:cNvPr>
          <p:cNvPicPr>
            <a:picLocks noChangeAspect="1"/>
          </p:cNvPicPr>
          <p:nvPr/>
        </p:nvPicPr>
        <p:blipFill>
          <a:blip r:embed="rId3"/>
          <a:srcRect/>
          <a:stretch/>
        </p:blipFill>
        <p:spPr>
          <a:xfrm>
            <a:off x="228600" y="222932"/>
            <a:ext cx="9601200" cy="4426889"/>
          </a:xfrm>
          <a:prstGeom prst="rect">
            <a:avLst/>
          </a:prstGeom>
        </p:spPr>
      </p:pic>
      <p:sp>
        <p:nvSpPr>
          <p:cNvPr id="4" name="white box"/>
          <p:cNvSpPr/>
          <p:nvPr/>
        </p:nvSpPr>
        <p:spPr>
          <a:xfrm>
            <a:off x="0" y="3764604"/>
            <a:ext cx="10058400" cy="3865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187060" y="3922069"/>
            <a:ext cx="8823756" cy="3621879"/>
          </a:xfrm>
          <a:prstGeom prst="rect">
            <a:avLst/>
          </a:prstGeom>
          <a:solidFill>
            <a:srgbClr val="D8DBDA"/>
          </a:solidFill>
        </p:spPr>
        <p:txBody>
          <a:bodyPr wrap="square" tIns="27432" rtlCol="0">
            <a:noAutofit/>
          </a:bodyPr>
          <a:lstStyle/>
          <a:p>
            <a:pPr algn="l" rtl="0">
              <a:lnSpc>
                <a:spcPct val="90000"/>
              </a:lnSpc>
            </a:pPr>
            <a:r>
              <a:rPr lang="es-us" sz="2400" b="1" i="0" u="none" baseline="0" dirty="0">
                <a:solidFill>
                  <a:srgbClr val="4F5965"/>
                </a:solidFill>
                <a:latin typeface="Myriad Pro Semibold" charset="0"/>
                <a:ea typeface="Myriad Pro Semibold" charset="0"/>
                <a:cs typeface="Myriad Pro Semibold" charset="0"/>
              </a:rPr>
              <a:t>¿Cuáles podrían ser los efectos secundarios del plasma de pacientes convalecientes?</a:t>
            </a:r>
          </a:p>
          <a:p>
            <a:pPr algn="l" rtl="0">
              <a:lnSpc>
                <a:spcPct val="95000"/>
              </a:lnSpc>
              <a:spcBef>
                <a:spcPts val="600"/>
              </a:spcBef>
            </a:pPr>
            <a:r>
              <a:rPr lang="es-us" sz="1500" b="0" i="0" u="none" baseline="0" dirty="0">
                <a:latin typeface="Myriad Pro" charset="0"/>
                <a:ea typeface="Myriad Pro" charset="0"/>
                <a:cs typeface="Myriad Pro" charset="0"/>
              </a:rPr>
              <a:t>Puede haber efectos secundarios derivados del plasma de un paciente convaleciente (CP). Estos efectos secundarios son poco frecuentes. En un estudio de 5,000 pacientes con COVID-19 que recibieron CP, solo </a:t>
            </a:r>
            <a:br>
              <a:rPr lang="es-us" sz="1500" b="0" i="0" u="none" baseline="0" dirty="0">
                <a:latin typeface="Myriad Pro" charset="0"/>
                <a:ea typeface="Myriad Pro" charset="0"/>
                <a:cs typeface="Myriad Pro" charset="0"/>
              </a:rPr>
            </a:br>
            <a:r>
              <a:rPr lang="es-us" sz="1500" b="0" i="0" u="none" baseline="0" dirty="0">
                <a:latin typeface="Myriad Pro" charset="0"/>
                <a:ea typeface="Myriad Pro" charset="0"/>
                <a:cs typeface="Myriad Pro" charset="0"/>
              </a:rPr>
              <a:t>2 de esos pacientes tuvieron complicaciones debido al CP, y ninguna de esas complicaciones </a:t>
            </a:r>
            <a:r>
              <a:rPr lang="es-US" sz="1500" b="0" i="0" u="none" baseline="0" dirty="0">
                <a:latin typeface="Myriad Pro" charset="0"/>
                <a:ea typeface="Myriad Pro" charset="0"/>
                <a:cs typeface="Myriad Pro" charset="0"/>
              </a:rPr>
              <a:t>ocasionó</a:t>
            </a:r>
            <a:br>
              <a:rPr lang="es-us" sz="1500" b="0" i="0" u="none" baseline="0" dirty="0">
                <a:latin typeface="Myriad Pro" charset="0"/>
                <a:ea typeface="Myriad Pro" charset="0"/>
                <a:cs typeface="Myriad Pro" charset="0"/>
              </a:rPr>
            </a:br>
            <a:r>
              <a:rPr lang="es-us" sz="1500" b="0" i="0" u="none" baseline="0" dirty="0">
                <a:latin typeface="Myriad Pro" charset="0"/>
                <a:ea typeface="Myriad Pro" charset="0"/>
                <a:cs typeface="Myriad Pro" charset="0"/>
              </a:rPr>
              <a:t>la muerte.</a:t>
            </a:r>
          </a:p>
          <a:p>
            <a:pPr algn="l" rtl="0">
              <a:lnSpc>
                <a:spcPct val="95000"/>
              </a:lnSpc>
              <a:spcBef>
                <a:spcPts val="600"/>
              </a:spcBef>
            </a:pPr>
            <a:r>
              <a:rPr lang="es-us" sz="1500" b="0" i="0" u="none" spc="-30" baseline="0" dirty="0">
                <a:latin typeface="Myriad Pro" charset="0"/>
                <a:ea typeface="Myriad Pro" charset="0"/>
                <a:cs typeface="Myriad Pro" charset="0"/>
              </a:rPr>
              <a:t>Las reacciones poco frecuentes (1-5 % de probabilidad) al CP que generalmente no son peligrosas son: Fiebre, escalofríos, picazón, sarpullido o urticaria, dolor de cabeza, hematomas.</a:t>
            </a:r>
          </a:p>
          <a:p>
            <a:pPr algn="l" rtl="0">
              <a:lnSpc>
                <a:spcPct val="95000"/>
              </a:lnSpc>
              <a:spcBef>
                <a:spcPts val="600"/>
              </a:spcBef>
            </a:pPr>
            <a:r>
              <a:rPr lang="es-us" sz="1500" b="0" i="0" u="none" spc="-30" baseline="0" dirty="0">
                <a:latin typeface="Myriad Pro" charset="0"/>
                <a:ea typeface="Myriad Pro" charset="0"/>
                <a:cs typeface="Myriad Pro" charset="0"/>
              </a:rPr>
              <a:t>Raras (menos del 1 % de probabilidad) pero más graves al CP son: Problemas renales, dificultad para respirar, empeoramiento de la insuficiencia cardíaca, reacciones alérgicas y otras reacciones del sistema inmunológico. </a:t>
            </a:r>
          </a:p>
          <a:p>
            <a:pPr algn="l" rtl="0">
              <a:lnSpc>
                <a:spcPct val="95000"/>
              </a:lnSpc>
              <a:spcBef>
                <a:spcPts val="600"/>
              </a:spcBef>
            </a:pPr>
            <a:r>
              <a:rPr lang="es-us" sz="1500" b="0" i="0" u="none" spc="-30" baseline="0" dirty="0">
                <a:latin typeface="Myriad Pro" charset="0"/>
                <a:ea typeface="Myriad Pro" charset="0"/>
                <a:cs typeface="Myriad Pro" charset="0"/>
              </a:rPr>
              <a:t>Muy raras (menos de 1 en 1,000,000), pero posiblemente los riesgos del CP que pueden ser mortales son: Contraer una enfermedad infecciosa como la hepatitis o el VIH/SIDA o una infección bacteriana, coágulos sanguíneos, lesión pulmonar, la muerte. Estas complicaciones no se observaron en un estudio reciente de 5000 pacientes que recibieron CP.</a:t>
            </a:r>
            <a:endParaRPr lang="es-us" sz="1500" spc="-30" dirty="0">
              <a:latin typeface="Myriad Pro" charset="0"/>
              <a:ea typeface="Myriad Pro" charset="0"/>
              <a:cs typeface="Myriad Pro" charset="0"/>
            </a:endParaRPr>
          </a:p>
          <a:p>
            <a:pPr algn="l" rtl="0">
              <a:lnSpc>
                <a:spcPct val="90000"/>
              </a:lnSpc>
              <a:spcBef>
                <a:spcPts val="600"/>
              </a:spcBef>
            </a:pPr>
            <a:endParaRPr lang="es-us" sz="1600" spc="-30" dirty="0">
              <a:latin typeface="Myriad Pro" charset="0"/>
              <a:ea typeface="Myriad Pro" charset="0"/>
              <a:cs typeface="Myriad Pro" charset="0"/>
            </a:endParaRPr>
          </a:p>
        </p:txBody>
      </p:sp>
      <p:sp>
        <p:nvSpPr>
          <p:cNvPr id="13" name="txt-description">
            <a:extLst>
              <a:ext uri="{FF2B5EF4-FFF2-40B4-BE49-F238E27FC236}">
                <a16:creationId xmlns:a16="http://schemas.microsoft.com/office/drawing/2014/main" id="{1C23FA2C-A2CA-7A4D-B98B-B07501B63775}"/>
              </a:ext>
            </a:extLst>
          </p:cNvPr>
          <p:cNvSpPr txBox="1"/>
          <p:nvPr/>
        </p:nvSpPr>
        <p:spPr>
          <a:xfrm>
            <a:off x="266933" y="228451"/>
            <a:ext cx="1523767" cy="448879"/>
          </a:xfrm>
          <a:prstGeom prst="rect">
            <a:avLst/>
          </a:prstGeom>
          <a:noFill/>
        </p:spPr>
        <p:txBody>
          <a:bodyPr wrap="square" rtlCol="0">
            <a:noAutofit/>
          </a:bodyPr>
          <a:lstStyle/>
          <a:p>
            <a:pPr algn="l" rtl="0"/>
            <a:r>
              <a:rPr lang="es-us" b="1" i="0" u="none" baseline="0" dirty="0">
                <a:solidFill>
                  <a:schemeClr val="bg1"/>
                </a:solidFill>
                <a:latin typeface="Myriad Pro Semibold" charset="0"/>
                <a:ea typeface="Myriad Pro Semibold" charset="0"/>
                <a:cs typeface="Myriad Pro Semibold" charset="0"/>
              </a:rPr>
              <a:t>Sarpullido</a:t>
            </a:r>
            <a:endParaRPr lang="es-us" dirty="0">
              <a:latin typeface="Myriad Pro" charset="0"/>
              <a:ea typeface="Myriad Pro" charset="0"/>
              <a:cs typeface="Myriad Pro" charset="0"/>
            </a:endParaRPr>
          </a:p>
        </p:txBody>
      </p:sp>
      <p:sp>
        <p:nvSpPr>
          <p:cNvPr id="14" name="txt-description">
            <a:extLst>
              <a:ext uri="{FF2B5EF4-FFF2-40B4-BE49-F238E27FC236}">
                <a16:creationId xmlns:a16="http://schemas.microsoft.com/office/drawing/2014/main" id="{3D4ADE12-9F15-CC42-BD6B-90C4F64A36FA}"/>
              </a:ext>
            </a:extLst>
          </p:cNvPr>
          <p:cNvSpPr txBox="1"/>
          <p:nvPr/>
        </p:nvSpPr>
        <p:spPr>
          <a:xfrm>
            <a:off x="2688688" y="228451"/>
            <a:ext cx="1267371" cy="448879"/>
          </a:xfrm>
          <a:prstGeom prst="rect">
            <a:avLst/>
          </a:prstGeom>
          <a:noFill/>
        </p:spPr>
        <p:txBody>
          <a:bodyPr wrap="square" rtlCol="0">
            <a:noAutofit/>
          </a:bodyPr>
          <a:lstStyle/>
          <a:p>
            <a:pPr algn="l" rtl="0"/>
            <a:r>
              <a:rPr lang="es-us" b="1" i="0" u="none" baseline="0">
                <a:solidFill>
                  <a:schemeClr val="bg1"/>
                </a:solidFill>
                <a:latin typeface="Myriad Pro Semibold" charset="0"/>
                <a:ea typeface="Myriad Pro Semibold" charset="0"/>
                <a:cs typeface="Myriad Pro Semibold" charset="0"/>
              </a:rPr>
              <a:t>Fiebre</a:t>
            </a:r>
            <a:endParaRPr lang="es-us" dirty="0">
              <a:latin typeface="Myriad Pro" charset="0"/>
              <a:ea typeface="Myriad Pro" charset="0"/>
              <a:cs typeface="Myriad Pro" charset="0"/>
            </a:endParaRPr>
          </a:p>
        </p:txBody>
      </p:sp>
      <p:sp>
        <p:nvSpPr>
          <p:cNvPr id="15" name="txt-description">
            <a:extLst>
              <a:ext uri="{FF2B5EF4-FFF2-40B4-BE49-F238E27FC236}">
                <a16:creationId xmlns:a16="http://schemas.microsoft.com/office/drawing/2014/main" id="{7EBF2D29-5AAF-CE44-B436-E4422FD855C4}"/>
              </a:ext>
            </a:extLst>
          </p:cNvPr>
          <p:cNvSpPr txBox="1"/>
          <p:nvPr/>
        </p:nvSpPr>
        <p:spPr>
          <a:xfrm>
            <a:off x="5120815" y="228451"/>
            <a:ext cx="2192097" cy="448879"/>
          </a:xfrm>
          <a:prstGeom prst="rect">
            <a:avLst/>
          </a:prstGeom>
          <a:noFill/>
        </p:spPr>
        <p:txBody>
          <a:bodyPr wrap="square" rtlCol="0">
            <a:noAutofit/>
          </a:bodyPr>
          <a:lstStyle/>
          <a:p>
            <a:pPr algn="l" rtl="0"/>
            <a:r>
              <a:rPr lang="es-us" b="1" i="0" u="none" baseline="0" dirty="0">
                <a:solidFill>
                  <a:schemeClr val="bg1"/>
                </a:solidFill>
                <a:latin typeface="Myriad Pro Semibold" charset="0"/>
                <a:ea typeface="Myriad Pro Semibold" charset="0"/>
                <a:cs typeface="Myriad Pro Semibold" charset="0"/>
              </a:rPr>
              <a:t>Se siente enfermo</a:t>
            </a:r>
            <a:endParaRPr lang="es-us" dirty="0">
              <a:latin typeface="Myriad Pro" charset="0"/>
              <a:ea typeface="Myriad Pro" charset="0"/>
              <a:cs typeface="Myriad Pro" charset="0"/>
            </a:endParaRPr>
          </a:p>
        </p:txBody>
      </p:sp>
      <p:sp>
        <p:nvSpPr>
          <p:cNvPr id="16" name="txt-description">
            <a:extLst>
              <a:ext uri="{FF2B5EF4-FFF2-40B4-BE49-F238E27FC236}">
                <a16:creationId xmlns:a16="http://schemas.microsoft.com/office/drawing/2014/main" id="{8C02BBF7-44F2-2B44-88A1-AB1CC624BBAA}"/>
              </a:ext>
            </a:extLst>
          </p:cNvPr>
          <p:cNvSpPr txBox="1"/>
          <p:nvPr/>
        </p:nvSpPr>
        <p:spPr>
          <a:xfrm>
            <a:off x="7541512" y="228451"/>
            <a:ext cx="2192097" cy="448879"/>
          </a:xfrm>
          <a:prstGeom prst="rect">
            <a:avLst/>
          </a:prstGeom>
          <a:noFill/>
        </p:spPr>
        <p:txBody>
          <a:bodyPr wrap="square" rtlCol="0">
            <a:noAutofit/>
          </a:bodyPr>
          <a:lstStyle/>
          <a:p>
            <a:pPr algn="l" rtl="0"/>
            <a:r>
              <a:rPr lang="es-us" b="1" i="0" u="none" baseline="0" dirty="0">
                <a:solidFill>
                  <a:schemeClr val="bg1"/>
                </a:solidFill>
                <a:latin typeface="Myriad Pro Semibold" charset="0"/>
                <a:ea typeface="Myriad Pro Semibold" charset="0"/>
                <a:cs typeface="Myriad Pro Semibold" charset="0"/>
              </a:rPr>
              <a:t>Dolor de cabeza</a:t>
            </a:r>
            <a:endParaRPr lang="es-us" dirty="0">
              <a:latin typeface="Myriad Pro" charset="0"/>
              <a:ea typeface="Myriad Pro" charset="0"/>
              <a:cs typeface="Myriad Pro" charset="0"/>
            </a:endParaRPr>
          </a:p>
        </p:txBody>
      </p:sp>
      <p:grpSp>
        <p:nvGrpSpPr>
          <p:cNvPr id="17" name="page#">
            <a:extLst>
              <a:ext uri="{FF2B5EF4-FFF2-40B4-BE49-F238E27FC236}">
                <a16:creationId xmlns:a16="http://schemas.microsoft.com/office/drawing/2014/main" id="{27D9587A-B6FF-440E-B0E0-1A51731E30DB}"/>
              </a:ext>
            </a:extLst>
          </p:cNvPr>
          <p:cNvGrpSpPr/>
          <p:nvPr/>
        </p:nvGrpSpPr>
        <p:grpSpPr>
          <a:xfrm>
            <a:off x="9029702" y="6472553"/>
            <a:ext cx="893194" cy="830997"/>
            <a:chOff x="8966202" y="6740777"/>
            <a:chExt cx="893194" cy="830997"/>
          </a:xfrm>
        </p:grpSpPr>
        <p:sp>
          <p:nvSpPr>
            <p:cNvPr id="18" name="page# box">
              <a:extLst>
                <a:ext uri="{FF2B5EF4-FFF2-40B4-BE49-F238E27FC236}">
                  <a16:creationId xmlns:a16="http://schemas.microsoft.com/office/drawing/2014/main" id="{0EE516B7-8DE4-4AE5-8ADE-356B10D5B614}"/>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9" name="page# txt">
              <a:extLst>
                <a:ext uri="{FF2B5EF4-FFF2-40B4-BE49-F238E27FC236}">
                  <a16:creationId xmlns:a16="http://schemas.microsoft.com/office/drawing/2014/main" id="{BB3C5F2B-52F7-44D3-BE40-B238C25511E5}"/>
                </a:ext>
              </a:extLst>
            </p:cNvPr>
            <p:cNvSpPr txBox="1"/>
            <p:nvPr/>
          </p:nvSpPr>
          <p:spPr>
            <a:xfrm>
              <a:off x="8966202" y="6740777"/>
              <a:ext cx="893194"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10</a:t>
              </a:r>
            </a:p>
          </p:txBody>
        </p:sp>
      </p:grpSp>
      <p:sp>
        <p:nvSpPr>
          <p:cNvPr id="2" name="TextBox 10">
            <a:extLst>
              <a:ext uri="{FF2B5EF4-FFF2-40B4-BE49-F238E27FC236}">
                <a16:creationId xmlns:a16="http://schemas.microsoft.com/office/drawing/2014/main" id="{C0F20C4E-CE91-4553-BB1D-649715EEED84}"/>
              </a:ext>
            </a:extLst>
          </p:cNvPr>
          <p:cNvSpPr txBox="1"/>
          <p:nvPr/>
        </p:nvSpPr>
        <p:spPr>
          <a:xfrm>
            <a:off x="90642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154484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A7FEEC-53FB-5F4B-83FC-C2A366FE8D60}"/>
              </a:ext>
            </a:extLst>
          </p:cNvPr>
          <p:cNvPicPr>
            <a:picLocks noChangeAspect="1"/>
          </p:cNvPicPr>
          <p:nvPr/>
        </p:nvPicPr>
        <p:blipFill>
          <a:blip r:embed="rId3"/>
          <a:srcRect/>
          <a:stretch/>
        </p:blipFill>
        <p:spPr>
          <a:xfrm>
            <a:off x="228600" y="217992"/>
            <a:ext cx="9601200" cy="5004003"/>
          </a:xfrm>
          <a:prstGeom prst="rect">
            <a:avLst/>
          </a:prstGeom>
        </p:spPr>
      </p:pic>
      <p:sp>
        <p:nvSpPr>
          <p:cNvPr id="4" name="white box"/>
          <p:cNvSpPr/>
          <p:nvPr/>
        </p:nvSpPr>
        <p:spPr>
          <a:xfrm>
            <a:off x="0" y="5221995"/>
            <a:ext cx="10058400" cy="24621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34959" y="5387249"/>
            <a:ext cx="8667044" cy="2179352"/>
          </a:xfrm>
          <a:prstGeom prst="rect">
            <a:avLst/>
          </a:prstGeom>
          <a:solidFill>
            <a:srgbClr val="D8DBDA"/>
          </a:solidFill>
        </p:spPr>
        <p:txBody>
          <a:bodyPr wrap="square"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¿Existen otros riesgos relacionados con este estudio?</a:t>
            </a:r>
          </a:p>
          <a:p>
            <a:pPr algn="l" rtl="0">
              <a:spcBef>
                <a:spcPts val="600"/>
              </a:spcBef>
            </a:pPr>
            <a:r>
              <a:rPr lang="es-us" sz="1600" b="0" i="0" u="none" baseline="0" dirty="0">
                <a:latin typeface="Myriad Pro" charset="0"/>
                <a:ea typeface="Myriad Pro" charset="0"/>
                <a:cs typeface="Myriad Pro" charset="0"/>
              </a:rPr>
              <a:t>La aguja que se usa para extraer sangre o colocar una vía intravenosa puede lastimarlo. Es posible que le salga un hematoma donde se introdujo la aguja. A veces, la extracción de sangre hace que las personas se sientan aturdidas o incluso que se desmayen. Existe un riesgo muy pequeño de contraer una infección donde la aguja entró en la vena. Esto podría tratarse con antibióticos.</a:t>
            </a:r>
            <a:endParaRPr lang="es-us" sz="1600" dirty="0">
              <a:latin typeface="Myriad Pro" charset="0"/>
              <a:ea typeface="Myriad Pro" charset="0"/>
              <a:cs typeface="Myriad Pro" charset="0"/>
            </a:endParaRPr>
          </a:p>
        </p:txBody>
      </p:sp>
      <p:grpSp>
        <p:nvGrpSpPr>
          <p:cNvPr id="10" name="page#">
            <a:extLst>
              <a:ext uri="{FF2B5EF4-FFF2-40B4-BE49-F238E27FC236}">
                <a16:creationId xmlns:a16="http://schemas.microsoft.com/office/drawing/2014/main" id="{20F919B6-BB4F-47F6-B726-B0C60E1685BD}"/>
              </a:ext>
            </a:extLst>
          </p:cNvPr>
          <p:cNvGrpSpPr/>
          <p:nvPr/>
        </p:nvGrpSpPr>
        <p:grpSpPr>
          <a:xfrm>
            <a:off x="8985250" y="6472553"/>
            <a:ext cx="893194" cy="830997"/>
            <a:chOff x="8985250" y="6740777"/>
            <a:chExt cx="893194" cy="830997"/>
          </a:xfrm>
        </p:grpSpPr>
        <p:sp>
          <p:nvSpPr>
            <p:cNvPr id="11" name="page# box">
              <a:extLst>
                <a:ext uri="{FF2B5EF4-FFF2-40B4-BE49-F238E27FC236}">
                  <a16:creationId xmlns:a16="http://schemas.microsoft.com/office/drawing/2014/main" id="{340B9E8E-F9CB-4484-8800-557C50AB5FF7}"/>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3" name="page# txt">
              <a:extLst>
                <a:ext uri="{FF2B5EF4-FFF2-40B4-BE49-F238E27FC236}">
                  <a16:creationId xmlns:a16="http://schemas.microsoft.com/office/drawing/2014/main" id="{62C248D4-873F-4141-8954-32A75C9C869D}"/>
                </a:ext>
              </a:extLst>
            </p:cNvPr>
            <p:cNvSpPr txBox="1"/>
            <p:nvPr/>
          </p:nvSpPr>
          <p:spPr>
            <a:xfrm>
              <a:off x="8985250" y="6740777"/>
              <a:ext cx="893194"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11</a:t>
              </a:r>
            </a:p>
          </p:txBody>
        </p:sp>
      </p:grpSp>
      <p:sp>
        <p:nvSpPr>
          <p:cNvPr id="2" name="Rectangle 1"/>
          <p:cNvSpPr/>
          <p:nvPr/>
        </p:nvSpPr>
        <p:spPr>
          <a:xfrm>
            <a:off x="5067759" y="217992"/>
            <a:ext cx="4762041" cy="50040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5" name="TextBox 10">
            <a:extLst>
              <a:ext uri="{FF2B5EF4-FFF2-40B4-BE49-F238E27FC236}">
                <a16:creationId xmlns:a16="http://schemas.microsoft.com/office/drawing/2014/main" id="{D5A73536-2B4F-45AF-BDDD-6EF72E9F3CB6}"/>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61914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3D1EDE-4D96-0C4A-8819-D8E64CE47F76}"/>
              </a:ext>
            </a:extLst>
          </p:cNvPr>
          <p:cNvPicPr>
            <a:picLocks noChangeAspect="1"/>
          </p:cNvPicPr>
          <p:nvPr/>
        </p:nvPicPr>
        <p:blipFill>
          <a:blip r:embed="rId3"/>
          <a:srcRect/>
          <a:stretch/>
        </p:blipFill>
        <p:spPr>
          <a:xfrm>
            <a:off x="228600" y="216951"/>
            <a:ext cx="9601200" cy="5081559"/>
          </a:xfrm>
          <a:prstGeom prst="rect">
            <a:avLst/>
          </a:prstGeom>
        </p:spPr>
      </p:pic>
      <p:sp>
        <p:nvSpPr>
          <p:cNvPr id="4" name="white box"/>
          <p:cNvSpPr/>
          <p:nvPr/>
        </p:nvSpPr>
        <p:spPr>
          <a:xfrm>
            <a:off x="0" y="3813048"/>
            <a:ext cx="10058400" cy="35534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34961" y="3959352"/>
            <a:ext cx="8701646" cy="3669249"/>
          </a:xfrm>
          <a:prstGeom prst="rect">
            <a:avLst/>
          </a:prstGeom>
          <a:solidFill>
            <a:srgbClr val="D8DBDA"/>
          </a:solidFill>
        </p:spPr>
        <p:txBody>
          <a:bodyPr wrap="square" lIns="45720" tIns="0" rIns="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¿Qué necesita saber sobre el embarazo y la lactancia durante el estudio?</a:t>
            </a:r>
          </a:p>
          <a:p>
            <a:pPr algn="l" rtl="0">
              <a:spcBef>
                <a:spcPts val="600"/>
              </a:spcBef>
            </a:pPr>
            <a:r>
              <a:rPr lang="es-us" sz="1600" b="0" i="0" u="none" baseline="0" dirty="0">
                <a:latin typeface="Myriad Pro" charset="0"/>
                <a:ea typeface="Myriad Pro" charset="0"/>
                <a:cs typeface="Myriad Pro" charset="0"/>
              </a:rPr>
              <a:t>Puede participar en este estudio incluso si está embarazada o amamantando. No hay información</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que sugiera que el plasma de un paciente convaleciente represente un mayor riesgo para las participantes embarazadas o para las madres que amamantan o sus hijos. </a:t>
            </a:r>
          </a:p>
        </p:txBody>
      </p:sp>
      <p:grpSp>
        <p:nvGrpSpPr>
          <p:cNvPr id="11" name="page#">
            <a:extLst>
              <a:ext uri="{FF2B5EF4-FFF2-40B4-BE49-F238E27FC236}">
                <a16:creationId xmlns:a16="http://schemas.microsoft.com/office/drawing/2014/main" id="{9629D5CD-8E83-4B36-882D-698FAC8E677D}"/>
              </a:ext>
            </a:extLst>
          </p:cNvPr>
          <p:cNvGrpSpPr/>
          <p:nvPr/>
        </p:nvGrpSpPr>
        <p:grpSpPr>
          <a:xfrm>
            <a:off x="8982869" y="6472553"/>
            <a:ext cx="893194" cy="830997"/>
            <a:chOff x="8982869" y="6740777"/>
            <a:chExt cx="893194" cy="830997"/>
          </a:xfrm>
        </p:grpSpPr>
        <p:sp>
          <p:nvSpPr>
            <p:cNvPr id="13" name="page# box">
              <a:extLst>
                <a:ext uri="{FF2B5EF4-FFF2-40B4-BE49-F238E27FC236}">
                  <a16:creationId xmlns:a16="http://schemas.microsoft.com/office/drawing/2014/main" id="{11385213-361F-480B-9F65-8C2F4DA16DC0}"/>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4" name="page# txt">
              <a:extLst>
                <a:ext uri="{FF2B5EF4-FFF2-40B4-BE49-F238E27FC236}">
                  <a16:creationId xmlns:a16="http://schemas.microsoft.com/office/drawing/2014/main" id="{62CBD218-9A3C-432B-A199-EE85764AEBF0}"/>
                </a:ext>
              </a:extLst>
            </p:cNvPr>
            <p:cNvSpPr txBox="1"/>
            <p:nvPr/>
          </p:nvSpPr>
          <p:spPr>
            <a:xfrm>
              <a:off x="8982869" y="6740777"/>
              <a:ext cx="893194"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12</a:t>
              </a:r>
            </a:p>
          </p:txBody>
        </p:sp>
      </p:grpSp>
      <p:sp>
        <p:nvSpPr>
          <p:cNvPr id="2" name="TextBox 10">
            <a:extLst>
              <a:ext uri="{FF2B5EF4-FFF2-40B4-BE49-F238E27FC236}">
                <a16:creationId xmlns:a16="http://schemas.microsoft.com/office/drawing/2014/main" id="{6C66C30C-D9F6-412D-8EEF-004AA6E3E630}"/>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101580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AB8002C-DB8E-724A-95C6-0DFBB497D724}"/>
              </a:ext>
            </a:extLst>
          </p:cNvPr>
          <p:cNvPicPr>
            <a:picLocks noChangeAspect="1"/>
          </p:cNvPicPr>
          <p:nvPr/>
        </p:nvPicPr>
        <p:blipFill>
          <a:blip r:embed="rId3"/>
          <a:srcRect/>
          <a:stretch/>
        </p:blipFill>
        <p:spPr>
          <a:xfrm>
            <a:off x="238278" y="200626"/>
            <a:ext cx="9579329" cy="5549900"/>
          </a:xfrm>
          <a:prstGeom prst="rect">
            <a:avLst/>
          </a:prstGeom>
        </p:spPr>
      </p:pic>
      <p:sp>
        <p:nvSpPr>
          <p:cNvPr id="4" name="white box"/>
          <p:cNvSpPr/>
          <p:nvPr/>
        </p:nvSpPr>
        <p:spPr>
          <a:xfrm>
            <a:off x="0" y="5087565"/>
            <a:ext cx="10058400" cy="2432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44112" y="5207103"/>
            <a:ext cx="8686135" cy="2432719"/>
          </a:xfrm>
          <a:prstGeom prst="rect">
            <a:avLst/>
          </a:prstGeom>
          <a:solidFill>
            <a:srgbClr val="D8DBDA"/>
          </a:solidFill>
        </p:spPr>
        <p:txBody>
          <a:bodyPr wrap="square" tIns="0" bIns="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¿Hay beneficios de estar en este estudio?</a:t>
            </a:r>
          </a:p>
          <a:p>
            <a:pPr algn="l" rtl="0"/>
            <a:r>
              <a:rPr lang="es-us" sz="1600" b="0" i="0" u="none" baseline="0" dirty="0">
                <a:latin typeface="Myriad Pro" charset="0"/>
                <a:ea typeface="Myriad Pro" charset="0"/>
                <a:cs typeface="Myriad Pro" charset="0"/>
              </a:rPr>
              <a:t>Si obtiene plasma de un paciente convaleciente (CP), puede evitar que se desarrolle una enfermedad grave por COVID-19, pero no lo sabemos. El CP puede no ser útil o puede tener efectos secundarios dañinos (vea la diapositiva 10). Es importante recordar que la mitad de las personas de este estudio recibirán placebo y no CP. Si recibe placebo, no le ayudará. </a:t>
            </a:r>
          </a:p>
          <a:p>
            <a:pPr algn="l" rtl="0">
              <a:spcBef>
                <a:spcPts val="600"/>
              </a:spcBef>
            </a:pPr>
            <a:r>
              <a:rPr lang="es-us" sz="1600" b="0" i="0" u="none" baseline="0" dirty="0">
                <a:latin typeface="Myriad Pro" charset="0"/>
                <a:ea typeface="Myriad Pro" charset="0"/>
                <a:cs typeface="Myriad Pro" charset="0"/>
              </a:rPr>
              <a:t>Participando en este estudio, usted ayudará a los médicos a aprender más sobre cómo tratar el COVID-19 en personas que están lo suficientemente bien como para recibir tratamiento en casa. </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Si se demuestra que el CP es seguro y eficaz, puede </a:t>
            </a:r>
            <a:r>
              <a:rPr lang="es-AR" sz="1600" b="0" i="0" u="none" baseline="0" dirty="0">
                <a:latin typeface="Myriad Pro" charset="0"/>
                <a:ea typeface="Myriad Pro" charset="0"/>
                <a:cs typeface="Myriad Pro" charset="0"/>
              </a:rPr>
              <a:t>tener un gran impacto en la salud y salvar muchas vidas</a:t>
            </a:r>
            <a:r>
              <a:rPr lang="es-us" sz="1600" b="0" i="0" u="none" baseline="0" dirty="0">
                <a:latin typeface="Myriad Pro" charset="0"/>
                <a:ea typeface="Myriad Pro" charset="0"/>
                <a:cs typeface="Myriad Pro" charset="0"/>
              </a:rPr>
              <a:t>.</a:t>
            </a:r>
          </a:p>
        </p:txBody>
      </p:sp>
      <p:grpSp>
        <p:nvGrpSpPr>
          <p:cNvPr id="11" name="page#">
            <a:extLst>
              <a:ext uri="{FF2B5EF4-FFF2-40B4-BE49-F238E27FC236}">
                <a16:creationId xmlns:a16="http://schemas.microsoft.com/office/drawing/2014/main" id="{393F74F8-4ACF-4F2A-B896-12946EC9F6F5}"/>
              </a:ext>
            </a:extLst>
          </p:cNvPr>
          <p:cNvGrpSpPr/>
          <p:nvPr/>
        </p:nvGrpSpPr>
        <p:grpSpPr>
          <a:xfrm>
            <a:off x="8973345" y="6472553"/>
            <a:ext cx="893194" cy="830997"/>
            <a:chOff x="8973345" y="6740777"/>
            <a:chExt cx="893194" cy="830997"/>
          </a:xfrm>
        </p:grpSpPr>
        <p:sp>
          <p:nvSpPr>
            <p:cNvPr id="13" name="page# box">
              <a:extLst>
                <a:ext uri="{FF2B5EF4-FFF2-40B4-BE49-F238E27FC236}">
                  <a16:creationId xmlns:a16="http://schemas.microsoft.com/office/drawing/2014/main" id="{717F77D8-204A-443E-9518-FAE170141FDC}"/>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4" name="page# txt">
              <a:extLst>
                <a:ext uri="{FF2B5EF4-FFF2-40B4-BE49-F238E27FC236}">
                  <a16:creationId xmlns:a16="http://schemas.microsoft.com/office/drawing/2014/main" id="{B8E3564F-E6D8-460E-8739-F0FA1A479470}"/>
                </a:ext>
              </a:extLst>
            </p:cNvPr>
            <p:cNvSpPr txBox="1"/>
            <p:nvPr/>
          </p:nvSpPr>
          <p:spPr>
            <a:xfrm>
              <a:off x="8973345" y="6740777"/>
              <a:ext cx="893194"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13</a:t>
              </a:r>
            </a:p>
          </p:txBody>
        </p:sp>
      </p:grpSp>
      <p:sp>
        <p:nvSpPr>
          <p:cNvPr id="2" name="TextBox 10">
            <a:extLst>
              <a:ext uri="{FF2B5EF4-FFF2-40B4-BE49-F238E27FC236}">
                <a16:creationId xmlns:a16="http://schemas.microsoft.com/office/drawing/2014/main" id="{9218D7DF-26FF-426C-B72F-2F6C0D3B5468}"/>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1064512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1EAF49-555C-2646-9C37-EFE371152587}"/>
              </a:ext>
            </a:extLst>
          </p:cNvPr>
          <p:cNvPicPr>
            <a:picLocks noChangeAspect="1"/>
          </p:cNvPicPr>
          <p:nvPr/>
        </p:nvPicPr>
        <p:blipFill rotWithShape="1">
          <a:blip r:embed="rId3"/>
          <a:srcRect t="9157"/>
          <a:stretch/>
        </p:blipFill>
        <p:spPr>
          <a:xfrm>
            <a:off x="228600" y="200626"/>
            <a:ext cx="9619990" cy="4930949"/>
          </a:xfrm>
          <a:prstGeom prst="rect">
            <a:avLst/>
          </a:prstGeom>
        </p:spPr>
      </p:pic>
      <p:sp>
        <p:nvSpPr>
          <p:cNvPr id="4" name="white box"/>
          <p:cNvSpPr/>
          <p:nvPr/>
        </p:nvSpPr>
        <p:spPr>
          <a:xfrm>
            <a:off x="0" y="4413504"/>
            <a:ext cx="10058400" cy="3135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09810" y="4552884"/>
            <a:ext cx="8720437" cy="2979962"/>
          </a:xfrm>
          <a:prstGeom prst="rect">
            <a:avLst/>
          </a:prstGeom>
          <a:solidFill>
            <a:srgbClr val="D8DBDA"/>
          </a:solidFill>
        </p:spPr>
        <p:txBody>
          <a:bodyPr wrap="square" tIns="0" rtlCol="0">
            <a:noAutofit/>
          </a:bodyPr>
          <a:lstStyle/>
          <a:p>
            <a:pPr algn="l" rtl="0"/>
            <a:r>
              <a:rPr lang="es-us" sz="2300" b="1" i="0" u="none" baseline="0" dirty="0">
                <a:solidFill>
                  <a:srgbClr val="4F5965"/>
                </a:solidFill>
                <a:latin typeface="Myriad Pro Semibold" charset="0"/>
                <a:ea typeface="Myriad Pro Semibold" charset="0"/>
                <a:cs typeface="Myriad Pro Semibold" charset="0"/>
              </a:rPr>
              <a:t>¿Qué pasará con sus muestras e información personal?</a:t>
            </a:r>
          </a:p>
          <a:p>
            <a:pPr algn="l" rtl="0">
              <a:spcBef>
                <a:spcPts val="600"/>
              </a:spcBef>
            </a:pPr>
            <a:r>
              <a:rPr lang="es-us" sz="1600" b="0" i="0" u="none" baseline="0" dirty="0">
                <a:latin typeface="Myriad Pro" charset="0"/>
                <a:ea typeface="Myriad Pro" charset="0"/>
                <a:cs typeface="Myriad Pro" charset="0"/>
              </a:rPr>
              <a:t>La información se enviará a la Universidad de Pittsburgh para su análisis y almacenamiento. </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Las muestras y la información se marcarán con un código y no con su nombre y se almacenarán durante mucho tiempo para futuras investigaciones de COVID-19. </a:t>
            </a:r>
          </a:p>
          <a:p>
            <a:pPr algn="l" rtl="0">
              <a:spcBef>
                <a:spcPts val="600"/>
              </a:spcBef>
            </a:pPr>
            <a:r>
              <a:rPr lang="es-us" sz="1600" b="0" i="0" u="none" baseline="0" dirty="0">
                <a:latin typeface="Myriad Pro" charset="0"/>
                <a:ea typeface="Myriad Pro" charset="0"/>
                <a:cs typeface="Myriad Pro" charset="0"/>
              </a:rPr>
              <a:t>Ni usted ni su médico obtendrán resultados de ninguna de estas pruebas. No venderemos sus muestras. Podemos compartir sus muestras y datos codificados con investigadores de COVID-19, </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sin ninguna información que pueda identificarlo. Si cambia de opinión y decide que no quiere que almacenemos sus muestras o datos, </a:t>
            </a:r>
            <a:r>
              <a:rPr lang="es-US" sz="1600" b="0" i="0" u="none" baseline="0" dirty="0">
                <a:latin typeface="Myriad Pro" charset="0"/>
                <a:ea typeface="Myriad Pro" charset="0"/>
                <a:cs typeface="Myriad Pro" charset="0"/>
              </a:rPr>
              <a:t>avísenos</a:t>
            </a:r>
            <a:r>
              <a:rPr lang="es-us" sz="1600" b="0" i="0" u="none" baseline="0" dirty="0">
                <a:latin typeface="Myriad Pro" charset="0"/>
                <a:ea typeface="Myriad Pro" charset="0"/>
                <a:cs typeface="Myriad Pro" charset="0"/>
              </a:rPr>
              <a:t>.</a:t>
            </a:r>
          </a:p>
        </p:txBody>
      </p:sp>
      <p:grpSp>
        <p:nvGrpSpPr>
          <p:cNvPr id="11" name="page#">
            <a:extLst>
              <a:ext uri="{FF2B5EF4-FFF2-40B4-BE49-F238E27FC236}">
                <a16:creationId xmlns:a16="http://schemas.microsoft.com/office/drawing/2014/main" id="{A3A0EDFA-FBFF-4420-AD96-F50652100032}"/>
              </a:ext>
            </a:extLst>
          </p:cNvPr>
          <p:cNvGrpSpPr/>
          <p:nvPr/>
        </p:nvGrpSpPr>
        <p:grpSpPr>
          <a:xfrm>
            <a:off x="8978107" y="6472553"/>
            <a:ext cx="893194" cy="830997"/>
            <a:chOff x="8978107" y="6740777"/>
            <a:chExt cx="893194" cy="830997"/>
          </a:xfrm>
        </p:grpSpPr>
        <p:sp>
          <p:nvSpPr>
            <p:cNvPr id="13" name="page# box">
              <a:extLst>
                <a:ext uri="{FF2B5EF4-FFF2-40B4-BE49-F238E27FC236}">
                  <a16:creationId xmlns:a16="http://schemas.microsoft.com/office/drawing/2014/main" id="{7BE236F1-84E9-4033-8BD1-E1FC2A564D81}"/>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4" name="page# txt">
              <a:extLst>
                <a:ext uri="{FF2B5EF4-FFF2-40B4-BE49-F238E27FC236}">
                  <a16:creationId xmlns:a16="http://schemas.microsoft.com/office/drawing/2014/main" id="{797814D1-F9B9-4466-AED4-8EF319565250}"/>
                </a:ext>
              </a:extLst>
            </p:cNvPr>
            <p:cNvSpPr txBox="1"/>
            <p:nvPr/>
          </p:nvSpPr>
          <p:spPr>
            <a:xfrm>
              <a:off x="8978107" y="6740777"/>
              <a:ext cx="893194"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14</a:t>
              </a:r>
            </a:p>
          </p:txBody>
        </p:sp>
      </p:grpSp>
      <p:sp>
        <p:nvSpPr>
          <p:cNvPr id="2" name="TextBox 10">
            <a:extLst>
              <a:ext uri="{FF2B5EF4-FFF2-40B4-BE49-F238E27FC236}">
                <a16:creationId xmlns:a16="http://schemas.microsoft.com/office/drawing/2014/main" id="{A53BEA09-6BF5-4B21-B89C-4EC5DFD3884B}"/>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3339531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706D0A-BAC3-4D4D-BF49-39D45891C51D}"/>
              </a:ext>
            </a:extLst>
          </p:cNvPr>
          <p:cNvPicPr>
            <a:picLocks noChangeAspect="1"/>
          </p:cNvPicPr>
          <p:nvPr/>
        </p:nvPicPr>
        <p:blipFill rotWithShape="1">
          <a:blip r:embed="rId3"/>
          <a:srcRect t="7454"/>
          <a:stretch/>
        </p:blipFill>
        <p:spPr>
          <a:xfrm>
            <a:off x="228600" y="219456"/>
            <a:ext cx="9601200" cy="4966514"/>
          </a:xfrm>
          <a:prstGeom prst="rect">
            <a:avLst/>
          </a:prstGeom>
        </p:spPr>
      </p:pic>
      <p:sp>
        <p:nvSpPr>
          <p:cNvPr id="4" name="white box"/>
          <p:cNvSpPr/>
          <p:nvPr/>
        </p:nvSpPr>
        <p:spPr>
          <a:xfrm>
            <a:off x="0" y="4688732"/>
            <a:ext cx="10058400" cy="3016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grpSp>
        <p:nvGrpSpPr>
          <p:cNvPr id="10" name="page#">
            <a:extLst>
              <a:ext uri="{FF2B5EF4-FFF2-40B4-BE49-F238E27FC236}">
                <a16:creationId xmlns:a16="http://schemas.microsoft.com/office/drawing/2014/main" id="{1995E5A0-DB58-47AF-B277-5DE7D180C86F}"/>
              </a:ext>
            </a:extLst>
          </p:cNvPr>
          <p:cNvGrpSpPr/>
          <p:nvPr/>
        </p:nvGrpSpPr>
        <p:grpSpPr>
          <a:xfrm>
            <a:off x="8970964" y="6472553"/>
            <a:ext cx="893194" cy="830997"/>
            <a:chOff x="8970964" y="6740777"/>
            <a:chExt cx="893194" cy="830997"/>
          </a:xfrm>
        </p:grpSpPr>
        <p:sp>
          <p:nvSpPr>
            <p:cNvPr id="11" name="page# box">
              <a:extLst>
                <a:ext uri="{FF2B5EF4-FFF2-40B4-BE49-F238E27FC236}">
                  <a16:creationId xmlns:a16="http://schemas.microsoft.com/office/drawing/2014/main" id="{4BD16E49-14E0-489D-87F3-139D1C6086B3}"/>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3" name="page# txt">
              <a:extLst>
                <a:ext uri="{FF2B5EF4-FFF2-40B4-BE49-F238E27FC236}">
                  <a16:creationId xmlns:a16="http://schemas.microsoft.com/office/drawing/2014/main" id="{9569F5D0-06C1-4296-A301-EEB961136BC0}"/>
                </a:ext>
              </a:extLst>
            </p:cNvPr>
            <p:cNvSpPr txBox="1"/>
            <p:nvPr/>
          </p:nvSpPr>
          <p:spPr>
            <a:xfrm>
              <a:off x="8970964" y="6740777"/>
              <a:ext cx="893194"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15</a:t>
              </a:r>
            </a:p>
          </p:txBody>
        </p:sp>
      </p:grpSp>
      <p:sp>
        <p:nvSpPr>
          <p:cNvPr id="9" name="txt-description">
            <a:extLst>
              <a:ext uri="{FF2B5EF4-FFF2-40B4-BE49-F238E27FC236}">
                <a16:creationId xmlns:a16="http://schemas.microsoft.com/office/drawing/2014/main" id="{B76BEC69-956B-47DF-A7C5-81AF1DCB878B}"/>
              </a:ext>
            </a:extLst>
          </p:cNvPr>
          <p:cNvSpPr txBox="1"/>
          <p:nvPr/>
        </p:nvSpPr>
        <p:spPr>
          <a:xfrm>
            <a:off x="228600" y="4834644"/>
            <a:ext cx="8667044" cy="2792721"/>
          </a:xfrm>
          <a:prstGeom prst="rect">
            <a:avLst/>
          </a:prstGeom>
          <a:solidFill>
            <a:srgbClr val="D8DBDA"/>
          </a:solidFill>
        </p:spPr>
        <p:txBody>
          <a:bodyPr wrap="square" tIns="0" bIns="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¿Cómo se protegerá su privacidad?</a:t>
            </a:r>
          </a:p>
          <a:p>
            <a:pPr algn="l" rtl="0">
              <a:lnSpc>
                <a:spcPct val="95000"/>
              </a:lnSpc>
              <a:spcBef>
                <a:spcPts val="600"/>
              </a:spcBef>
            </a:pPr>
            <a:r>
              <a:rPr lang="es-us" sz="1600" b="0" i="0" u="none" baseline="0" dirty="0">
                <a:latin typeface="Myriad Pro" charset="0"/>
                <a:ea typeface="Myriad Pro" charset="0"/>
                <a:cs typeface="Myriad Pro" charset="0"/>
              </a:rPr>
              <a:t>Tomaremos todas las medidas razonables para mantener la privacidad de su información y evitar que </a:t>
            </a:r>
            <a:r>
              <a:rPr lang="es-US" sz="1600" b="0" i="0" u="none" baseline="0" dirty="0">
                <a:latin typeface="Myriad Pro" charset="0"/>
                <a:ea typeface="Myriad Pro" charset="0"/>
                <a:cs typeface="Myriad Pro" charset="0"/>
              </a:rPr>
              <a:t>la usen </a:t>
            </a:r>
            <a:r>
              <a:rPr lang="es-us" sz="1600" b="0" i="0" u="none" baseline="0" dirty="0">
                <a:latin typeface="Myriad Pro" charset="0"/>
                <a:ea typeface="Myriad Pro" charset="0"/>
                <a:cs typeface="Myriad Pro" charset="0"/>
              </a:rPr>
              <a:t>de manera indebida. Sin embargo, no podemos garantizar que nadie lo obtenga. Las siguientes personas podrán ver su información médica y de investigación: los comités de ética que son responsables de proteger los derechos de los participantes en estudios de investigación; el patrocinador, el grupo que paga por la investigación (Institutos Nacionales de Salud de EE. UU., la Autoridad de Desarrollo e Investigación Biomédica Avanzada (BARDA)), otro personal de investigación del estudio y monitores del estudio; las agencias reguladoras de los EE. UU. (Asociación de Alimentos y Medicamentos). Todas estas personas tienen el compromiso de proteger su privacidad. Sus derechos relacionados con sus muestras e información se describen en el documento de consentimiento.</a:t>
            </a:r>
          </a:p>
        </p:txBody>
      </p:sp>
      <p:sp>
        <p:nvSpPr>
          <p:cNvPr id="2" name="TextBox 10">
            <a:extLst>
              <a:ext uri="{FF2B5EF4-FFF2-40B4-BE49-F238E27FC236}">
                <a16:creationId xmlns:a16="http://schemas.microsoft.com/office/drawing/2014/main" id="{887E1915-4A1B-4924-866A-075B2352F83C}"/>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196693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F3D045-151B-724D-9AF7-0FB2C2F3DB74}"/>
              </a:ext>
            </a:extLst>
          </p:cNvPr>
          <p:cNvPicPr>
            <a:picLocks noChangeAspect="1"/>
          </p:cNvPicPr>
          <p:nvPr/>
        </p:nvPicPr>
        <p:blipFill rotWithShape="1">
          <a:blip r:embed="rId3"/>
          <a:srcRect t="7749"/>
          <a:stretch/>
        </p:blipFill>
        <p:spPr>
          <a:xfrm>
            <a:off x="228600" y="219456"/>
            <a:ext cx="9601200" cy="5014434"/>
          </a:xfrm>
          <a:prstGeom prst="rect">
            <a:avLst/>
          </a:prstGeom>
        </p:spPr>
      </p:pic>
      <p:sp>
        <p:nvSpPr>
          <p:cNvPr id="4" name="white box"/>
          <p:cNvSpPr/>
          <p:nvPr/>
        </p:nvSpPr>
        <p:spPr>
          <a:xfrm>
            <a:off x="0" y="4328160"/>
            <a:ext cx="10058400" cy="322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4486656"/>
            <a:ext cx="8708006" cy="3131118"/>
          </a:xfrm>
          <a:prstGeom prst="rect">
            <a:avLst/>
          </a:prstGeom>
          <a:solidFill>
            <a:srgbClr val="D8DBDA"/>
          </a:solidFill>
        </p:spPr>
        <p:txBody>
          <a:bodyPr wrap="square" tIns="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¿Qué más debe saber sobre la participación en el estudio?</a:t>
            </a:r>
          </a:p>
          <a:p>
            <a:pPr marL="171450" indent="-171450" algn="l" rtl="0">
              <a:spcBef>
                <a:spcPts val="600"/>
              </a:spcBef>
              <a:buFont typeface="Arial" panose="020B0604020202020204" pitchFamily="34" charset="0"/>
              <a:buChar char="•"/>
            </a:pPr>
            <a:r>
              <a:rPr lang="es-us" sz="1600" b="0" i="0" u="none" baseline="0" dirty="0">
                <a:latin typeface="Myriad Pro" charset="0"/>
                <a:ea typeface="Myriad Pro" charset="0"/>
                <a:cs typeface="Myriad Pro" charset="0"/>
              </a:rPr>
              <a:t>Le preguntaremos con quién debemos comunicarnos si no podemos comunicarnos con usted después de que salga del hospital, para saber cómo está.</a:t>
            </a:r>
          </a:p>
          <a:p>
            <a:pPr marL="171450" indent="-171450" algn="l" rtl="0">
              <a:spcBef>
                <a:spcPts val="600"/>
              </a:spcBef>
              <a:buFont typeface="Arial" panose="020B0604020202020204" pitchFamily="34" charset="0"/>
              <a:buChar char="•"/>
            </a:pPr>
            <a:r>
              <a:rPr lang="es-us" sz="1600" b="0" i="0" u="none" baseline="0" dirty="0">
                <a:latin typeface="Myriad Pro" charset="0"/>
                <a:ea typeface="Myriad Pro" charset="0"/>
                <a:cs typeface="Myriad Pro" charset="0"/>
              </a:rPr>
              <a:t>Le daremos el tratamiento del estudio sin costo alguno. Pagaremos todos los análisis de laboratorio y otras pruebas que forman parte del estudio. Usted, su compañía de seguros o algún otro pagador </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deben pagar todos los medicamentos que no sean del estudio y los costos hospitalarios.</a:t>
            </a:r>
          </a:p>
          <a:p>
            <a:pPr marL="171450" indent="-171450" algn="l" rtl="0">
              <a:spcBef>
                <a:spcPts val="600"/>
              </a:spcBef>
              <a:buFont typeface="Arial" panose="020B0604020202020204" pitchFamily="34" charset="0"/>
              <a:buChar char="•"/>
            </a:pPr>
            <a:r>
              <a:rPr lang="es-us" sz="1600" b="0" i="0" u="none" baseline="0" dirty="0">
                <a:latin typeface="Myriad Pro" charset="0"/>
                <a:ea typeface="Myriad Pro" charset="0"/>
                <a:cs typeface="Myriad Pro" charset="0"/>
              </a:rPr>
              <a:t>Si se lastima debido a este estudio, usted o su seguro deberán pagar el tratamiento necesario. </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El estudio no puede pagarle ni pagar ninguna atención por lesiones relacionadas con el estudio o </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por su enfermedad.</a:t>
            </a:r>
          </a:p>
          <a:p>
            <a:pPr marL="171450" indent="-171450" algn="l" rtl="0">
              <a:spcBef>
                <a:spcPts val="600"/>
              </a:spcBef>
              <a:buFont typeface="Arial" panose="020B0604020202020204" pitchFamily="34" charset="0"/>
              <a:buChar char="•"/>
            </a:pPr>
            <a:r>
              <a:rPr lang="es-us" sz="1600" b="0" i="0" u="none" baseline="0" dirty="0">
                <a:latin typeface="Myriad Pro" charset="0"/>
                <a:ea typeface="Myriad Pro" charset="0"/>
                <a:cs typeface="Myriad Pro" charset="0"/>
              </a:rPr>
              <a:t>Hay una descripción de este ensayo clínico disponible en </a:t>
            </a:r>
            <a:r>
              <a:rPr lang="es-us" sz="1600" b="0" i="0" u="none" baseline="0" dirty="0">
                <a:latin typeface="Myriad Pro" charset="0"/>
                <a:ea typeface="Myriad Pro" charset="0"/>
                <a:cs typeface="Myriad Pro" charset="0"/>
                <a:hlinkClick r:id="rId4"/>
              </a:rPr>
              <a:t>www.ClinicalTrials.gov</a:t>
            </a:r>
            <a:r>
              <a:rPr lang="es-us" sz="1600" b="0" i="0" u="none" baseline="0" dirty="0">
                <a:latin typeface="Myriad Pro" charset="0"/>
                <a:ea typeface="Myriad Pro" charset="0"/>
                <a:cs typeface="Myriad Pro" charset="0"/>
              </a:rPr>
              <a:t>. </a:t>
            </a:r>
          </a:p>
        </p:txBody>
      </p:sp>
      <p:grpSp>
        <p:nvGrpSpPr>
          <p:cNvPr id="11" name="page#">
            <a:extLst>
              <a:ext uri="{FF2B5EF4-FFF2-40B4-BE49-F238E27FC236}">
                <a16:creationId xmlns:a16="http://schemas.microsoft.com/office/drawing/2014/main" id="{0A0E210A-93C1-4961-9F51-22468414057B}"/>
              </a:ext>
            </a:extLst>
          </p:cNvPr>
          <p:cNvGrpSpPr/>
          <p:nvPr/>
        </p:nvGrpSpPr>
        <p:grpSpPr>
          <a:xfrm>
            <a:off x="8963413" y="6472553"/>
            <a:ext cx="893194" cy="830997"/>
            <a:chOff x="8963413" y="6740777"/>
            <a:chExt cx="893194" cy="830997"/>
          </a:xfrm>
        </p:grpSpPr>
        <p:sp>
          <p:nvSpPr>
            <p:cNvPr id="13" name="page# box">
              <a:extLst>
                <a:ext uri="{FF2B5EF4-FFF2-40B4-BE49-F238E27FC236}">
                  <a16:creationId xmlns:a16="http://schemas.microsoft.com/office/drawing/2014/main" id="{F5726EF6-A848-43E9-8E13-98DCCD062E66}"/>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4" name="page# txt">
              <a:extLst>
                <a:ext uri="{FF2B5EF4-FFF2-40B4-BE49-F238E27FC236}">
                  <a16:creationId xmlns:a16="http://schemas.microsoft.com/office/drawing/2014/main" id="{E38E2A1B-E9EB-4024-BE02-62FC8852E34A}"/>
                </a:ext>
              </a:extLst>
            </p:cNvPr>
            <p:cNvSpPr txBox="1"/>
            <p:nvPr/>
          </p:nvSpPr>
          <p:spPr>
            <a:xfrm>
              <a:off x="8963413" y="6740777"/>
              <a:ext cx="893194" cy="830997"/>
            </a:xfrm>
            <a:prstGeom prst="rect">
              <a:avLst/>
            </a:prstGeom>
            <a:noFill/>
          </p:spPr>
          <p:txBody>
            <a:bodyPr wrap="none" rtlCol="0">
              <a:spAutoFit/>
            </a:bodyPr>
            <a:lstStyle/>
            <a:p>
              <a:pPr algn="ctr" rtl="0"/>
              <a:r>
                <a:rPr lang="es-us" sz="4800" b="1" i="0" u="none" baseline="0" dirty="0">
                  <a:solidFill>
                    <a:schemeClr val="bg1"/>
                  </a:solidFill>
                  <a:latin typeface="Myriad Pro Semibold Condensed" charset="0"/>
                  <a:ea typeface="Myriad Pro Semibold Condensed" charset="0"/>
                  <a:cs typeface="Myriad Pro Semibold Condensed" charset="0"/>
                </a:rPr>
                <a:t>16</a:t>
              </a:r>
            </a:p>
          </p:txBody>
        </p:sp>
      </p:grpSp>
      <p:sp>
        <p:nvSpPr>
          <p:cNvPr id="2" name="TextBox 10">
            <a:extLst>
              <a:ext uri="{FF2B5EF4-FFF2-40B4-BE49-F238E27FC236}">
                <a16:creationId xmlns:a16="http://schemas.microsoft.com/office/drawing/2014/main" id="{993BCAD2-88BB-4225-9D22-27497591A8E4}"/>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186839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g-02"/>
          <p:cNvPicPr>
            <a:picLocks noChangeAspect="1"/>
          </p:cNvPicPr>
          <p:nvPr/>
        </p:nvPicPr>
        <p:blipFill>
          <a:blip r:embed="rId4"/>
          <a:srcRect/>
          <a:stretch/>
        </p:blipFill>
        <p:spPr>
          <a:xfrm>
            <a:off x="228600" y="200626"/>
            <a:ext cx="9601200" cy="5435600"/>
          </a:xfrm>
          <a:prstGeom prst="rect">
            <a:avLst/>
          </a:prstGeom>
        </p:spPr>
      </p:pic>
      <p:sp>
        <p:nvSpPr>
          <p:cNvPr id="4" name="white box"/>
          <p:cNvSpPr/>
          <p:nvPr/>
        </p:nvSpPr>
        <p:spPr>
          <a:xfrm>
            <a:off x="0" y="5584598"/>
            <a:ext cx="10058400" cy="1897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5820444"/>
            <a:ext cx="8667044" cy="1753407"/>
          </a:xfrm>
          <a:prstGeom prst="rect">
            <a:avLst/>
          </a:prstGeom>
          <a:solidFill>
            <a:srgbClr val="D8DBDA"/>
          </a:solidFill>
        </p:spPr>
        <p:txBody>
          <a:bodyPr wrap="square"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¿Qué es un estudio de investigación clínica?</a:t>
            </a:r>
          </a:p>
          <a:p>
            <a:pPr algn="l" rtl="0">
              <a:lnSpc>
                <a:spcPct val="95000"/>
              </a:lnSpc>
              <a:spcBef>
                <a:spcPts val="600"/>
              </a:spcBef>
            </a:pPr>
            <a:r>
              <a:rPr lang="es-us" sz="1600" b="0" i="0" u="none" baseline="0" dirty="0">
                <a:latin typeface="Myriad Pro" charset="0"/>
                <a:ea typeface="Myriad Pro" charset="0"/>
                <a:cs typeface="Myriad Pro" charset="0"/>
              </a:rPr>
              <a:t>Un estudio de investigación clínica ayuda a los médicos a probar nuevas formas de tratar una enfermedad. Una forma de hacerlo es mediante el estudio de nuevos tratamientos para averiguar si estos funcionan para tratar la enfermedad. En un estudio, los tratamientos son “experimentales”, lo que significa que no se ha demostrado que funcionen. Es por eso que es necesario hacer estudios para saber si los nuevos tratamientos son seguros y funcionan en las personas.</a:t>
            </a:r>
          </a:p>
        </p:txBody>
      </p:sp>
      <p:grpSp>
        <p:nvGrpSpPr>
          <p:cNvPr id="16" name="page#">
            <a:extLst>
              <a:ext uri="{FF2B5EF4-FFF2-40B4-BE49-F238E27FC236}">
                <a16:creationId xmlns:a16="http://schemas.microsoft.com/office/drawing/2014/main" id="{E45AEFE3-A828-4167-9210-137AE3126688}"/>
              </a:ext>
            </a:extLst>
          </p:cNvPr>
          <p:cNvGrpSpPr/>
          <p:nvPr/>
        </p:nvGrpSpPr>
        <p:grpSpPr>
          <a:xfrm>
            <a:off x="9043416" y="6472553"/>
            <a:ext cx="786384" cy="830997"/>
            <a:chOff x="9043416" y="6740777"/>
            <a:chExt cx="786384" cy="830997"/>
          </a:xfrm>
        </p:grpSpPr>
        <p:sp>
          <p:nvSpPr>
            <p:cNvPr id="17" name="page# box">
              <a:extLst>
                <a:ext uri="{FF2B5EF4-FFF2-40B4-BE49-F238E27FC236}">
                  <a16:creationId xmlns:a16="http://schemas.microsoft.com/office/drawing/2014/main" id="{9157696C-4C34-4976-BA88-BE9A53F9ED67}"/>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8" name="page# txt">
              <a:extLst>
                <a:ext uri="{FF2B5EF4-FFF2-40B4-BE49-F238E27FC236}">
                  <a16:creationId xmlns:a16="http://schemas.microsoft.com/office/drawing/2014/main" id="{E32F9720-AD13-4044-A881-85130D791B9F}"/>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2</a:t>
              </a:r>
            </a:p>
          </p:txBody>
        </p:sp>
      </p:grpSp>
      <p:sp>
        <p:nvSpPr>
          <p:cNvPr id="11" name="TextBox 10">
            <a:extLst>
              <a:ext uri="{FF2B5EF4-FFF2-40B4-BE49-F238E27FC236}">
                <a16:creationId xmlns:a16="http://schemas.microsoft.com/office/drawing/2014/main" id="{012D4D45-8DFE-4603-9F16-F02B4AA966BD}"/>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535262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228600" y="223094"/>
            <a:ext cx="9601200" cy="5620511"/>
          </a:xfrm>
          <a:prstGeom prst="rect">
            <a:avLst/>
          </a:prstGeom>
        </p:spPr>
      </p:pic>
      <p:sp>
        <p:nvSpPr>
          <p:cNvPr id="4" name="white box"/>
          <p:cNvSpPr/>
          <p:nvPr/>
        </p:nvSpPr>
        <p:spPr>
          <a:xfrm>
            <a:off x="0" y="5318481"/>
            <a:ext cx="10058400" cy="2393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5436297"/>
            <a:ext cx="8667044" cy="2242437"/>
          </a:xfrm>
          <a:prstGeom prst="rect">
            <a:avLst/>
          </a:prstGeom>
          <a:solidFill>
            <a:srgbClr val="D8DBDA"/>
          </a:solidFill>
        </p:spPr>
        <p:txBody>
          <a:bodyPr wrap="square" tIns="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¿De qué se trata este estudio?</a:t>
            </a:r>
          </a:p>
          <a:p>
            <a:pPr algn="l" rtl="0">
              <a:lnSpc>
                <a:spcPct val="95000"/>
              </a:lnSpc>
              <a:spcBef>
                <a:spcPts val="600"/>
              </a:spcBef>
            </a:pPr>
            <a:r>
              <a:rPr lang="es-us" b="0" i="0" u="none" baseline="0" dirty="0">
                <a:latin typeface="Myriad Pro" charset="0"/>
                <a:ea typeface="Myriad Pro" charset="0"/>
                <a:cs typeface="Myriad Pro" charset="0"/>
              </a:rPr>
              <a:t>Buscamos nuevos tratamientos para el COVID-19. Estamos estudiando el plasma de pacientes convalecientes para saber si este puede evitar que las personas con una enfermedad más leve de COVID-19 empeoren y tengan menos efectos nocivos de </a:t>
            </a:r>
            <a:br>
              <a:rPr lang="es-us" b="0" i="0" u="none" baseline="0" dirty="0">
                <a:latin typeface="Myriad Pro" charset="0"/>
                <a:ea typeface="Myriad Pro" charset="0"/>
                <a:cs typeface="Myriad Pro" charset="0"/>
              </a:rPr>
            </a:br>
            <a:r>
              <a:rPr lang="es-us" b="0" i="0" u="none" baseline="0" dirty="0">
                <a:latin typeface="Myriad Pro" charset="0"/>
                <a:ea typeface="Myriad Pro" charset="0"/>
                <a:cs typeface="Myriad Pro" charset="0"/>
              </a:rPr>
              <a:t>la enfermedad.</a:t>
            </a:r>
          </a:p>
          <a:p>
            <a:pPr algn="l" rtl="0">
              <a:lnSpc>
                <a:spcPct val="95000"/>
              </a:lnSpc>
              <a:spcBef>
                <a:spcPts val="600"/>
              </a:spcBef>
            </a:pPr>
            <a:r>
              <a:rPr lang="es-us" b="0" i="0" u="none" baseline="0" dirty="0">
                <a:latin typeface="Myriad Pro" charset="0"/>
                <a:ea typeface="Myriad Pro" charset="0"/>
                <a:cs typeface="Myriad Pro" charset="0"/>
              </a:rPr>
              <a:t>Este estudio se está haciendo en varios hospitales de todo el país. Esperamos inscribir </a:t>
            </a:r>
            <a:br>
              <a:rPr lang="es-us" b="0" i="0" u="none" baseline="0" dirty="0">
                <a:latin typeface="Myriad Pro" charset="0"/>
                <a:ea typeface="Myriad Pro" charset="0"/>
                <a:cs typeface="Myriad Pro" charset="0"/>
              </a:rPr>
            </a:br>
            <a:r>
              <a:rPr lang="es-us" b="0" i="0" u="none" baseline="0" dirty="0">
                <a:latin typeface="Myriad Pro" charset="0"/>
                <a:ea typeface="Myriad Pro" charset="0"/>
                <a:cs typeface="Myriad Pro" charset="0"/>
              </a:rPr>
              <a:t>a unas 600 personas. </a:t>
            </a:r>
          </a:p>
        </p:txBody>
      </p:sp>
      <p:grpSp>
        <p:nvGrpSpPr>
          <p:cNvPr id="10" name="page#">
            <a:extLst>
              <a:ext uri="{FF2B5EF4-FFF2-40B4-BE49-F238E27FC236}">
                <a16:creationId xmlns:a16="http://schemas.microsoft.com/office/drawing/2014/main" id="{17E78B32-2B1D-4B17-9F85-099159D60649}"/>
              </a:ext>
            </a:extLst>
          </p:cNvPr>
          <p:cNvGrpSpPr/>
          <p:nvPr/>
        </p:nvGrpSpPr>
        <p:grpSpPr>
          <a:xfrm>
            <a:off x="9043416" y="6472553"/>
            <a:ext cx="786384" cy="830997"/>
            <a:chOff x="9043416" y="6740777"/>
            <a:chExt cx="786384" cy="830997"/>
          </a:xfrm>
        </p:grpSpPr>
        <p:sp>
          <p:nvSpPr>
            <p:cNvPr id="11" name="page# box">
              <a:extLst>
                <a:ext uri="{FF2B5EF4-FFF2-40B4-BE49-F238E27FC236}">
                  <a16:creationId xmlns:a16="http://schemas.microsoft.com/office/drawing/2014/main" id="{EE42014C-E07E-4E09-9BC9-CB079D419451}"/>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3" name="page# txt">
              <a:extLst>
                <a:ext uri="{FF2B5EF4-FFF2-40B4-BE49-F238E27FC236}">
                  <a16:creationId xmlns:a16="http://schemas.microsoft.com/office/drawing/2014/main" id="{030A0499-FD98-4677-A036-5BE482164BEA}"/>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3</a:t>
              </a:r>
            </a:p>
          </p:txBody>
        </p:sp>
      </p:grpSp>
      <p:sp>
        <p:nvSpPr>
          <p:cNvPr id="3" name="TextBox 2">
            <a:extLst>
              <a:ext uri="{FF2B5EF4-FFF2-40B4-BE49-F238E27FC236}">
                <a16:creationId xmlns:a16="http://schemas.microsoft.com/office/drawing/2014/main" id="{89756F49-1DCE-BF43-8E7F-50834CA178AE}"/>
              </a:ext>
            </a:extLst>
          </p:cNvPr>
          <p:cNvSpPr txBox="1"/>
          <p:nvPr/>
        </p:nvSpPr>
        <p:spPr>
          <a:xfrm>
            <a:off x="5195199" y="4103041"/>
            <a:ext cx="1977914" cy="830997"/>
          </a:xfrm>
          <a:prstGeom prst="rect">
            <a:avLst/>
          </a:prstGeom>
          <a:noFill/>
        </p:spPr>
        <p:txBody>
          <a:bodyPr wrap="none" rtlCol="0">
            <a:spAutoFit/>
          </a:bodyPr>
          <a:lstStyle/>
          <a:p>
            <a:pPr algn="ctr" rtl="0"/>
            <a:r>
              <a:rPr lang="es-us" sz="4700" b="1" i="0" u="none" baseline="0" dirty="0">
                <a:solidFill>
                  <a:schemeClr val="bg1"/>
                </a:solidFill>
                <a:latin typeface="Calibri" panose="020F0502020204030204" pitchFamily="34" charset="0"/>
                <a:cs typeface="Calibri" panose="020F0502020204030204" pitchFamily="34" charset="0"/>
              </a:rPr>
              <a:t>AYUDA</a:t>
            </a:r>
          </a:p>
        </p:txBody>
      </p:sp>
      <p:sp>
        <p:nvSpPr>
          <p:cNvPr id="15" name="TextBox 14">
            <a:extLst>
              <a:ext uri="{FF2B5EF4-FFF2-40B4-BE49-F238E27FC236}">
                <a16:creationId xmlns:a16="http://schemas.microsoft.com/office/drawing/2014/main" id="{5A15D7F1-E496-CB41-B976-2ACC728C0C4D}"/>
              </a:ext>
            </a:extLst>
          </p:cNvPr>
          <p:cNvSpPr txBox="1"/>
          <p:nvPr/>
        </p:nvSpPr>
        <p:spPr>
          <a:xfrm>
            <a:off x="7114039" y="4179241"/>
            <a:ext cx="2687603" cy="873957"/>
          </a:xfrm>
          <a:prstGeom prst="rect">
            <a:avLst/>
          </a:prstGeom>
          <a:noFill/>
        </p:spPr>
        <p:txBody>
          <a:bodyPr wrap="square" rtlCol="0">
            <a:spAutoFit/>
          </a:bodyPr>
          <a:lstStyle/>
          <a:p>
            <a:pPr algn="l" rtl="0">
              <a:lnSpc>
                <a:spcPts val="3000"/>
              </a:lnSpc>
            </a:pPr>
            <a:r>
              <a:rPr lang="es-us" sz="2900" b="1" i="0" u="none" baseline="0" dirty="0">
                <a:solidFill>
                  <a:srgbClr val="273847"/>
                </a:solidFill>
                <a:latin typeface="Calibri" panose="020F0502020204030204" pitchFamily="34" charset="0"/>
                <a:cs typeface="Calibri" panose="020F0502020204030204" pitchFamily="34" charset="0"/>
              </a:rPr>
              <a:t>¿PACIENTES </a:t>
            </a:r>
            <a:br>
              <a:rPr lang="es-us" sz="2900" b="1" i="0" u="none" baseline="0" dirty="0">
                <a:solidFill>
                  <a:srgbClr val="273847"/>
                </a:solidFill>
                <a:latin typeface="Calibri" panose="020F0502020204030204" pitchFamily="34" charset="0"/>
                <a:cs typeface="Calibri" panose="020F0502020204030204" pitchFamily="34" charset="0"/>
              </a:rPr>
            </a:br>
            <a:r>
              <a:rPr lang="es-us" sz="2900" b="1" i="0" u="none" baseline="0" dirty="0">
                <a:solidFill>
                  <a:srgbClr val="273847"/>
                </a:solidFill>
                <a:latin typeface="Calibri" panose="020F0502020204030204" pitchFamily="34" charset="0"/>
                <a:cs typeface="Calibri" panose="020F0502020204030204" pitchFamily="34" charset="0"/>
              </a:rPr>
              <a:t>CON COVID-19</a:t>
            </a:r>
          </a:p>
        </p:txBody>
      </p:sp>
      <p:sp>
        <p:nvSpPr>
          <p:cNvPr id="16" name="TextBox 15">
            <a:extLst>
              <a:ext uri="{FF2B5EF4-FFF2-40B4-BE49-F238E27FC236}">
                <a16:creationId xmlns:a16="http://schemas.microsoft.com/office/drawing/2014/main" id="{998BD49B-4198-B046-97FA-52C25E1E630B}"/>
              </a:ext>
            </a:extLst>
          </p:cNvPr>
          <p:cNvSpPr txBox="1"/>
          <p:nvPr/>
        </p:nvSpPr>
        <p:spPr>
          <a:xfrm>
            <a:off x="9271736" y="4547831"/>
            <a:ext cx="612668" cy="624595"/>
          </a:xfrm>
          <a:prstGeom prst="rect">
            <a:avLst/>
          </a:prstGeom>
          <a:noFill/>
        </p:spPr>
        <p:txBody>
          <a:bodyPr wrap="none" rtlCol="0">
            <a:spAutoFit/>
          </a:bodyPr>
          <a:lstStyle/>
          <a:p>
            <a:pPr algn="ctr" rtl="0">
              <a:lnSpc>
                <a:spcPts val="3000"/>
              </a:lnSpc>
            </a:pPr>
            <a:r>
              <a:rPr lang="es-us" sz="7200" b="1" i="0" u="none" baseline="0">
                <a:solidFill>
                  <a:srgbClr val="273847"/>
                </a:solidFill>
                <a:latin typeface="Calibri" panose="020F0502020204030204" pitchFamily="34" charset="0"/>
                <a:cs typeface="Calibri" panose="020F0502020204030204" pitchFamily="34" charset="0"/>
              </a:rPr>
              <a:t>?</a:t>
            </a:r>
          </a:p>
        </p:txBody>
      </p:sp>
      <p:sp>
        <p:nvSpPr>
          <p:cNvPr id="5" name="TextBox 2">
            <a:extLst>
              <a:ext uri="{FF2B5EF4-FFF2-40B4-BE49-F238E27FC236}">
                <a16:creationId xmlns:a16="http://schemas.microsoft.com/office/drawing/2014/main" id="{8A889955-D5E5-4B74-A0E2-DC4CA1FBBDF6}"/>
              </a:ext>
            </a:extLst>
          </p:cNvPr>
          <p:cNvSpPr txBox="1"/>
          <p:nvPr/>
        </p:nvSpPr>
        <p:spPr>
          <a:xfrm rot="289187">
            <a:off x="7653138" y="979854"/>
            <a:ext cx="793807" cy="369332"/>
          </a:xfrm>
          <a:prstGeom prst="rect">
            <a:avLst/>
          </a:prstGeom>
          <a:noFill/>
        </p:spPr>
        <p:txBody>
          <a:bodyPr wrap="none" rtlCol="0">
            <a:spAutoFit/>
          </a:bodyPr>
          <a:lstStyle/>
          <a:p>
            <a:pPr algn="ctr" rtl="0"/>
            <a:r>
              <a:rPr lang="es-US" sz="1000" b="1" i="0" u="none" baseline="0" dirty="0">
                <a:solidFill>
                  <a:schemeClr val="bg1"/>
                </a:solidFill>
                <a:latin typeface="Calibri" panose="020F0502020204030204" pitchFamily="34" charset="0"/>
                <a:cs typeface="Calibri" panose="020F0502020204030204" pitchFamily="34" charset="0"/>
              </a:rPr>
              <a:t>PRODUCTO</a:t>
            </a:r>
            <a:br>
              <a:rPr lang="es-US" sz="1100" b="1" i="0" u="none" baseline="0" dirty="0">
                <a:solidFill>
                  <a:schemeClr val="bg1"/>
                </a:solidFill>
                <a:latin typeface="Calibri" panose="020F0502020204030204" pitchFamily="34" charset="0"/>
                <a:cs typeface="Calibri" panose="020F0502020204030204" pitchFamily="34" charset="0"/>
              </a:rPr>
            </a:br>
            <a:r>
              <a:rPr lang="es-US" sz="800" b="1" i="0" u="none" baseline="0" dirty="0">
                <a:solidFill>
                  <a:schemeClr val="bg1"/>
                </a:solidFill>
                <a:latin typeface="Calibri" panose="020F0502020204030204" pitchFamily="34" charset="0"/>
                <a:cs typeface="Calibri" panose="020F0502020204030204" pitchFamily="34" charset="0"/>
              </a:rPr>
              <a:t>DEL ESTUDIO</a:t>
            </a:r>
            <a:endParaRPr lang="es-us" sz="1100" b="1" i="0" u="none" baseline="0" dirty="0">
              <a:solidFill>
                <a:schemeClr val="bg1"/>
              </a:solidFill>
              <a:latin typeface="Calibri" panose="020F0502020204030204" pitchFamily="34" charset="0"/>
              <a:cs typeface="Calibri" panose="020F0502020204030204" pitchFamily="34" charset="0"/>
            </a:endParaRPr>
          </a:p>
        </p:txBody>
      </p:sp>
      <p:sp>
        <p:nvSpPr>
          <p:cNvPr id="6" name="TextBox 10">
            <a:extLst>
              <a:ext uri="{FF2B5EF4-FFF2-40B4-BE49-F238E27FC236}">
                <a16:creationId xmlns:a16="http://schemas.microsoft.com/office/drawing/2014/main" id="{224D2700-349C-4502-AE24-4C6F6C46E948}"/>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253447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4161602875"/>
              </p:ext>
            </p:extLst>
          </p:nvPr>
        </p:nvGraphicFramePr>
        <p:xfrm>
          <a:off x="190500" y="225504"/>
          <a:ext cx="9677400" cy="5457825"/>
        </p:xfrm>
        <a:graphic>
          <a:graphicData uri="http://schemas.openxmlformats.org/presentationml/2006/ole">
            <mc:AlternateContent xmlns:mc="http://schemas.openxmlformats.org/markup-compatibility/2006">
              <mc:Choice xmlns:v="urn:schemas-microsoft-com:vml" Requires="v">
                <p:oleObj spid="_x0000_s4114" r:id="rId4" imgW="12799800" imgH="7237800" progId="">
                  <p:embed/>
                </p:oleObj>
              </mc:Choice>
              <mc:Fallback>
                <p:oleObj r:id="rId4" imgW="12799800" imgH="7237800" progId="">
                  <p:embed/>
                  <p:pic>
                    <p:nvPicPr>
                      <p:cNvPr id="0" name=""/>
                      <p:cNvPicPr/>
                      <p:nvPr/>
                    </p:nvPicPr>
                    <p:blipFill>
                      <a:blip r:embed="rId5"/>
                      <a:stretch>
                        <a:fillRect/>
                      </a:stretch>
                    </p:blipFill>
                    <p:spPr>
                      <a:xfrm>
                        <a:off x="190500" y="225504"/>
                        <a:ext cx="9677400" cy="5457825"/>
                      </a:xfrm>
                      <a:prstGeom prst="rect">
                        <a:avLst/>
                      </a:prstGeom>
                    </p:spPr>
                  </p:pic>
                </p:oleObj>
              </mc:Fallback>
            </mc:AlternateContent>
          </a:graphicData>
        </a:graphic>
      </p:graphicFrame>
      <p:sp>
        <p:nvSpPr>
          <p:cNvPr id="4" name="white box"/>
          <p:cNvSpPr/>
          <p:nvPr/>
        </p:nvSpPr>
        <p:spPr>
          <a:xfrm>
            <a:off x="0" y="5230368"/>
            <a:ext cx="10058400" cy="231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5364608"/>
            <a:ext cx="8667044" cy="2308632"/>
          </a:xfrm>
          <a:prstGeom prst="rect">
            <a:avLst/>
          </a:prstGeom>
          <a:solidFill>
            <a:srgbClr val="D8DBDA"/>
          </a:solidFill>
        </p:spPr>
        <p:txBody>
          <a:bodyPr wrap="square" tIns="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¿Qué medicamento se está estudiando?</a:t>
            </a:r>
          </a:p>
          <a:p>
            <a:pPr algn="l" rtl="0">
              <a:lnSpc>
                <a:spcPct val="95000"/>
              </a:lnSpc>
              <a:spcBef>
                <a:spcPts val="600"/>
              </a:spcBef>
            </a:pPr>
            <a:r>
              <a:rPr lang="es-us" b="0" i="0" u="none" baseline="0" dirty="0">
                <a:latin typeface="Myriad Pro" charset="0"/>
                <a:ea typeface="Myriad Pro" charset="0"/>
                <a:cs typeface="Myriad Pro" charset="0"/>
              </a:rPr>
              <a:t>Estamos estudiando el plasma de pacientes convalecientes (CP) de COVID-19. Creemos que puede funcionar para ayudar al cuerpo a combatir el COVID-19. Cuando los gérmenes, como el virus SARS-CoV-2 que causa COVID-19, entran </a:t>
            </a:r>
            <a:r>
              <a:rPr lang="es-US" b="0" i="0" u="none" baseline="0" dirty="0">
                <a:latin typeface="Myriad Pro" charset="0"/>
                <a:ea typeface="Myriad Pro" charset="0"/>
                <a:cs typeface="Myriad Pro" charset="0"/>
              </a:rPr>
              <a:t>en el</a:t>
            </a:r>
            <a:r>
              <a:rPr lang="es-us" b="0" i="0" u="none" baseline="0" dirty="0">
                <a:latin typeface="Myriad Pro" charset="0"/>
                <a:ea typeface="Myriad Pro" charset="0"/>
                <a:cs typeface="Myriad Pro" charset="0"/>
              </a:rPr>
              <a:t> cuerpo, el sistema inmunológico produce anticuerpos para combatirlos. El CP se elabora a partir de la sangre que se obtiene de personas que se han recuperado de COVID-19. El plasma es la parte líquida de color amarillo claro de la sangre y contiene anticuerpos que pueden combatir el virus SARS-CoV-2.</a:t>
            </a:r>
          </a:p>
        </p:txBody>
      </p:sp>
      <p:sp>
        <p:nvSpPr>
          <p:cNvPr id="2" name="TextBox 1">
            <a:extLst>
              <a:ext uri="{FF2B5EF4-FFF2-40B4-BE49-F238E27FC236}">
                <a16:creationId xmlns:a16="http://schemas.microsoft.com/office/drawing/2014/main" id="{F18725F3-9F8A-A844-B17B-C42BC90EA009}"/>
              </a:ext>
            </a:extLst>
          </p:cNvPr>
          <p:cNvSpPr txBox="1"/>
          <p:nvPr/>
        </p:nvSpPr>
        <p:spPr>
          <a:xfrm>
            <a:off x="360172" y="419100"/>
            <a:ext cx="2794000" cy="646331"/>
          </a:xfrm>
          <a:prstGeom prst="rect">
            <a:avLst/>
          </a:prstGeom>
          <a:noFill/>
        </p:spPr>
        <p:txBody>
          <a:bodyPr wrap="square" rtlCol="0">
            <a:spAutoFit/>
          </a:bodyPr>
          <a:lstStyle/>
          <a:p>
            <a:pPr algn="ctr" rtl="0"/>
            <a:r>
              <a:rPr lang="es-us" b="1" i="0" u="none" baseline="0">
                <a:solidFill>
                  <a:schemeClr val="accent4"/>
                </a:solidFill>
              </a:rPr>
              <a:t>Anticuerpos monoclonales contra el SARS-CoV-2</a:t>
            </a:r>
          </a:p>
        </p:txBody>
      </p:sp>
      <p:sp>
        <p:nvSpPr>
          <p:cNvPr id="3" name="TextBox 2">
            <a:extLst>
              <a:ext uri="{FF2B5EF4-FFF2-40B4-BE49-F238E27FC236}">
                <a16:creationId xmlns:a16="http://schemas.microsoft.com/office/drawing/2014/main" id="{60851917-9AF4-EE4E-AE5C-36A53ED43B75}"/>
              </a:ext>
            </a:extLst>
          </p:cNvPr>
          <p:cNvSpPr txBox="1"/>
          <p:nvPr/>
        </p:nvSpPr>
        <p:spPr>
          <a:xfrm>
            <a:off x="1203681" y="1384438"/>
            <a:ext cx="1198936" cy="646331"/>
          </a:xfrm>
          <a:prstGeom prst="rect">
            <a:avLst/>
          </a:prstGeom>
          <a:noFill/>
        </p:spPr>
        <p:txBody>
          <a:bodyPr wrap="square" rtlCol="0">
            <a:spAutoFit/>
          </a:bodyPr>
          <a:lstStyle/>
          <a:p>
            <a:pPr algn="ctr" rtl="0"/>
            <a:r>
              <a:rPr lang="es-us" b="1" i="0" u="none" baseline="0">
                <a:solidFill>
                  <a:schemeClr val="accent4"/>
                </a:solidFill>
              </a:rPr>
              <a:t>Paciente con COVID-19</a:t>
            </a:r>
          </a:p>
        </p:txBody>
      </p:sp>
      <p:grpSp>
        <p:nvGrpSpPr>
          <p:cNvPr id="16" name="page#">
            <a:extLst>
              <a:ext uri="{FF2B5EF4-FFF2-40B4-BE49-F238E27FC236}">
                <a16:creationId xmlns:a16="http://schemas.microsoft.com/office/drawing/2014/main" id="{9C4B92B2-4C2B-4A48-BB59-4B937FDBC7F3}"/>
              </a:ext>
            </a:extLst>
          </p:cNvPr>
          <p:cNvGrpSpPr/>
          <p:nvPr/>
        </p:nvGrpSpPr>
        <p:grpSpPr>
          <a:xfrm>
            <a:off x="9043416" y="6472553"/>
            <a:ext cx="786384" cy="830997"/>
            <a:chOff x="9043416" y="6740777"/>
            <a:chExt cx="786384" cy="830997"/>
          </a:xfrm>
        </p:grpSpPr>
        <p:sp>
          <p:nvSpPr>
            <p:cNvPr id="17" name="page# box">
              <a:extLst>
                <a:ext uri="{FF2B5EF4-FFF2-40B4-BE49-F238E27FC236}">
                  <a16:creationId xmlns:a16="http://schemas.microsoft.com/office/drawing/2014/main" id="{8F5CE53A-BAC6-4A5A-9700-19E20C1A6489}"/>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8" name="page# txt">
              <a:extLst>
                <a:ext uri="{FF2B5EF4-FFF2-40B4-BE49-F238E27FC236}">
                  <a16:creationId xmlns:a16="http://schemas.microsoft.com/office/drawing/2014/main" id="{F346B656-1283-42F1-8011-AB847E1114C8}"/>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4</a:t>
              </a:r>
            </a:p>
          </p:txBody>
        </p:sp>
      </p:grpSp>
      <p:sp>
        <p:nvSpPr>
          <p:cNvPr id="19" name="TextBox 18">
            <a:extLst>
              <a:ext uri="{FF2B5EF4-FFF2-40B4-BE49-F238E27FC236}">
                <a16:creationId xmlns:a16="http://schemas.microsoft.com/office/drawing/2014/main" id="{89F86146-745D-244B-94DC-A393A9FC571B}"/>
              </a:ext>
            </a:extLst>
          </p:cNvPr>
          <p:cNvSpPr txBox="1"/>
          <p:nvPr/>
        </p:nvSpPr>
        <p:spPr>
          <a:xfrm>
            <a:off x="6778752" y="1219607"/>
            <a:ext cx="1913143" cy="487998"/>
          </a:xfrm>
          <a:prstGeom prst="rect">
            <a:avLst/>
          </a:prstGeom>
          <a:solidFill>
            <a:schemeClr val="bg1"/>
          </a:solidFill>
        </p:spPr>
        <p:txBody>
          <a:bodyPr wrap="none" tIns="0" rtlCol="0" anchor="ctr">
            <a:noAutofit/>
          </a:bodyPr>
          <a:lstStyle/>
          <a:p>
            <a:pPr algn="ctr" rtl="0">
              <a:lnSpc>
                <a:spcPct val="90000"/>
              </a:lnSpc>
            </a:pPr>
            <a:r>
              <a:rPr lang="es-us" sz="1400" b="1" i="0" u="none" baseline="0" dirty="0">
                <a:solidFill>
                  <a:srgbClr val="FFA000"/>
                </a:solidFill>
                <a:latin typeface="Calibri" panose="020F0502020204030204" pitchFamily="34" charset="0"/>
                <a:cs typeface="Calibri" panose="020F0502020204030204" pitchFamily="34" charset="0"/>
              </a:rPr>
              <a:t>Anticuerpos contra </a:t>
            </a:r>
            <a:br>
              <a:rPr lang="es-us" sz="1400" b="1" i="0" u="none" baseline="0" dirty="0">
                <a:solidFill>
                  <a:srgbClr val="FFA000"/>
                </a:solidFill>
                <a:latin typeface="Calibri" panose="020F0502020204030204" pitchFamily="34" charset="0"/>
                <a:cs typeface="Calibri" panose="020F0502020204030204" pitchFamily="34" charset="0"/>
              </a:rPr>
            </a:br>
            <a:r>
              <a:rPr lang="es-us" sz="1400" b="1" i="0" u="none" baseline="0" dirty="0">
                <a:solidFill>
                  <a:srgbClr val="FFA000"/>
                </a:solidFill>
                <a:latin typeface="Calibri" panose="020F0502020204030204" pitchFamily="34" charset="0"/>
                <a:cs typeface="Calibri" panose="020F0502020204030204" pitchFamily="34" charset="0"/>
              </a:rPr>
              <a:t>el COVID-19</a:t>
            </a:r>
          </a:p>
        </p:txBody>
      </p:sp>
      <p:sp>
        <p:nvSpPr>
          <p:cNvPr id="20" name="TextBox 19">
            <a:extLst>
              <a:ext uri="{FF2B5EF4-FFF2-40B4-BE49-F238E27FC236}">
                <a16:creationId xmlns:a16="http://schemas.microsoft.com/office/drawing/2014/main" id="{1A363809-2478-8946-8753-60B1E409D2DB}"/>
              </a:ext>
            </a:extLst>
          </p:cNvPr>
          <p:cNvSpPr txBox="1"/>
          <p:nvPr/>
        </p:nvSpPr>
        <p:spPr>
          <a:xfrm>
            <a:off x="8594989" y="2008830"/>
            <a:ext cx="572156" cy="348425"/>
          </a:xfrm>
          <a:prstGeom prst="rect">
            <a:avLst/>
          </a:prstGeom>
          <a:solidFill>
            <a:schemeClr val="bg1"/>
          </a:solidFill>
        </p:spPr>
        <p:txBody>
          <a:bodyPr wrap="none" lIns="0" tIns="0" rIns="0" bIns="0" rtlCol="0" anchor="ctr">
            <a:noAutofit/>
          </a:bodyPr>
          <a:lstStyle/>
          <a:p>
            <a:pPr algn="ctr" rtl="0">
              <a:lnSpc>
                <a:spcPct val="90000"/>
              </a:lnSpc>
            </a:pPr>
            <a:r>
              <a:rPr lang="es-us" sz="1400" b="1" i="0" u="none" baseline="0" dirty="0">
                <a:solidFill>
                  <a:srgbClr val="FF0000"/>
                </a:solidFill>
                <a:latin typeface="Calibri" panose="020F0502020204030204" pitchFamily="34" charset="0"/>
                <a:cs typeface="Calibri" panose="020F0502020204030204" pitchFamily="34" charset="0"/>
              </a:rPr>
              <a:t>Virus</a:t>
            </a:r>
          </a:p>
        </p:txBody>
      </p:sp>
      <p:sp>
        <p:nvSpPr>
          <p:cNvPr id="21" name="TextBox 20">
            <a:extLst>
              <a:ext uri="{FF2B5EF4-FFF2-40B4-BE49-F238E27FC236}">
                <a16:creationId xmlns:a16="http://schemas.microsoft.com/office/drawing/2014/main" id="{A82F9D0B-CFB6-AD41-ACC2-78ED45182470}"/>
              </a:ext>
            </a:extLst>
          </p:cNvPr>
          <p:cNvSpPr txBox="1"/>
          <p:nvPr/>
        </p:nvSpPr>
        <p:spPr>
          <a:xfrm>
            <a:off x="9144757" y="2870971"/>
            <a:ext cx="577341" cy="397487"/>
          </a:xfrm>
          <a:prstGeom prst="rect">
            <a:avLst/>
          </a:prstGeom>
          <a:solidFill>
            <a:schemeClr val="bg1"/>
          </a:solidFill>
        </p:spPr>
        <p:txBody>
          <a:bodyPr wrap="none" tIns="54000" rtlCol="0" anchor="ctr">
            <a:noAutofit/>
          </a:bodyPr>
          <a:lstStyle/>
          <a:p>
            <a:pPr algn="ctr" rtl="0">
              <a:lnSpc>
                <a:spcPct val="90000"/>
              </a:lnSpc>
              <a:spcBef>
                <a:spcPts val="200"/>
              </a:spcBef>
            </a:pPr>
            <a:r>
              <a:rPr lang="es-us" sz="1400" b="1" i="0" u="none" baseline="0" dirty="0">
                <a:solidFill>
                  <a:srgbClr val="5A69B0"/>
                </a:solidFill>
                <a:latin typeface="Calibri" panose="020F0502020204030204" pitchFamily="34" charset="0"/>
                <a:cs typeface="Calibri" panose="020F0502020204030204" pitchFamily="34" charset="0"/>
              </a:rPr>
              <a:t>Célula</a:t>
            </a:r>
          </a:p>
        </p:txBody>
      </p:sp>
      <p:sp>
        <p:nvSpPr>
          <p:cNvPr id="5" name="Rectangle 4"/>
          <p:cNvSpPr/>
          <p:nvPr/>
        </p:nvSpPr>
        <p:spPr>
          <a:xfrm>
            <a:off x="196908" y="219908"/>
            <a:ext cx="3120528" cy="5001086"/>
          </a:xfrm>
          <a:prstGeom prst="rect">
            <a:avLst/>
          </a:prstGeom>
          <a:solidFill>
            <a:srgbClr val="9BC2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36" name="Shape 120"/>
          <p:cNvSpPr/>
          <p:nvPr/>
        </p:nvSpPr>
        <p:spPr>
          <a:xfrm>
            <a:off x="362548" y="344401"/>
            <a:ext cx="385233" cy="1036971"/>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37" name="Shape 119"/>
          <p:cNvSpPr/>
          <p:nvPr/>
        </p:nvSpPr>
        <p:spPr>
          <a:xfrm>
            <a:off x="747781" y="344401"/>
            <a:ext cx="401109" cy="1036971"/>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38" name="Shape 120"/>
          <p:cNvSpPr/>
          <p:nvPr/>
        </p:nvSpPr>
        <p:spPr>
          <a:xfrm>
            <a:off x="2192607" y="344401"/>
            <a:ext cx="385233" cy="1036971"/>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6">
              <a:lumMod val="75000"/>
            </a:schemeClr>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39" name="Shape 119"/>
          <p:cNvSpPr/>
          <p:nvPr/>
        </p:nvSpPr>
        <p:spPr>
          <a:xfrm>
            <a:off x="2577840" y="344401"/>
            <a:ext cx="401109" cy="1036971"/>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6">
              <a:lumMod val="75000"/>
            </a:schemeClr>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cxnSp>
        <p:nvCxnSpPr>
          <p:cNvPr id="7" name="Straight Arrow Connector 6"/>
          <p:cNvCxnSpPr/>
          <p:nvPr/>
        </p:nvCxnSpPr>
        <p:spPr>
          <a:xfrm flipV="1">
            <a:off x="1197132" y="871870"/>
            <a:ext cx="876217" cy="1"/>
          </a:xfrm>
          <a:prstGeom prst="straightConnector1">
            <a:avLst/>
          </a:prstGeom>
          <a:ln w="444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0851917-9AF4-EE4E-AE5C-36A53ED43B75}"/>
              </a:ext>
            </a:extLst>
          </p:cNvPr>
          <p:cNvSpPr txBox="1"/>
          <p:nvPr/>
        </p:nvSpPr>
        <p:spPr>
          <a:xfrm>
            <a:off x="5174330" y="1340537"/>
            <a:ext cx="1434014" cy="590931"/>
          </a:xfrm>
          <a:prstGeom prst="rect">
            <a:avLst/>
          </a:prstGeom>
          <a:noFill/>
        </p:spPr>
        <p:txBody>
          <a:bodyPr wrap="square" rtlCol="0">
            <a:spAutoFit/>
          </a:bodyPr>
          <a:lstStyle/>
          <a:p>
            <a:pPr algn="ctr" rtl="0">
              <a:lnSpc>
                <a:spcPct val="90000"/>
              </a:lnSpc>
            </a:pPr>
            <a:r>
              <a:rPr lang="es-us" b="1" i="0" u="none" baseline="0" dirty="0">
                <a:solidFill>
                  <a:schemeClr val="accent4"/>
                </a:solidFill>
              </a:rPr>
              <a:t>Paciente con COVID-19</a:t>
            </a:r>
          </a:p>
        </p:txBody>
      </p:sp>
      <p:sp>
        <p:nvSpPr>
          <p:cNvPr id="41" name="TextBox 40">
            <a:extLst>
              <a:ext uri="{FF2B5EF4-FFF2-40B4-BE49-F238E27FC236}">
                <a16:creationId xmlns:a16="http://schemas.microsoft.com/office/drawing/2014/main" id="{60851917-9AF4-EE4E-AE5C-36A53ED43B75}"/>
              </a:ext>
            </a:extLst>
          </p:cNvPr>
          <p:cNvSpPr txBox="1"/>
          <p:nvPr/>
        </p:nvSpPr>
        <p:spPr>
          <a:xfrm>
            <a:off x="135156" y="1351876"/>
            <a:ext cx="1398395" cy="535531"/>
          </a:xfrm>
          <a:prstGeom prst="rect">
            <a:avLst/>
          </a:prstGeom>
          <a:noFill/>
        </p:spPr>
        <p:txBody>
          <a:bodyPr wrap="square" rtlCol="0">
            <a:spAutoFit/>
          </a:bodyPr>
          <a:lstStyle/>
          <a:p>
            <a:pPr algn="ctr" rtl="0">
              <a:lnSpc>
                <a:spcPct val="90000"/>
              </a:lnSpc>
            </a:pPr>
            <a:r>
              <a:rPr lang="es-us" sz="1600" b="1" i="0" u="none" baseline="0" dirty="0"/>
              <a:t>Pacientes</a:t>
            </a:r>
            <a:br>
              <a:rPr lang="es-us" sz="1600" b="1" i="0" u="none" baseline="0" dirty="0"/>
            </a:br>
            <a:r>
              <a:rPr lang="es-us" sz="1600" b="1" i="0" u="none" baseline="0" dirty="0"/>
              <a:t>con COVID-19</a:t>
            </a:r>
          </a:p>
        </p:txBody>
      </p:sp>
      <p:sp>
        <p:nvSpPr>
          <p:cNvPr id="42" name="TextBox 41">
            <a:extLst>
              <a:ext uri="{FF2B5EF4-FFF2-40B4-BE49-F238E27FC236}">
                <a16:creationId xmlns:a16="http://schemas.microsoft.com/office/drawing/2014/main" id="{60851917-9AF4-EE4E-AE5C-36A53ED43B75}"/>
              </a:ext>
            </a:extLst>
          </p:cNvPr>
          <p:cNvSpPr txBox="1"/>
          <p:nvPr/>
        </p:nvSpPr>
        <p:spPr>
          <a:xfrm>
            <a:off x="1851813" y="1370624"/>
            <a:ext cx="1432126" cy="535531"/>
          </a:xfrm>
          <a:prstGeom prst="rect">
            <a:avLst/>
          </a:prstGeom>
          <a:noFill/>
        </p:spPr>
        <p:txBody>
          <a:bodyPr wrap="square" rtlCol="0">
            <a:spAutoFit/>
          </a:bodyPr>
          <a:lstStyle/>
          <a:p>
            <a:pPr algn="ctr" rtl="0">
              <a:lnSpc>
                <a:spcPct val="90000"/>
              </a:lnSpc>
            </a:pPr>
            <a:r>
              <a:rPr lang="es-us" sz="1600" b="1" i="0" u="none" baseline="0" dirty="0"/>
              <a:t>Sobrevivientes de COVID-19</a:t>
            </a:r>
          </a:p>
        </p:txBody>
      </p:sp>
      <p:grpSp>
        <p:nvGrpSpPr>
          <p:cNvPr id="48" name="Group 47"/>
          <p:cNvGrpSpPr/>
          <p:nvPr/>
        </p:nvGrpSpPr>
        <p:grpSpPr>
          <a:xfrm>
            <a:off x="1405460" y="1877450"/>
            <a:ext cx="536960" cy="1564780"/>
            <a:chOff x="7118482" y="4978400"/>
            <a:chExt cx="1561160" cy="4849292"/>
          </a:xfrm>
        </p:grpSpPr>
        <p:sp>
          <p:nvSpPr>
            <p:cNvPr id="49" name="Shape 123"/>
            <p:cNvSpPr/>
            <p:nvPr/>
          </p:nvSpPr>
          <p:spPr>
            <a:xfrm>
              <a:off x="7118482" y="5397500"/>
              <a:ext cx="1561160" cy="2235200"/>
            </a:xfrm>
            <a:prstGeom prst="roundRect">
              <a:avLst>
                <a:gd name="adj" fmla="val 12712"/>
              </a:avLst>
            </a:prstGeom>
            <a:solidFill>
              <a:srgbClr val="FFFFFF"/>
            </a:solidFill>
            <a:ln w="88900">
              <a:solidFill>
                <a:schemeClr val="accent4">
                  <a:hueOff val="-461056"/>
                  <a:satOff val="4338"/>
                  <a:lumOff val="-10225"/>
                </a:schemeClr>
              </a:solidFill>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50" name="Shape 124"/>
            <p:cNvSpPr/>
            <p:nvPr/>
          </p:nvSpPr>
          <p:spPr>
            <a:xfrm>
              <a:off x="7290475" y="6032500"/>
              <a:ext cx="1217176" cy="1397000"/>
            </a:xfrm>
            <a:prstGeom prst="rect">
              <a:avLst/>
            </a:prstGeom>
            <a:solidFill>
              <a:schemeClr val="accent4"/>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51" name="Shape 125"/>
            <p:cNvSpPr/>
            <p:nvPr/>
          </p:nvSpPr>
          <p:spPr>
            <a:xfrm>
              <a:off x="7700610" y="4978400"/>
              <a:ext cx="396905" cy="342900"/>
            </a:xfrm>
            <a:prstGeom prst="ellipse">
              <a:avLst/>
            </a:prstGeom>
            <a:solidFill>
              <a:schemeClr val="accent4">
                <a:hueOff val="-461056"/>
                <a:satOff val="4338"/>
                <a:lumOff val="-10225"/>
              </a:schemeClr>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52" name="Shape 126"/>
            <p:cNvSpPr/>
            <p:nvPr/>
          </p:nvSpPr>
          <p:spPr>
            <a:xfrm>
              <a:off x="7926690" y="7621767"/>
              <a:ext cx="489517" cy="2205925"/>
            </a:xfrm>
            <a:custGeom>
              <a:avLst/>
              <a:gdLst/>
              <a:ahLst/>
              <a:cxnLst>
                <a:cxn ang="0">
                  <a:pos x="wd2" y="hd2"/>
                </a:cxn>
                <a:cxn ang="5400000">
                  <a:pos x="wd2" y="hd2"/>
                </a:cxn>
                <a:cxn ang="10800000">
                  <a:pos x="wd2" y="hd2"/>
                </a:cxn>
                <a:cxn ang="16200000">
                  <a:pos x="wd2" y="hd2"/>
                </a:cxn>
              </a:cxnLst>
              <a:rect l="0" t="0" r="r" b="b"/>
              <a:pathLst>
                <a:path w="21569" h="21599" extrusionOk="0">
                  <a:moveTo>
                    <a:pt x="18764" y="21599"/>
                  </a:moveTo>
                  <a:cubicBezTo>
                    <a:pt x="18829" y="21599"/>
                    <a:pt x="18890" y="21592"/>
                    <a:pt x="18938" y="21581"/>
                  </a:cubicBezTo>
                  <a:lnTo>
                    <a:pt x="21505" y="20976"/>
                  </a:lnTo>
                  <a:cubicBezTo>
                    <a:pt x="21600" y="20953"/>
                    <a:pt x="21586" y="20918"/>
                    <a:pt x="21482" y="20898"/>
                  </a:cubicBezTo>
                  <a:lnTo>
                    <a:pt x="9386" y="18567"/>
                  </a:lnTo>
                  <a:cubicBezTo>
                    <a:pt x="9379" y="18566"/>
                    <a:pt x="9369" y="18564"/>
                    <a:pt x="9362" y="18562"/>
                  </a:cubicBezTo>
                  <a:cubicBezTo>
                    <a:pt x="8670" y="18395"/>
                    <a:pt x="8068" y="18239"/>
                    <a:pt x="7545" y="18087"/>
                  </a:cubicBezTo>
                  <a:lnTo>
                    <a:pt x="4061" y="18638"/>
                  </a:lnTo>
                  <a:cubicBezTo>
                    <a:pt x="4687" y="18819"/>
                    <a:pt x="5399" y="19005"/>
                    <a:pt x="6210" y="19199"/>
                  </a:cubicBezTo>
                  <a:lnTo>
                    <a:pt x="6289" y="19218"/>
                  </a:lnTo>
                  <a:lnTo>
                    <a:pt x="18574" y="21586"/>
                  </a:lnTo>
                  <a:cubicBezTo>
                    <a:pt x="18627" y="21596"/>
                    <a:pt x="18699" y="21600"/>
                    <a:pt x="18764" y="21599"/>
                  </a:cubicBezTo>
                  <a:close/>
                  <a:moveTo>
                    <a:pt x="3618" y="18507"/>
                  </a:moveTo>
                  <a:lnTo>
                    <a:pt x="7111" y="17956"/>
                  </a:lnTo>
                  <a:cubicBezTo>
                    <a:pt x="6970" y="17912"/>
                    <a:pt x="6835" y="17869"/>
                    <a:pt x="6708" y="17826"/>
                  </a:cubicBezTo>
                  <a:lnTo>
                    <a:pt x="3018" y="18313"/>
                  </a:lnTo>
                  <a:cubicBezTo>
                    <a:pt x="3208" y="18377"/>
                    <a:pt x="3407" y="18442"/>
                    <a:pt x="3618" y="18507"/>
                  </a:cubicBezTo>
                  <a:close/>
                  <a:moveTo>
                    <a:pt x="2623" y="18173"/>
                  </a:moveTo>
                  <a:lnTo>
                    <a:pt x="6320" y="17686"/>
                  </a:lnTo>
                  <a:cubicBezTo>
                    <a:pt x="6190" y="17637"/>
                    <a:pt x="6064" y="17587"/>
                    <a:pt x="5949" y="17538"/>
                  </a:cubicBezTo>
                  <a:lnTo>
                    <a:pt x="2070" y="17956"/>
                  </a:lnTo>
                  <a:cubicBezTo>
                    <a:pt x="2241" y="18029"/>
                    <a:pt x="2426" y="18100"/>
                    <a:pt x="2623" y="18173"/>
                  </a:cubicBezTo>
                  <a:close/>
                  <a:moveTo>
                    <a:pt x="1746" y="17809"/>
                  </a:moveTo>
                  <a:lnTo>
                    <a:pt x="5633" y="17391"/>
                  </a:lnTo>
                  <a:cubicBezTo>
                    <a:pt x="5525" y="17337"/>
                    <a:pt x="5426" y="17283"/>
                    <a:pt x="5333" y="17228"/>
                  </a:cubicBezTo>
                  <a:lnTo>
                    <a:pt x="1288" y="17571"/>
                  </a:lnTo>
                  <a:cubicBezTo>
                    <a:pt x="1427" y="17652"/>
                    <a:pt x="1581" y="17730"/>
                    <a:pt x="1746" y="17809"/>
                  </a:cubicBezTo>
                  <a:close/>
                  <a:moveTo>
                    <a:pt x="1043" y="17418"/>
                  </a:moveTo>
                  <a:lnTo>
                    <a:pt x="5096" y="17074"/>
                  </a:lnTo>
                  <a:cubicBezTo>
                    <a:pt x="5018" y="17018"/>
                    <a:pt x="4947" y="16960"/>
                    <a:pt x="4883" y="16902"/>
                  </a:cubicBezTo>
                  <a:lnTo>
                    <a:pt x="711" y="17169"/>
                  </a:lnTo>
                  <a:cubicBezTo>
                    <a:pt x="810" y="17253"/>
                    <a:pt x="920" y="17336"/>
                    <a:pt x="1043" y="17418"/>
                  </a:cubicBezTo>
                  <a:close/>
                  <a:moveTo>
                    <a:pt x="545" y="17010"/>
                  </a:moveTo>
                  <a:lnTo>
                    <a:pt x="4725" y="16744"/>
                  </a:lnTo>
                  <a:cubicBezTo>
                    <a:pt x="4676" y="16688"/>
                    <a:pt x="4629" y="16632"/>
                    <a:pt x="4590" y="16574"/>
                  </a:cubicBezTo>
                  <a:lnTo>
                    <a:pt x="332" y="16759"/>
                  </a:lnTo>
                  <a:cubicBezTo>
                    <a:pt x="393" y="16845"/>
                    <a:pt x="465" y="16928"/>
                    <a:pt x="545" y="17010"/>
                  </a:cubicBezTo>
                  <a:close/>
                  <a:moveTo>
                    <a:pt x="229" y="16599"/>
                  </a:moveTo>
                  <a:lnTo>
                    <a:pt x="4495" y="16412"/>
                  </a:lnTo>
                  <a:cubicBezTo>
                    <a:pt x="4469" y="16359"/>
                    <a:pt x="4444" y="16306"/>
                    <a:pt x="4424" y="16250"/>
                  </a:cubicBezTo>
                  <a:lnTo>
                    <a:pt x="111" y="16356"/>
                  </a:lnTo>
                  <a:cubicBezTo>
                    <a:pt x="142" y="16439"/>
                    <a:pt x="184" y="16520"/>
                    <a:pt x="229" y="16599"/>
                  </a:cubicBezTo>
                  <a:close/>
                  <a:moveTo>
                    <a:pt x="63" y="16194"/>
                  </a:moveTo>
                  <a:lnTo>
                    <a:pt x="4377" y="16088"/>
                  </a:lnTo>
                  <a:cubicBezTo>
                    <a:pt x="4376" y="16086"/>
                    <a:pt x="4377" y="16084"/>
                    <a:pt x="4377" y="16081"/>
                  </a:cubicBezTo>
                  <a:lnTo>
                    <a:pt x="4377" y="15937"/>
                  </a:lnTo>
                  <a:lnTo>
                    <a:pt x="40" y="15967"/>
                  </a:lnTo>
                  <a:lnTo>
                    <a:pt x="40" y="16093"/>
                  </a:lnTo>
                  <a:lnTo>
                    <a:pt x="40" y="16115"/>
                  </a:lnTo>
                  <a:cubicBezTo>
                    <a:pt x="46" y="16142"/>
                    <a:pt x="56" y="16168"/>
                    <a:pt x="63" y="16194"/>
                  </a:cubicBezTo>
                  <a:close/>
                  <a:moveTo>
                    <a:pt x="40" y="15805"/>
                  </a:moveTo>
                  <a:lnTo>
                    <a:pt x="4377" y="15775"/>
                  </a:lnTo>
                  <a:lnTo>
                    <a:pt x="4337" y="54"/>
                  </a:lnTo>
                  <a:cubicBezTo>
                    <a:pt x="4337" y="24"/>
                    <a:pt x="4226" y="0"/>
                    <a:pt x="4085" y="0"/>
                  </a:cubicBezTo>
                  <a:lnTo>
                    <a:pt x="253" y="0"/>
                  </a:lnTo>
                  <a:cubicBezTo>
                    <a:pt x="112" y="0"/>
                    <a:pt x="0" y="26"/>
                    <a:pt x="0" y="56"/>
                  </a:cubicBezTo>
                  <a:lnTo>
                    <a:pt x="40" y="15805"/>
                  </a:lnTo>
                  <a:close/>
                </a:path>
              </a:pathLst>
            </a:custGeom>
            <a:solidFill>
              <a:schemeClr val="accent4">
                <a:hueOff val="-461056"/>
                <a:satOff val="4338"/>
                <a:lumOff val="-10225"/>
              </a:schemeClr>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grpSp>
      <p:sp>
        <p:nvSpPr>
          <p:cNvPr id="58" name="Arc 57"/>
          <p:cNvSpPr/>
          <p:nvPr/>
        </p:nvSpPr>
        <p:spPr>
          <a:xfrm rot="6020534">
            <a:off x="1344465" y="1224028"/>
            <a:ext cx="1792141" cy="1224641"/>
          </a:xfrm>
          <a:prstGeom prst="arc">
            <a:avLst/>
          </a:prstGeom>
          <a:ln w="53975">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s-us"/>
          </a:p>
        </p:txBody>
      </p:sp>
      <p:sp>
        <p:nvSpPr>
          <p:cNvPr id="59" name="Shape 120"/>
          <p:cNvSpPr/>
          <p:nvPr/>
        </p:nvSpPr>
        <p:spPr>
          <a:xfrm>
            <a:off x="301895" y="3696182"/>
            <a:ext cx="385233" cy="1036971"/>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60" name="Shape 119"/>
          <p:cNvSpPr/>
          <p:nvPr/>
        </p:nvSpPr>
        <p:spPr>
          <a:xfrm>
            <a:off x="687128" y="3696182"/>
            <a:ext cx="401109" cy="1036971"/>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61" name="Shape 120"/>
          <p:cNvSpPr/>
          <p:nvPr/>
        </p:nvSpPr>
        <p:spPr>
          <a:xfrm>
            <a:off x="1065993" y="3696182"/>
            <a:ext cx="385233" cy="1036971"/>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62" name="Shape 119"/>
          <p:cNvSpPr/>
          <p:nvPr/>
        </p:nvSpPr>
        <p:spPr>
          <a:xfrm>
            <a:off x="1451226" y="3696182"/>
            <a:ext cx="401109" cy="1036971"/>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66" name="Shape 120"/>
          <p:cNvSpPr/>
          <p:nvPr/>
        </p:nvSpPr>
        <p:spPr>
          <a:xfrm>
            <a:off x="1818112" y="3709860"/>
            <a:ext cx="385233" cy="1036971"/>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67" name="Shape 119"/>
          <p:cNvSpPr/>
          <p:nvPr/>
        </p:nvSpPr>
        <p:spPr>
          <a:xfrm>
            <a:off x="2203345" y="3709860"/>
            <a:ext cx="401109" cy="1036971"/>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68" name="Shape 120"/>
          <p:cNvSpPr/>
          <p:nvPr/>
        </p:nvSpPr>
        <p:spPr>
          <a:xfrm>
            <a:off x="2554746" y="3692444"/>
            <a:ext cx="385233" cy="1036971"/>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69" name="Shape 119"/>
          <p:cNvSpPr/>
          <p:nvPr/>
        </p:nvSpPr>
        <p:spPr>
          <a:xfrm>
            <a:off x="2939979" y="3692444"/>
            <a:ext cx="401109" cy="1036971"/>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C00000"/>
          </a:solidFill>
          <a:ln w="12700">
            <a:miter lim="400000"/>
          </a:ln>
        </p:spPr>
        <p:txBody>
          <a:bodyPr lIns="0" tIns="0" rIns="0" bIns="0" anchor="ctr"/>
          <a:lstStyle/>
          <a:p>
            <a:pPr algn="l" rtl="0">
              <a:defRPr sz="3200" b="0">
                <a:solidFill>
                  <a:srgbClr val="FFFFFF"/>
                </a:solidFill>
                <a:latin typeface="+mn-lt"/>
                <a:ea typeface="+mn-ea"/>
                <a:cs typeface="+mn-cs"/>
                <a:sym typeface="Helvetica Neue Medium"/>
              </a:defRPr>
            </a:pPr>
            <a:endParaRPr/>
          </a:p>
        </p:txBody>
      </p:sp>
      <p:sp>
        <p:nvSpPr>
          <p:cNvPr id="70" name="TextBox 69">
            <a:extLst>
              <a:ext uri="{FF2B5EF4-FFF2-40B4-BE49-F238E27FC236}">
                <a16:creationId xmlns:a16="http://schemas.microsoft.com/office/drawing/2014/main" id="{60851917-9AF4-EE4E-AE5C-36A53ED43B75}"/>
              </a:ext>
            </a:extLst>
          </p:cNvPr>
          <p:cNvSpPr txBox="1"/>
          <p:nvPr/>
        </p:nvSpPr>
        <p:spPr>
          <a:xfrm>
            <a:off x="182003" y="4691698"/>
            <a:ext cx="3184486" cy="535531"/>
          </a:xfrm>
          <a:prstGeom prst="rect">
            <a:avLst/>
          </a:prstGeom>
          <a:noFill/>
        </p:spPr>
        <p:txBody>
          <a:bodyPr wrap="square" rtlCol="0">
            <a:spAutoFit/>
          </a:bodyPr>
          <a:lstStyle/>
          <a:p>
            <a:pPr algn="ctr" rtl="0">
              <a:lnSpc>
                <a:spcPct val="90000"/>
              </a:lnSpc>
            </a:pPr>
            <a:r>
              <a:rPr lang="es-us" sz="1600" b="1" i="0" u="none" baseline="0" dirty="0"/>
              <a:t>Los nuevos pacientes con </a:t>
            </a:r>
            <a:br>
              <a:rPr lang="es-us" sz="1600" b="1" i="0" u="none" baseline="0" dirty="0"/>
            </a:br>
            <a:r>
              <a:rPr lang="es-us" sz="1600" b="1" i="0" u="none" baseline="0" dirty="0"/>
              <a:t>COVID-19 pueden beneficiarse</a:t>
            </a:r>
          </a:p>
        </p:txBody>
      </p:sp>
      <p:cxnSp>
        <p:nvCxnSpPr>
          <p:cNvPr id="72" name="Straight Arrow Connector 71"/>
          <p:cNvCxnSpPr/>
          <p:nvPr/>
        </p:nvCxnSpPr>
        <p:spPr>
          <a:xfrm flipH="1">
            <a:off x="747781" y="3360365"/>
            <a:ext cx="729513" cy="255651"/>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1942420" y="3341161"/>
            <a:ext cx="917738" cy="253179"/>
          </a:xfrm>
          <a:prstGeom prst="straightConnector1">
            <a:avLst/>
          </a:prstGeom>
          <a:ln w="4762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0851917-9AF4-EE4E-AE5C-36A53ED43B75}"/>
              </a:ext>
            </a:extLst>
          </p:cNvPr>
          <p:cNvSpPr txBox="1"/>
          <p:nvPr/>
        </p:nvSpPr>
        <p:spPr>
          <a:xfrm>
            <a:off x="1443103" y="2274162"/>
            <a:ext cx="482273" cy="338554"/>
          </a:xfrm>
          <a:prstGeom prst="rect">
            <a:avLst/>
          </a:prstGeom>
          <a:noFill/>
        </p:spPr>
        <p:txBody>
          <a:bodyPr wrap="square" rtlCol="0">
            <a:spAutoFit/>
          </a:bodyPr>
          <a:lstStyle/>
          <a:p>
            <a:pPr algn="ctr" rtl="0"/>
            <a:r>
              <a:rPr lang="es-us" sz="1600" b="1" i="0" u="none" baseline="0"/>
              <a:t>CP</a:t>
            </a:r>
          </a:p>
        </p:txBody>
      </p:sp>
      <p:sp>
        <p:nvSpPr>
          <p:cNvPr id="8" name="TextBox 10">
            <a:extLst>
              <a:ext uri="{FF2B5EF4-FFF2-40B4-BE49-F238E27FC236}">
                <a16:creationId xmlns:a16="http://schemas.microsoft.com/office/drawing/2014/main" id="{04196D9A-FB5F-48FD-95CA-B1D09A774473}"/>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2"/>
    </p:custDataLst>
    <p:extLst>
      <p:ext uri="{BB962C8B-B14F-4D97-AF65-F5344CB8AC3E}">
        <p14:creationId xmlns:p14="http://schemas.microsoft.com/office/powerpoint/2010/main" val="3668098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32281635"/>
              </p:ext>
            </p:extLst>
          </p:nvPr>
        </p:nvGraphicFramePr>
        <p:xfrm>
          <a:off x="190500" y="220143"/>
          <a:ext cx="9677400" cy="5457825"/>
        </p:xfrm>
        <a:graphic>
          <a:graphicData uri="http://schemas.openxmlformats.org/presentationml/2006/ole">
            <mc:AlternateContent xmlns:mc="http://schemas.openxmlformats.org/markup-compatibility/2006">
              <mc:Choice xmlns:v="urn:schemas-microsoft-com:vml" Requires="v">
                <p:oleObj spid="_x0000_s1042" r:id="rId4" imgW="12799800" imgH="7237800" progId="">
                  <p:embed/>
                </p:oleObj>
              </mc:Choice>
              <mc:Fallback>
                <p:oleObj r:id="rId4" imgW="12799800" imgH="7237800" progId="">
                  <p:embed/>
                  <p:pic>
                    <p:nvPicPr>
                      <p:cNvPr id="0" name=""/>
                      <p:cNvPicPr/>
                      <p:nvPr/>
                    </p:nvPicPr>
                    <p:blipFill>
                      <a:blip r:embed="rId5"/>
                      <a:stretch>
                        <a:fillRect/>
                      </a:stretch>
                    </p:blipFill>
                    <p:spPr>
                      <a:xfrm>
                        <a:off x="190500" y="220143"/>
                        <a:ext cx="9677400" cy="5457825"/>
                      </a:xfrm>
                      <a:prstGeom prst="rect">
                        <a:avLst/>
                      </a:prstGeom>
                    </p:spPr>
                  </p:pic>
                </p:oleObj>
              </mc:Fallback>
            </mc:AlternateContent>
          </a:graphicData>
        </a:graphic>
      </p:graphicFrame>
      <p:sp>
        <p:nvSpPr>
          <p:cNvPr id="4" name="white box"/>
          <p:cNvSpPr/>
          <p:nvPr/>
        </p:nvSpPr>
        <p:spPr>
          <a:xfrm>
            <a:off x="0" y="5462016"/>
            <a:ext cx="10058400" cy="2087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5565942"/>
            <a:ext cx="8730783" cy="2109181"/>
          </a:xfrm>
          <a:prstGeom prst="rect">
            <a:avLst/>
          </a:prstGeom>
          <a:solidFill>
            <a:srgbClr val="D8DBDA"/>
          </a:solidFill>
        </p:spPr>
        <p:txBody>
          <a:bodyPr wrap="square" tIns="0" rtlCol="0">
            <a:noAutofit/>
          </a:bodyPr>
          <a:lstStyle/>
          <a:p>
            <a:pPr algn="l" rtl="0">
              <a:lnSpc>
                <a:spcPct val="85000"/>
              </a:lnSpc>
            </a:pPr>
            <a:r>
              <a:rPr lang="es-us" sz="2400" b="1" i="0" u="none" baseline="0" dirty="0">
                <a:solidFill>
                  <a:srgbClr val="4F5965"/>
                </a:solidFill>
                <a:latin typeface="Myriad Pro Semibold" charset="0"/>
                <a:ea typeface="Myriad Pro Semibold" charset="0"/>
                <a:cs typeface="Myriad Pro Semibold" charset="0"/>
              </a:rPr>
              <a:t>¿Todos los participantes del estudio reciben plasma de pacientes convalecientes?</a:t>
            </a:r>
          </a:p>
          <a:p>
            <a:pPr algn="l" rtl="0">
              <a:lnSpc>
                <a:spcPct val="85000"/>
              </a:lnSpc>
              <a:spcBef>
                <a:spcPts val="600"/>
              </a:spcBef>
            </a:pPr>
            <a:r>
              <a:rPr lang="es-us" b="0" i="0" u="none" baseline="0" dirty="0">
                <a:latin typeface="Myriad Pro" charset="0"/>
                <a:ea typeface="Myriad Pro" charset="0"/>
                <a:cs typeface="Myriad Pro" charset="0"/>
              </a:rPr>
              <a:t>No todos los participantes del estudio recibirán plasma de pacientes convalecientes (CP). La mitad de las personas del estudio recibirán un placebo. El placebo es un líquido que se parece al CP pero que no contiene anticuerpos. Para saber si el estudio ayuda a las personas a mejorar antes y si es seguro, lo comparamos con el placebo. El placebo y el fármaco del estudio se administran en forma de infusión a través de un tubo de plástico en el brazo.</a:t>
            </a:r>
          </a:p>
        </p:txBody>
      </p:sp>
      <p:grpSp>
        <p:nvGrpSpPr>
          <p:cNvPr id="16" name="page#">
            <a:extLst>
              <a:ext uri="{FF2B5EF4-FFF2-40B4-BE49-F238E27FC236}">
                <a16:creationId xmlns:a16="http://schemas.microsoft.com/office/drawing/2014/main" id="{CE59419D-170C-4E55-91A1-EC02A33FF6CE}"/>
              </a:ext>
            </a:extLst>
          </p:cNvPr>
          <p:cNvGrpSpPr/>
          <p:nvPr/>
        </p:nvGrpSpPr>
        <p:grpSpPr>
          <a:xfrm>
            <a:off x="9043416" y="6472553"/>
            <a:ext cx="786384" cy="830997"/>
            <a:chOff x="9043416" y="6740777"/>
            <a:chExt cx="786384" cy="830997"/>
          </a:xfrm>
        </p:grpSpPr>
        <p:sp>
          <p:nvSpPr>
            <p:cNvPr id="17" name="page# box">
              <a:extLst>
                <a:ext uri="{FF2B5EF4-FFF2-40B4-BE49-F238E27FC236}">
                  <a16:creationId xmlns:a16="http://schemas.microsoft.com/office/drawing/2014/main" id="{5F184CBD-AAB4-4057-A5E0-C3A17F8E4716}"/>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8" name="page# txt">
              <a:extLst>
                <a:ext uri="{FF2B5EF4-FFF2-40B4-BE49-F238E27FC236}">
                  <a16:creationId xmlns:a16="http://schemas.microsoft.com/office/drawing/2014/main" id="{C736F9F2-6A96-4631-95A9-9CCA41A6C9A0}"/>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5</a:t>
              </a:r>
            </a:p>
          </p:txBody>
        </p:sp>
      </p:grpSp>
      <p:sp>
        <p:nvSpPr>
          <p:cNvPr id="9" name="TextBox 8">
            <a:extLst>
              <a:ext uri="{FF2B5EF4-FFF2-40B4-BE49-F238E27FC236}">
                <a16:creationId xmlns:a16="http://schemas.microsoft.com/office/drawing/2014/main" id="{5E92EA3D-7A5E-BE40-9933-63582BF81EC9}"/>
              </a:ext>
            </a:extLst>
          </p:cNvPr>
          <p:cNvSpPr txBox="1"/>
          <p:nvPr/>
        </p:nvSpPr>
        <p:spPr>
          <a:xfrm>
            <a:off x="2495989" y="2493513"/>
            <a:ext cx="1678023" cy="840166"/>
          </a:xfrm>
          <a:prstGeom prst="rect">
            <a:avLst/>
          </a:prstGeom>
          <a:noFill/>
        </p:spPr>
        <p:txBody>
          <a:bodyPr wrap="none" rtlCol="0">
            <a:spAutoFit/>
          </a:bodyPr>
          <a:lstStyle/>
          <a:p>
            <a:pPr algn="ctr" rtl="0">
              <a:lnSpc>
                <a:spcPct val="85000"/>
              </a:lnSpc>
            </a:pPr>
            <a:r>
              <a:rPr lang="es-us" sz="1850" b="1" i="0" u="none" baseline="0" dirty="0">
                <a:solidFill>
                  <a:schemeClr val="bg1"/>
                </a:solidFill>
                <a:latin typeface="Calibri" panose="020F0502020204030204" pitchFamily="34" charset="0"/>
                <a:cs typeface="Calibri" panose="020F0502020204030204" pitchFamily="34" charset="0"/>
              </a:rPr>
              <a:t>Plasma de </a:t>
            </a:r>
            <a:br>
              <a:rPr lang="es-us" sz="1850" b="1" i="0" u="none" baseline="0" dirty="0">
                <a:solidFill>
                  <a:schemeClr val="bg1"/>
                </a:solidFill>
                <a:latin typeface="Calibri" panose="020F0502020204030204" pitchFamily="34" charset="0"/>
                <a:cs typeface="Calibri" panose="020F0502020204030204" pitchFamily="34" charset="0"/>
              </a:rPr>
            </a:br>
            <a:r>
              <a:rPr lang="es-us" sz="1850" b="1" i="0" u="none" baseline="0" dirty="0">
                <a:solidFill>
                  <a:schemeClr val="bg1"/>
                </a:solidFill>
                <a:latin typeface="Calibri" panose="020F0502020204030204" pitchFamily="34" charset="0"/>
                <a:cs typeface="Calibri" panose="020F0502020204030204" pitchFamily="34" charset="0"/>
              </a:rPr>
              <a:t>pacientes </a:t>
            </a:r>
            <a:br>
              <a:rPr lang="es-us" sz="1850" b="1" i="0" u="none" baseline="0" dirty="0">
                <a:solidFill>
                  <a:schemeClr val="bg1"/>
                </a:solidFill>
                <a:latin typeface="Calibri" panose="020F0502020204030204" pitchFamily="34" charset="0"/>
                <a:cs typeface="Calibri" panose="020F0502020204030204" pitchFamily="34" charset="0"/>
              </a:rPr>
            </a:br>
            <a:r>
              <a:rPr lang="es-us" sz="1850" b="1" i="0" u="none" baseline="0" dirty="0">
                <a:solidFill>
                  <a:schemeClr val="bg1"/>
                </a:solidFill>
                <a:latin typeface="Calibri" panose="020F0502020204030204" pitchFamily="34" charset="0"/>
                <a:cs typeface="Calibri" panose="020F0502020204030204" pitchFamily="34" charset="0"/>
              </a:rPr>
              <a:t>convalecientes</a:t>
            </a:r>
            <a:endParaRPr lang="es-us" sz="1850" b="1" dirty="0">
              <a:solidFill>
                <a:schemeClr val="bg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8435659E-0564-E546-BDAF-21616BDBA995}"/>
              </a:ext>
            </a:extLst>
          </p:cNvPr>
          <p:cNvSpPr txBox="1"/>
          <p:nvPr/>
        </p:nvSpPr>
        <p:spPr>
          <a:xfrm>
            <a:off x="6447038" y="2855290"/>
            <a:ext cx="1356076" cy="424732"/>
          </a:xfrm>
          <a:prstGeom prst="rect">
            <a:avLst/>
          </a:prstGeom>
          <a:noFill/>
        </p:spPr>
        <p:txBody>
          <a:bodyPr wrap="none" rtlCol="0">
            <a:spAutoFit/>
          </a:bodyPr>
          <a:lstStyle/>
          <a:p>
            <a:pPr algn="ctr" rtl="0">
              <a:lnSpc>
                <a:spcPct val="90000"/>
              </a:lnSpc>
            </a:pPr>
            <a:r>
              <a:rPr lang="es-us" sz="2400" b="1" i="0" u="none" baseline="0" dirty="0">
                <a:solidFill>
                  <a:schemeClr val="bg1"/>
                </a:solidFill>
                <a:latin typeface="Calibri" panose="020F0502020204030204" pitchFamily="34" charset="0"/>
                <a:cs typeface="Calibri" panose="020F0502020204030204" pitchFamily="34" charset="0"/>
              </a:rPr>
              <a:t>PLACEBO</a:t>
            </a:r>
          </a:p>
        </p:txBody>
      </p:sp>
      <p:sp>
        <p:nvSpPr>
          <p:cNvPr id="3" name="TextBox 10">
            <a:extLst>
              <a:ext uri="{FF2B5EF4-FFF2-40B4-BE49-F238E27FC236}">
                <a16:creationId xmlns:a16="http://schemas.microsoft.com/office/drawing/2014/main" id="{4BDF8B02-EF22-41DC-B736-C06DFABFEA55}"/>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2"/>
    </p:custDataLst>
    <p:extLst>
      <p:ext uri="{BB962C8B-B14F-4D97-AF65-F5344CB8AC3E}">
        <p14:creationId xmlns:p14="http://schemas.microsoft.com/office/powerpoint/2010/main" val="2057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60756406"/>
              </p:ext>
            </p:extLst>
          </p:nvPr>
        </p:nvGraphicFramePr>
        <p:xfrm>
          <a:off x="228600" y="210230"/>
          <a:ext cx="9677400" cy="5457825"/>
        </p:xfrm>
        <a:graphic>
          <a:graphicData uri="http://schemas.openxmlformats.org/presentationml/2006/ole">
            <mc:AlternateContent xmlns:mc="http://schemas.openxmlformats.org/markup-compatibility/2006">
              <mc:Choice xmlns:v="urn:schemas-microsoft-com:vml" Requires="v">
                <p:oleObj spid="_x0000_s2067" r:id="rId4" imgW="12799800" imgH="7237800" progId="">
                  <p:embed/>
                </p:oleObj>
              </mc:Choice>
              <mc:Fallback>
                <p:oleObj r:id="rId4" imgW="12799800" imgH="7237800" progId="">
                  <p:embed/>
                  <p:pic>
                    <p:nvPicPr>
                      <p:cNvPr id="0" name=""/>
                      <p:cNvPicPr/>
                      <p:nvPr/>
                    </p:nvPicPr>
                    <p:blipFill>
                      <a:blip r:embed="rId5"/>
                      <a:stretch>
                        <a:fillRect/>
                      </a:stretch>
                    </p:blipFill>
                    <p:spPr>
                      <a:xfrm>
                        <a:off x="228600" y="210230"/>
                        <a:ext cx="9677400" cy="5457825"/>
                      </a:xfrm>
                      <a:prstGeom prst="rect">
                        <a:avLst/>
                      </a:prstGeom>
                    </p:spPr>
                  </p:pic>
                </p:oleObj>
              </mc:Fallback>
            </mc:AlternateContent>
          </a:graphicData>
        </a:graphic>
      </p:graphicFrame>
      <p:sp>
        <p:nvSpPr>
          <p:cNvPr id="4" name="white box"/>
          <p:cNvSpPr/>
          <p:nvPr/>
        </p:nvSpPr>
        <p:spPr>
          <a:xfrm>
            <a:off x="0" y="5084064"/>
            <a:ext cx="10058400" cy="2413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5242560"/>
            <a:ext cx="8667044" cy="2306909"/>
          </a:xfrm>
          <a:prstGeom prst="rect">
            <a:avLst/>
          </a:prstGeom>
          <a:solidFill>
            <a:srgbClr val="D8DBDA"/>
          </a:solidFill>
        </p:spPr>
        <p:txBody>
          <a:bodyPr wrap="square" tIns="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¿Recibirá plasma de pacientes convalecientes o placebo?</a:t>
            </a:r>
          </a:p>
          <a:p>
            <a:pPr algn="l" rtl="0">
              <a:lnSpc>
                <a:spcPct val="95000"/>
              </a:lnSpc>
              <a:spcBef>
                <a:spcPts val="600"/>
              </a:spcBef>
            </a:pPr>
            <a:r>
              <a:rPr lang="es-us" b="0" i="0" u="none" baseline="0" dirty="0">
                <a:latin typeface="Myriad Pro" charset="0"/>
                <a:ea typeface="Myriad Pro" charset="0"/>
                <a:cs typeface="Myriad Pro" charset="0"/>
              </a:rPr>
              <a:t>Si participa en el estudio, se lo asignará al azar al grupo de placebo o al grupo de CP. </a:t>
            </a:r>
            <a:br>
              <a:rPr lang="es-us" b="0" i="0" u="none" baseline="0" dirty="0">
                <a:latin typeface="Myriad Pro" charset="0"/>
                <a:ea typeface="Myriad Pro" charset="0"/>
                <a:cs typeface="Myriad Pro" charset="0"/>
              </a:rPr>
            </a:br>
            <a:r>
              <a:rPr lang="es-us" b="0" i="0" u="none" baseline="0" dirty="0">
                <a:latin typeface="Myriad Pro" charset="0"/>
                <a:ea typeface="Myriad Pro" charset="0"/>
                <a:cs typeface="Myriad Pro" charset="0"/>
              </a:rPr>
              <a:t>Esto se decide </a:t>
            </a:r>
            <a:r>
              <a:rPr lang="es-US" b="0" i="0" u="none" baseline="0" dirty="0">
                <a:latin typeface="Myriad Pro" charset="0"/>
                <a:ea typeface="Myriad Pro" charset="0"/>
                <a:cs typeface="Myriad Pro" charset="0"/>
              </a:rPr>
              <a:t>aleatoriamente</a:t>
            </a:r>
            <a:r>
              <a:rPr lang="es-us" b="0" i="0" u="none" baseline="0" dirty="0">
                <a:latin typeface="Myriad Pro" charset="0"/>
                <a:ea typeface="Myriad Pro" charset="0"/>
                <a:cs typeface="Myriad Pro" charset="0"/>
              </a:rPr>
              <a:t>. De cada 2 personas en este estudio, 1 recibirá CP y </a:t>
            </a:r>
            <a:br>
              <a:rPr lang="es-us" b="0" i="0" u="none" baseline="0" dirty="0">
                <a:latin typeface="Myriad Pro" charset="0"/>
                <a:ea typeface="Myriad Pro" charset="0"/>
                <a:cs typeface="Myriad Pro" charset="0"/>
              </a:rPr>
            </a:br>
            <a:r>
              <a:rPr lang="es-us" b="0" i="0" u="none" baseline="0" dirty="0">
                <a:latin typeface="Myriad Pro" charset="0"/>
                <a:ea typeface="Myriad Pro" charset="0"/>
                <a:cs typeface="Myriad Pro" charset="0"/>
              </a:rPr>
              <a:t>1 recibirá placebo. Usted no sabrá si está recibiendo CP o placebo. Es posible que los médicos lo sepan, pero les hemos pedido que no se lo digan. También le agradeceremos que no trate de averiguarlo. Esto nos permitirá comparar objetivamente cómo les va a las personas que reciben CP y a quienes reciben placebo.</a:t>
            </a:r>
          </a:p>
        </p:txBody>
      </p:sp>
      <p:grpSp>
        <p:nvGrpSpPr>
          <p:cNvPr id="10" name="page#">
            <a:extLst>
              <a:ext uri="{FF2B5EF4-FFF2-40B4-BE49-F238E27FC236}">
                <a16:creationId xmlns:a16="http://schemas.microsoft.com/office/drawing/2014/main" id="{CD073B87-27CC-4033-B4C5-03D3E4455C6F}"/>
              </a:ext>
            </a:extLst>
          </p:cNvPr>
          <p:cNvGrpSpPr/>
          <p:nvPr/>
        </p:nvGrpSpPr>
        <p:grpSpPr>
          <a:xfrm>
            <a:off x="9043416" y="6472553"/>
            <a:ext cx="786384" cy="830997"/>
            <a:chOff x="9043416" y="6740777"/>
            <a:chExt cx="786384" cy="830997"/>
          </a:xfrm>
        </p:grpSpPr>
        <p:sp>
          <p:nvSpPr>
            <p:cNvPr id="11" name="page# box">
              <a:extLst>
                <a:ext uri="{FF2B5EF4-FFF2-40B4-BE49-F238E27FC236}">
                  <a16:creationId xmlns:a16="http://schemas.microsoft.com/office/drawing/2014/main" id="{98D017A4-EE08-4379-A98E-5D58438962A9}"/>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3" name="page# txt">
              <a:extLst>
                <a:ext uri="{FF2B5EF4-FFF2-40B4-BE49-F238E27FC236}">
                  <a16:creationId xmlns:a16="http://schemas.microsoft.com/office/drawing/2014/main" id="{6923E701-1E14-4775-9632-521BD426F84B}"/>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6</a:t>
              </a:r>
            </a:p>
          </p:txBody>
        </p:sp>
      </p:grpSp>
      <p:sp>
        <p:nvSpPr>
          <p:cNvPr id="9" name="TextBox 8">
            <a:extLst>
              <a:ext uri="{FF2B5EF4-FFF2-40B4-BE49-F238E27FC236}">
                <a16:creationId xmlns:a16="http://schemas.microsoft.com/office/drawing/2014/main" id="{75E3FE28-07DD-074A-A94C-BD49B79E61DF}"/>
              </a:ext>
            </a:extLst>
          </p:cNvPr>
          <p:cNvSpPr txBox="1"/>
          <p:nvPr/>
        </p:nvSpPr>
        <p:spPr>
          <a:xfrm>
            <a:off x="3542223" y="1377886"/>
            <a:ext cx="650052" cy="225767"/>
          </a:xfrm>
          <a:prstGeom prst="rect">
            <a:avLst/>
          </a:prstGeom>
          <a:noFill/>
        </p:spPr>
        <p:txBody>
          <a:bodyPr wrap="square" rtlCol="0">
            <a:spAutoFit/>
          </a:bodyPr>
          <a:lstStyle/>
          <a:p>
            <a:pPr algn="ctr" rtl="0">
              <a:lnSpc>
                <a:spcPts val="1000"/>
              </a:lnSpc>
            </a:pPr>
            <a:r>
              <a:rPr lang="es-us" sz="1000" b="1" i="0" u="none" baseline="0">
                <a:solidFill>
                  <a:schemeClr val="bg1"/>
                </a:solidFill>
                <a:latin typeface="Calibri" panose="020F0502020204030204" pitchFamily="34" charset="0"/>
                <a:cs typeface="Calibri" panose="020F0502020204030204" pitchFamily="34" charset="0"/>
              </a:rPr>
              <a:t>CP</a:t>
            </a:r>
            <a:endParaRPr lang="es-us" sz="1000" b="1" dirty="0">
              <a:solidFill>
                <a:schemeClr val="bg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A676E1F8-D3E9-D046-ACB7-8309B4F853CA}"/>
              </a:ext>
            </a:extLst>
          </p:cNvPr>
          <p:cNvSpPr txBox="1"/>
          <p:nvPr/>
        </p:nvSpPr>
        <p:spPr>
          <a:xfrm>
            <a:off x="3558232" y="2380376"/>
            <a:ext cx="620678" cy="215636"/>
          </a:xfrm>
          <a:prstGeom prst="rect">
            <a:avLst/>
          </a:prstGeom>
          <a:noFill/>
        </p:spPr>
        <p:txBody>
          <a:bodyPr wrap="square" rtlCol="0">
            <a:spAutoFit/>
          </a:bodyPr>
          <a:lstStyle/>
          <a:p>
            <a:pPr algn="ctr" rtl="0">
              <a:lnSpc>
                <a:spcPts val="1000"/>
              </a:lnSpc>
            </a:pPr>
            <a:r>
              <a:rPr lang="es-us" sz="700" b="1" i="0" u="none" baseline="0">
                <a:solidFill>
                  <a:schemeClr val="bg1"/>
                </a:solidFill>
                <a:latin typeface="Calibri" panose="020F0502020204030204" pitchFamily="34" charset="0"/>
                <a:cs typeface="Calibri" panose="020F0502020204030204" pitchFamily="34" charset="0"/>
              </a:rPr>
              <a:t>PLACEBO</a:t>
            </a:r>
          </a:p>
        </p:txBody>
      </p:sp>
      <p:sp>
        <p:nvSpPr>
          <p:cNvPr id="2" name="TextBox 10">
            <a:extLst>
              <a:ext uri="{FF2B5EF4-FFF2-40B4-BE49-F238E27FC236}">
                <a16:creationId xmlns:a16="http://schemas.microsoft.com/office/drawing/2014/main" id="{13C2EC21-48BA-422D-BC0C-B91F22787651}"/>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2"/>
    </p:custDataLst>
    <p:extLst>
      <p:ext uri="{BB962C8B-B14F-4D97-AF65-F5344CB8AC3E}">
        <p14:creationId xmlns:p14="http://schemas.microsoft.com/office/powerpoint/2010/main" val="1032551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rcRect/>
          <a:stretch/>
        </p:blipFill>
        <p:spPr>
          <a:xfrm>
            <a:off x="228600" y="209571"/>
            <a:ext cx="9601200" cy="5186666"/>
          </a:xfrm>
          <a:prstGeom prst="rect">
            <a:avLst/>
          </a:prstGeom>
        </p:spPr>
      </p:pic>
      <p:sp>
        <p:nvSpPr>
          <p:cNvPr id="4" name="white box"/>
          <p:cNvSpPr/>
          <p:nvPr/>
        </p:nvSpPr>
        <p:spPr>
          <a:xfrm>
            <a:off x="0" y="5384147"/>
            <a:ext cx="10058400" cy="2165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39791" y="5537336"/>
            <a:ext cx="8665419" cy="2074260"/>
          </a:xfrm>
          <a:prstGeom prst="rect">
            <a:avLst/>
          </a:prstGeom>
          <a:solidFill>
            <a:srgbClr val="D8DBDA"/>
          </a:solidFill>
        </p:spPr>
        <p:txBody>
          <a:bodyPr wrap="square"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¿Qué sucede si acepta participar en este estudio?</a:t>
            </a:r>
          </a:p>
          <a:p>
            <a:pPr algn="l" rtl="0">
              <a:spcBef>
                <a:spcPts val="600"/>
              </a:spcBef>
            </a:pPr>
            <a:r>
              <a:rPr lang="es-us" b="0" i="0" u="none" baseline="0" dirty="0">
                <a:latin typeface="Myriad Pro" charset="0"/>
                <a:ea typeface="Myriad Pro" charset="0"/>
                <a:cs typeface="Myriad Pro" charset="0"/>
              </a:rPr>
              <a:t>Si firma el formulario de consentimiento, significa que acepta participar en el estudio. No tiene que estar en el estudio. Si decide participar, puede cambiar de opinión en cualquier momento y abandonar el estudio. Después de que firme el consentimiento, le haremos preguntas sobre su historia médica y </a:t>
            </a:r>
            <a:r>
              <a:rPr lang="es-US" b="0" i="0" u="none" baseline="0" dirty="0">
                <a:latin typeface="Myriad Pro" charset="0"/>
                <a:ea typeface="Myriad Pro" charset="0"/>
                <a:cs typeface="Myriad Pro" charset="0"/>
              </a:rPr>
              <a:t>cuando</a:t>
            </a:r>
            <a:r>
              <a:rPr lang="es-us" b="0" i="0" u="none" baseline="0" dirty="0">
                <a:latin typeface="Myriad Pro" charset="0"/>
                <a:ea typeface="Myriad Pro" charset="0"/>
                <a:cs typeface="Myriad Pro" charset="0"/>
              </a:rPr>
              <a:t> se enfermó. También verificaremos su tipo de sangre y tomaremos una muestra más de sangre para análisis futuros. </a:t>
            </a:r>
          </a:p>
        </p:txBody>
      </p:sp>
      <p:grpSp>
        <p:nvGrpSpPr>
          <p:cNvPr id="10" name="page#">
            <a:extLst>
              <a:ext uri="{FF2B5EF4-FFF2-40B4-BE49-F238E27FC236}">
                <a16:creationId xmlns:a16="http://schemas.microsoft.com/office/drawing/2014/main" id="{535082B4-840E-4557-93B5-2BEC0A79AE05}"/>
              </a:ext>
            </a:extLst>
          </p:cNvPr>
          <p:cNvGrpSpPr/>
          <p:nvPr/>
        </p:nvGrpSpPr>
        <p:grpSpPr>
          <a:xfrm>
            <a:off x="9043416" y="6472553"/>
            <a:ext cx="786384" cy="830997"/>
            <a:chOff x="9043416" y="6740777"/>
            <a:chExt cx="786384" cy="830997"/>
          </a:xfrm>
        </p:grpSpPr>
        <p:sp>
          <p:nvSpPr>
            <p:cNvPr id="11" name="page# box">
              <a:extLst>
                <a:ext uri="{FF2B5EF4-FFF2-40B4-BE49-F238E27FC236}">
                  <a16:creationId xmlns:a16="http://schemas.microsoft.com/office/drawing/2014/main" id="{E87965EE-533A-4A90-A9AC-0B8B9ED58550}"/>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3" name="page# txt">
              <a:extLst>
                <a:ext uri="{FF2B5EF4-FFF2-40B4-BE49-F238E27FC236}">
                  <a16:creationId xmlns:a16="http://schemas.microsoft.com/office/drawing/2014/main" id="{5137A6E9-87F0-4BFD-B10C-913793AC852D}"/>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7</a:t>
              </a:r>
            </a:p>
          </p:txBody>
        </p:sp>
      </p:grpSp>
      <p:sp>
        <p:nvSpPr>
          <p:cNvPr id="3" name="TextBox 10">
            <a:extLst>
              <a:ext uri="{FF2B5EF4-FFF2-40B4-BE49-F238E27FC236}">
                <a16:creationId xmlns:a16="http://schemas.microsoft.com/office/drawing/2014/main" id="{2041F649-7C0F-4708-8641-F4547EA55465}"/>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183486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987222987"/>
              </p:ext>
            </p:extLst>
          </p:nvPr>
        </p:nvGraphicFramePr>
        <p:xfrm>
          <a:off x="228600" y="221116"/>
          <a:ext cx="9677400" cy="5457825"/>
        </p:xfrm>
        <a:graphic>
          <a:graphicData uri="http://schemas.openxmlformats.org/presentationml/2006/ole">
            <mc:AlternateContent xmlns:mc="http://schemas.openxmlformats.org/markup-compatibility/2006">
              <mc:Choice xmlns:v="urn:schemas-microsoft-com:vml" Requires="v">
                <p:oleObj spid="_x0000_s3091" r:id="rId4" imgW="12799800" imgH="7237800" progId="">
                  <p:embed/>
                </p:oleObj>
              </mc:Choice>
              <mc:Fallback>
                <p:oleObj r:id="rId4" imgW="12799800" imgH="7237800" progId="">
                  <p:embed/>
                  <p:pic>
                    <p:nvPicPr>
                      <p:cNvPr id="0" name=""/>
                      <p:cNvPicPr/>
                      <p:nvPr/>
                    </p:nvPicPr>
                    <p:blipFill>
                      <a:blip r:embed="rId5"/>
                      <a:stretch>
                        <a:fillRect/>
                      </a:stretch>
                    </p:blipFill>
                    <p:spPr>
                      <a:xfrm>
                        <a:off x="228600" y="221116"/>
                        <a:ext cx="9677400" cy="5457825"/>
                      </a:xfrm>
                      <a:prstGeom prst="rect">
                        <a:avLst/>
                      </a:prstGeom>
                    </p:spPr>
                  </p:pic>
                </p:oleObj>
              </mc:Fallback>
            </mc:AlternateContent>
          </a:graphicData>
        </a:graphic>
      </p:graphicFrame>
      <p:sp>
        <p:nvSpPr>
          <p:cNvPr id="4" name="white box"/>
          <p:cNvSpPr/>
          <p:nvPr/>
        </p:nvSpPr>
        <p:spPr>
          <a:xfrm>
            <a:off x="0" y="5340096"/>
            <a:ext cx="10058400" cy="2209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5522975"/>
            <a:ext cx="8667044" cy="2094799"/>
          </a:xfrm>
          <a:prstGeom prst="rect">
            <a:avLst/>
          </a:prstGeom>
          <a:solidFill>
            <a:srgbClr val="D8DBDA"/>
          </a:solidFill>
        </p:spPr>
        <p:txBody>
          <a:bodyPr wrap="square"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¿Qué implica el estudio?</a:t>
            </a:r>
          </a:p>
          <a:p>
            <a:pPr algn="l" rtl="0">
              <a:spcBef>
                <a:spcPts val="600"/>
              </a:spcBef>
            </a:pPr>
            <a:r>
              <a:rPr lang="es-us" sz="1600" b="0" i="0" u="none" spc="-30" baseline="0" dirty="0">
                <a:latin typeface="Myriad Pro" charset="0"/>
                <a:ea typeface="Myriad Pro" charset="0"/>
                <a:cs typeface="Myriad Pro" charset="0"/>
              </a:rPr>
              <a:t>Si se une al estudio, recibirá una infusión de CP o de placebo al comienzo del estudio. La infusión tardará unos 30 minutos. Lo observaremos de cerca para detectar efectos secundarios durante y aproximadamente 1 hora después de la infusión. También recolectaremos otra muestra de sangre para examinar qué tan bien responde su sistema inmunológico al tratamiento del estudio. </a:t>
            </a:r>
          </a:p>
          <a:p>
            <a:pPr algn="l" rtl="0">
              <a:spcBef>
                <a:spcPts val="600"/>
              </a:spcBef>
            </a:pPr>
            <a:r>
              <a:rPr lang="es-us" sz="1600" b="0" i="0" u="none" baseline="0" dirty="0">
                <a:latin typeface="Myriad Pro" charset="0"/>
                <a:ea typeface="Myriad Pro" charset="0"/>
                <a:cs typeface="Myriad Pro" charset="0"/>
              </a:rPr>
              <a:t>Cualquier otro medicamento o tratamiento que le administren será el que habitualmente recibiría en este hospital para su condición médica.</a:t>
            </a:r>
          </a:p>
        </p:txBody>
      </p:sp>
      <p:grpSp>
        <p:nvGrpSpPr>
          <p:cNvPr id="10" name="page#">
            <a:extLst>
              <a:ext uri="{FF2B5EF4-FFF2-40B4-BE49-F238E27FC236}">
                <a16:creationId xmlns:a16="http://schemas.microsoft.com/office/drawing/2014/main" id="{44D1BF32-DFB3-4199-91D4-6F3F47F18065}"/>
              </a:ext>
            </a:extLst>
          </p:cNvPr>
          <p:cNvGrpSpPr/>
          <p:nvPr/>
        </p:nvGrpSpPr>
        <p:grpSpPr>
          <a:xfrm>
            <a:off x="9043416" y="6472553"/>
            <a:ext cx="786384" cy="830997"/>
            <a:chOff x="9043416" y="6740777"/>
            <a:chExt cx="786384" cy="830997"/>
          </a:xfrm>
        </p:grpSpPr>
        <p:sp>
          <p:nvSpPr>
            <p:cNvPr id="11" name="page# box">
              <a:extLst>
                <a:ext uri="{FF2B5EF4-FFF2-40B4-BE49-F238E27FC236}">
                  <a16:creationId xmlns:a16="http://schemas.microsoft.com/office/drawing/2014/main" id="{8E280C44-6ACC-4BB8-92A1-84FA7091C093}"/>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3" name="page# txt">
              <a:extLst>
                <a:ext uri="{FF2B5EF4-FFF2-40B4-BE49-F238E27FC236}">
                  <a16:creationId xmlns:a16="http://schemas.microsoft.com/office/drawing/2014/main" id="{E3989CFA-6F83-48F2-9B86-3C82423402A7}"/>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8</a:t>
              </a:r>
            </a:p>
          </p:txBody>
        </p:sp>
      </p:grpSp>
      <p:sp>
        <p:nvSpPr>
          <p:cNvPr id="3" name="TextBox 10">
            <a:extLst>
              <a:ext uri="{FF2B5EF4-FFF2-40B4-BE49-F238E27FC236}">
                <a16:creationId xmlns:a16="http://schemas.microsoft.com/office/drawing/2014/main" id="{7C4A249A-5A1B-46ED-A22D-13276B2B5797}"/>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2"/>
    </p:custDataLst>
    <p:extLst>
      <p:ext uri="{BB962C8B-B14F-4D97-AF65-F5344CB8AC3E}">
        <p14:creationId xmlns:p14="http://schemas.microsoft.com/office/powerpoint/2010/main" val="155299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hite box"/>
          <p:cNvSpPr/>
          <p:nvPr/>
        </p:nvSpPr>
        <p:spPr>
          <a:xfrm>
            <a:off x="6263" y="2409449"/>
            <a:ext cx="10052137" cy="51400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dirty="0"/>
          </a:p>
        </p:txBody>
      </p:sp>
      <p:sp>
        <p:nvSpPr>
          <p:cNvPr id="12" name="txt-description"/>
          <p:cNvSpPr txBox="1"/>
          <p:nvPr/>
        </p:nvSpPr>
        <p:spPr>
          <a:xfrm>
            <a:off x="228600" y="4449781"/>
            <a:ext cx="8648396" cy="3157249"/>
          </a:xfrm>
          <a:prstGeom prst="rect">
            <a:avLst/>
          </a:prstGeom>
          <a:solidFill>
            <a:srgbClr val="D8DBDA"/>
          </a:solidFill>
        </p:spPr>
        <p:txBody>
          <a:bodyPr wrap="square" lIns="91440" tIns="0" rIns="91440" rtlCol="0">
            <a:noAutofit/>
          </a:bodyPr>
          <a:lstStyle/>
          <a:p>
            <a:pPr algn="l" rtl="0"/>
            <a:r>
              <a:rPr lang="es-us" sz="2400" b="1" i="0" u="none" baseline="0" dirty="0">
                <a:solidFill>
                  <a:srgbClr val="4F5965"/>
                </a:solidFill>
                <a:latin typeface="Myriad Pro Semibold" charset="0"/>
                <a:ea typeface="Myriad Pro Semibold" charset="0"/>
                <a:cs typeface="Myriad Pro Semibold" charset="0"/>
              </a:rPr>
              <a:t>¿Qué más pasará en este estudio?</a:t>
            </a:r>
          </a:p>
          <a:p>
            <a:pPr algn="l" rtl="0">
              <a:spcBef>
                <a:spcPts val="600"/>
              </a:spcBef>
            </a:pPr>
            <a:r>
              <a:rPr lang="es-us" sz="1600" b="0" i="0" u="none" baseline="0" dirty="0">
                <a:latin typeface="Myriad Pro" charset="0"/>
                <a:ea typeface="Myriad Pro" charset="0"/>
                <a:cs typeface="Myriad Pro" charset="0"/>
              </a:rPr>
              <a:t>Estará en el estudio durante 30 días. Antes de que le den el alta del Departamento de Emergencias, recopilaremos su información de contacto para que podamos comunicarnos con usted. Durante las primeras 2 semanas después del alta, lo llamaremos cada dos días para saber cómo está. También puede decirnos cómo está, completando una encuesta en línea (le enviaremos el vínculo). También le pediremos que regrese al hospital a los </a:t>
            </a:r>
            <a:r>
              <a:rPr lang="es-us" sz="1600" b="1" i="0" u="none" baseline="0" dirty="0">
                <a:solidFill>
                  <a:srgbClr val="C00000"/>
                </a:solidFill>
                <a:latin typeface="Myriad Pro" charset="0"/>
                <a:ea typeface="Myriad Pro" charset="0"/>
                <a:cs typeface="Myriad Pro" charset="0"/>
              </a:rPr>
              <a:t>15</a:t>
            </a:r>
            <a:r>
              <a:rPr lang="es-us" sz="1600" b="0" i="0" u="none" baseline="0" dirty="0">
                <a:latin typeface="Myriad Pro" charset="0"/>
                <a:ea typeface="Myriad Pro" charset="0"/>
                <a:cs typeface="Myriad Pro" charset="0"/>
              </a:rPr>
              <a:t> y </a:t>
            </a:r>
            <a:r>
              <a:rPr lang="es-us" sz="1600" b="1" i="0" u="none" baseline="0" dirty="0">
                <a:solidFill>
                  <a:srgbClr val="C00000"/>
                </a:solidFill>
                <a:latin typeface="Myriad Pro" charset="0"/>
                <a:ea typeface="Myriad Pro" charset="0"/>
                <a:cs typeface="Myriad Pro" charset="0"/>
              </a:rPr>
              <a:t>30</a:t>
            </a:r>
            <a:r>
              <a:rPr lang="es-us" sz="1600" b="0" i="0" u="none" baseline="0" dirty="0">
                <a:latin typeface="Myriad Pro" charset="0"/>
                <a:ea typeface="Myriad Pro" charset="0"/>
                <a:cs typeface="Myriad Pro" charset="0"/>
              </a:rPr>
              <a:t> días después de entrar al estudio. Durante esas consultas, le haremos preguntas sobre cómo se siente y tomaremos muestras de sangre para examinar cómo está respondiendo su sistema inmunológico al tratamiento del estudio. Si lo hospitalizan durante el período del estudio, recopilaremos información de sus expedientes médicos para comprender mejor por qué lo hospitalizaron. También revisaremos sus expedientes médicos para saber si fue al Departamento de Emergencias o de Atención de Urgencia durante el período </a:t>
            </a:r>
            <a:br>
              <a:rPr lang="es-us" sz="1600" b="0" i="0" u="none" baseline="0" dirty="0">
                <a:latin typeface="Myriad Pro" charset="0"/>
                <a:ea typeface="Myriad Pro" charset="0"/>
                <a:cs typeface="Myriad Pro" charset="0"/>
              </a:rPr>
            </a:br>
            <a:r>
              <a:rPr lang="es-us" sz="1600" b="0" i="0" u="none" baseline="0" dirty="0">
                <a:latin typeface="Myriad Pro" charset="0"/>
                <a:ea typeface="Myriad Pro" charset="0"/>
                <a:cs typeface="Myriad Pro" charset="0"/>
              </a:rPr>
              <a:t>del estudio.  </a:t>
            </a:r>
            <a:endParaRPr lang="es-us" sz="1600" dirty="0">
              <a:latin typeface="Myriad Pro" charset="0"/>
              <a:ea typeface="Myriad Pro" charset="0"/>
              <a:cs typeface="Myriad Pro" charset="0"/>
            </a:endParaRPr>
          </a:p>
        </p:txBody>
      </p:sp>
      <p:grpSp>
        <p:nvGrpSpPr>
          <p:cNvPr id="11" name="page#">
            <a:extLst>
              <a:ext uri="{FF2B5EF4-FFF2-40B4-BE49-F238E27FC236}">
                <a16:creationId xmlns:a16="http://schemas.microsoft.com/office/drawing/2014/main" id="{0D534554-FBFE-4BA5-8018-F8E6D465789B}"/>
              </a:ext>
            </a:extLst>
          </p:cNvPr>
          <p:cNvGrpSpPr/>
          <p:nvPr/>
        </p:nvGrpSpPr>
        <p:grpSpPr>
          <a:xfrm>
            <a:off x="9043416" y="6472553"/>
            <a:ext cx="786384" cy="830997"/>
            <a:chOff x="9043416" y="6740777"/>
            <a:chExt cx="786384" cy="830997"/>
          </a:xfrm>
        </p:grpSpPr>
        <p:sp>
          <p:nvSpPr>
            <p:cNvPr id="13" name="page# box">
              <a:extLst>
                <a:ext uri="{FF2B5EF4-FFF2-40B4-BE49-F238E27FC236}">
                  <a16:creationId xmlns:a16="http://schemas.microsoft.com/office/drawing/2014/main" id="{FBF23AB9-400F-4146-8D7B-6731EC5E2CCB}"/>
                </a:ext>
              </a:extLst>
            </p:cNvPr>
            <p:cNvSpPr/>
            <p:nvPr/>
          </p:nvSpPr>
          <p:spPr>
            <a:xfrm>
              <a:off x="9043416" y="6763084"/>
              <a:ext cx="786384" cy="786384"/>
            </a:xfrm>
            <a:prstGeom prst="roundRect">
              <a:avLst/>
            </a:prstGeom>
            <a:solidFill>
              <a:srgbClr val="4F5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14" name="page# txt">
              <a:extLst>
                <a:ext uri="{FF2B5EF4-FFF2-40B4-BE49-F238E27FC236}">
                  <a16:creationId xmlns:a16="http://schemas.microsoft.com/office/drawing/2014/main" id="{23268D16-D18A-4B06-939B-71A45B76BC21}"/>
                </a:ext>
              </a:extLst>
            </p:cNvPr>
            <p:cNvSpPr txBox="1"/>
            <p:nvPr/>
          </p:nvSpPr>
          <p:spPr>
            <a:xfrm>
              <a:off x="9167144" y="6740777"/>
              <a:ext cx="538930" cy="830997"/>
            </a:xfrm>
            <a:prstGeom prst="rect">
              <a:avLst/>
            </a:prstGeom>
            <a:noFill/>
          </p:spPr>
          <p:txBody>
            <a:bodyPr wrap="none" rtlCol="0">
              <a:spAutoFit/>
            </a:bodyPr>
            <a:lstStyle/>
            <a:p>
              <a:pPr algn="ctr" rtl="0"/>
              <a:r>
                <a:rPr lang="es-us" sz="4800" b="1" i="0" u="none" baseline="0">
                  <a:solidFill>
                    <a:schemeClr val="bg1"/>
                  </a:solidFill>
                  <a:latin typeface="Myriad Pro Semibold Condensed" charset="0"/>
                  <a:ea typeface="Myriad Pro Semibold Condensed" charset="0"/>
                  <a:cs typeface="Myriad Pro Semibold Condensed" charset="0"/>
                </a:rPr>
                <a:t>9</a:t>
              </a:r>
            </a:p>
          </p:txBody>
        </p:sp>
      </p:grpSp>
      <p:pic>
        <p:nvPicPr>
          <p:cNvPr id="2" name="Picture 1"/>
          <p:cNvPicPr>
            <a:picLocks noChangeAspect="1"/>
          </p:cNvPicPr>
          <p:nvPr/>
        </p:nvPicPr>
        <p:blipFill>
          <a:blip r:embed="rId3"/>
          <a:stretch>
            <a:fillRect/>
          </a:stretch>
        </p:blipFill>
        <p:spPr>
          <a:xfrm>
            <a:off x="222696" y="201817"/>
            <a:ext cx="9601200" cy="4148587"/>
          </a:xfrm>
          <a:prstGeom prst="rect">
            <a:avLst/>
          </a:prstGeom>
        </p:spPr>
      </p:pic>
      <p:sp>
        <p:nvSpPr>
          <p:cNvPr id="9" name="TextBox 8">
            <a:extLst>
              <a:ext uri="{FF2B5EF4-FFF2-40B4-BE49-F238E27FC236}">
                <a16:creationId xmlns:a16="http://schemas.microsoft.com/office/drawing/2014/main" id="{9B3299CA-B20F-354B-AE32-39E40B0D9B30}"/>
              </a:ext>
            </a:extLst>
          </p:cNvPr>
          <p:cNvSpPr txBox="1"/>
          <p:nvPr/>
        </p:nvSpPr>
        <p:spPr>
          <a:xfrm>
            <a:off x="1988362" y="698044"/>
            <a:ext cx="809837" cy="485646"/>
          </a:xfrm>
          <a:prstGeom prst="rect">
            <a:avLst/>
          </a:prstGeom>
          <a:noFill/>
        </p:spPr>
        <p:txBody>
          <a:bodyPr wrap="none" rtlCol="0">
            <a:spAutoFit/>
          </a:bodyPr>
          <a:lstStyle/>
          <a:p>
            <a:pPr algn="ctr" rtl="0">
              <a:lnSpc>
                <a:spcPts val="2380"/>
              </a:lnSpc>
            </a:pPr>
            <a:r>
              <a:rPr lang="es-us" sz="4800" b="1" i="0" u="none" baseline="0" dirty="0">
                <a:solidFill>
                  <a:schemeClr val="bg1"/>
                </a:solidFill>
                <a:latin typeface="Calibri" panose="020F0502020204030204" pitchFamily="34" charset="0"/>
                <a:cs typeface="Calibri" panose="020F0502020204030204" pitchFamily="34" charset="0"/>
              </a:rPr>
              <a:t>30</a:t>
            </a:r>
          </a:p>
        </p:txBody>
      </p:sp>
      <p:sp>
        <p:nvSpPr>
          <p:cNvPr id="16" name="TextBox 15">
            <a:extLst>
              <a:ext uri="{FF2B5EF4-FFF2-40B4-BE49-F238E27FC236}">
                <a16:creationId xmlns:a16="http://schemas.microsoft.com/office/drawing/2014/main" id="{FFF81365-20DA-B341-AE5F-18A60055680A}"/>
              </a:ext>
            </a:extLst>
          </p:cNvPr>
          <p:cNvSpPr txBox="1"/>
          <p:nvPr/>
        </p:nvSpPr>
        <p:spPr>
          <a:xfrm>
            <a:off x="2015667" y="943111"/>
            <a:ext cx="763863" cy="404406"/>
          </a:xfrm>
          <a:prstGeom prst="rect">
            <a:avLst/>
          </a:prstGeom>
          <a:noFill/>
        </p:spPr>
        <p:txBody>
          <a:bodyPr wrap="none" rtlCol="0">
            <a:spAutoFit/>
          </a:bodyPr>
          <a:lstStyle/>
          <a:p>
            <a:pPr algn="ctr" rtl="0">
              <a:lnSpc>
                <a:spcPts val="2380"/>
              </a:lnSpc>
            </a:pPr>
            <a:r>
              <a:rPr lang="es-us" sz="2400" b="1" i="0" u="none" baseline="0" dirty="0">
                <a:solidFill>
                  <a:schemeClr val="bg1"/>
                </a:solidFill>
                <a:latin typeface="Calibri" panose="020F0502020204030204" pitchFamily="34" charset="0"/>
                <a:cs typeface="Calibri" panose="020F0502020204030204" pitchFamily="34" charset="0"/>
              </a:rPr>
              <a:t>días</a:t>
            </a:r>
          </a:p>
        </p:txBody>
      </p:sp>
      <p:sp>
        <p:nvSpPr>
          <p:cNvPr id="17" name="TextBox 16">
            <a:extLst>
              <a:ext uri="{FF2B5EF4-FFF2-40B4-BE49-F238E27FC236}">
                <a16:creationId xmlns:a16="http://schemas.microsoft.com/office/drawing/2014/main" id="{652C7C1D-371E-FD4A-B6F5-B4F784B9092E}"/>
              </a:ext>
            </a:extLst>
          </p:cNvPr>
          <p:cNvSpPr txBox="1"/>
          <p:nvPr/>
        </p:nvSpPr>
        <p:spPr>
          <a:xfrm>
            <a:off x="1406678" y="1350429"/>
            <a:ext cx="304891" cy="343492"/>
          </a:xfrm>
          <a:prstGeom prst="rect">
            <a:avLst/>
          </a:prstGeom>
          <a:noFill/>
        </p:spPr>
        <p:txBody>
          <a:bodyPr wrap="none" rtlCol="0">
            <a:spAutoFit/>
          </a:bodyPr>
          <a:lstStyle/>
          <a:p>
            <a:pPr algn="ctr" rtl="0">
              <a:lnSpc>
                <a:spcPts val="2380"/>
              </a:lnSpc>
            </a:pPr>
            <a:r>
              <a:rPr lang="es-us" sz="600" b="1" i="0" u="none" baseline="0">
                <a:solidFill>
                  <a:schemeClr val="bg1"/>
                </a:solidFill>
                <a:latin typeface="Calibri" panose="020F0502020204030204" pitchFamily="34" charset="0"/>
                <a:cs typeface="Calibri" panose="020F0502020204030204" pitchFamily="34" charset="0"/>
              </a:rPr>
              <a:t>Dom</a:t>
            </a:r>
          </a:p>
        </p:txBody>
      </p:sp>
      <p:sp>
        <p:nvSpPr>
          <p:cNvPr id="18" name="TextBox 17">
            <a:extLst>
              <a:ext uri="{FF2B5EF4-FFF2-40B4-BE49-F238E27FC236}">
                <a16:creationId xmlns:a16="http://schemas.microsoft.com/office/drawing/2014/main" id="{FE0FE4BE-054F-DD49-B3C0-293AEFEEBF6F}"/>
              </a:ext>
            </a:extLst>
          </p:cNvPr>
          <p:cNvSpPr txBox="1"/>
          <p:nvPr/>
        </p:nvSpPr>
        <p:spPr>
          <a:xfrm>
            <a:off x="1668740" y="1350429"/>
            <a:ext cx="335348" cy="343492"/>
          </a:xfrm>
          <a:prstGeom prst="rect">
            <a:avLst/>
          </a:prstGeom>
          <a:noFill/>
        </p:spPr>
        <p:txBody>
          <a:bodyPr wrap="none" rtlCol="0">
            <a:spAutoFit/>
          </a:bodyPr>
          <a:lstStyle/>
          <a:p>
            <a:pPr algn="ctr" rtl="0">
              <a:lnSpc>
                <a:spcPts val="2380"/>
              </a:lnSpc>
            </a:pPr>
            <a:r>
              <a:rPr lang="es-us" sz="600" b="1" i="0" u="none" baseline="0">
                <a:solidFill>
                  <a:schemeClr val="bg1"/>
                </a:solidFill>
                <a:latin typeface="Calibri" panose="020F0502020204030204" pitchFamily="34" charset="0"/>
                <a:cs typeface="Calibri" panose="020F0502020204030204" pitchFamily="34" charset="0"/>
              </a:rPr>
              <a:t>Lun</a:t>
            </a:r>
          </a:p>
        </p:txBody>
      </p:sp>
      <p:sp>
        <p:nvSpPr>
          <p:cNvPr id="20" name="TextBox 19">
            <a:extLst>
              <a:ext uri="{FF2B5EF4-FFF2-40B4-BE49-F238E27FC236}">
                <a16:creationId xmlns:a16="http://schemas.microsoft.com/office/drawing/2014/main" id="{AFA2E966-36FF-A541-B0C0-7983B687FF60}"/>
              </a:ext>
            </a:extLst>
          </p:cNvPr>
          <p:cNvSpPr txBox="1"/>
          <p:nvPr/>
        </p:nvSpPr>
        <p:spPr>
          <a:xfrm>
            <a:off x="1968663" y="1350429"/>
            <a:ext cx="303289" cy="343492"/>
          </a:xfrm>
          <a:prstGeom prst="rect">
            <a:avLst/>
          </a:prstGeom>
          <a:noFill/>
        </p:spPr>
        <p:txBody>
          <a:bodyPr wrap="none" rtlCol="0">
            <a:spAutoFit/>
          </a:bodyPr>
          <a:lstStyle/>
          <a:p>
            <a:pPr algn="ctr" rtl="0">
              <a:lnSpc>
                <a:spcPts val="2380"/>
              </a:lnSpc>
            </a:pPr>
            <a:r>
              <a:rPr lang="es-us" sz="600" b="1" i="0" u="none" baseline="0">
                <a:solidFill>
                  <a:schemeClr val="bg1"/>
                </a:solidFill>
                <a:latin typeface="Calibri" panose="020F0502020204030204" pitchFamily="34" charset="0"/>
                <a:cs typeface="Calibri" panose="020F0502020204030204" pitchFamily="34" charset="0"/>
              </a:rPr>
              <a:t>Mar</a:t>
            </a:r>
          </a:p>
        </p:txBody>
      </p:sp>
      <p:sp>
        <p:nvSpPr>
          <p:cNvPr id="21" name="TextBox 20">
            <a:extLst>
              <a:ext uri="{FF2B5EF4-FFF2-40B4-BE49-F238E27FC236}">
                <a16:creationId xmlns:a16="http://schemas.microsoft.com/office/drawing/2014/main" id="{DB3179AB-BCC1-B946-87D2-9B5BF160641D}"/>
              </a:ext>
            </a:extLst>
          </p:cNvPr>
          <p:cNvSpPr txBox="1"/>
          <p:nvPr/>
        </p:nvSpPr>
        <p:spPr>
          <a:xfrm>
            <a:off x="2229925" y="1350429"/>
            <a:ext cx="335348" cy="343492"/>
          </a:xfrm>
          <a:prstGeom prst="rect">
            <a:avLst/>
          </a:prstGeom>
          <a:noFill/>
        </p:spPr>
        <p:txBody>
          <a:bodyPr wrap="none" rtlCol="0">
            <a:spAutoFit/>
          </a:bodyPr>
          <a:lstStyle/>
          <a:p>
            <a:pPr algn="ctr" rtl="0">
              <a:lnSpc>
                <a:spcPts val="2380"/>
              </a:lnSpc>
            </a:pPr>
            <a:r>
              <a:rPr lang="es-us" sz="600" b="1" i="0" u="none" baseline="0">
                <a:solidFill>
                  <a:schemeClr val="bg1"/>
                </a:solidFill>
                <a:latin typeface="Calibri" panose="020F0502020204030204" pitchFamily="34" charset="0"/>
                <a:cs typeface="Calibri" panose="020F0502020204030204" pitchFamily="34" charset="0"/>
              </a:rPr>
              <a:t>Mier</a:t>
            </a:r>
          </a:p>
        </p:txBody>
      </p:sp>
      <p:sp>
        <p:nvSpPr>
          <p:cNvPr id="22" name="TextBox 21">
            <a:extLst>
              <a:ext uri="{FF2B5EF4-FFF2-40B4-BE49-F238E27FC236}">
                <a16:creationId xmlns:a16="http://schemas.microsoft.com/office/drawing/2014/main" id="{303C05A5-5685-BB4D-9993-C3B693E95616}"/>
              </a:ext>
            </a:extLst>
          </p:cNvPr>
          <p:cNvSpPr txBox="1"/>
          <p:nvPr/>
        </p:nvSpPr>
        <p:spPr>
          <a:xfrm>
            <a:off x="2531545" y="1350429"/>
            <a:ext cx="306494" cy="343492"/>
          </a:xfrm>
          <a:prstGeom prst="rect">
            <a:avLst/>
          </a:prstGeom>
          <a:noFill/>
        </p:spPr>
        <p:txBody>
          <a:bodyPr wrap="none" rtlCol="0">
            <a:spAutoFit/>
          </a:bodyPr>
          <a:lstStyle/>
          <a:p>
            <a:pPr algn="ctr" rtl="0">
              <a:lnSpc>
                <a:spcPts val="2380"/>
              </a:lnSpc>
            </a:pPr>
            <a:r>
              <a:rPr lang="es-us" sz="600" b="1" i="0" u="none" baseline="0">
                <a:solidFill>
                  <a:schemeClr val="bg1"/>
                </a:solidFill>
                <a:latin typeface="Calibri" panose="020F0502020204030204" pitchFamily="34" charset="0"/>
                <a:cs typeface="Calibri" panose="020F0502020204030204" pitchFamily="34" charset="0"/>
              </a:rPr>
              <a:t>Jue</a:t>
            </a:r>
          </a:p>
        </p:txBody>
      </p:sp>
      <p:sp>
        <p:nvSpPr>
          <p:cNvPr id="23" name="TextBox 22">
            <a:extLst>
              <a:ext uri="{FF2B5EF4-FFF2-40B4-BE49-F238E27FC236}">
                <a16:creationId xmlns:a16="http://schemas.microsoft.com/office/drawing/2014/main" id="{08A0BA5E-C88D-A940-9DCF-1AC84B3AC021}"/>
              </a:ext>
            </a:extLst>
          </p:cNvPr>
          <p:cNvSpPr txBox="1"/>
          <p:nvPr/>
        </p:nvSpPr>
        <p:spPr>
          <a:xfrm>
            <a:off x="2828873" y="1350429"/>
            <a:ext cx="266420" cy="343492"/>
          </a:xfrm>
          <a:prstGeom prst="rect">
            <a:avLst/>
          </a:prstGeom>
          <a:noFill/>
        </p:spPr>
        <p:txBody>
          <a:bodyPr wrap="none" rtlCol="0">
            <a:spAutoFit/>
          </a:bodyPr>
          <a:lstStyle/>
          <a:p>
            <a:pPr algn="ctr" rtl="0">
              <a:lnSpc>
                <a:spcPts val="2380"/>
              </a:lnSpc>
            </a:pPr>
            <a:r>
              <a:rPr lang="es-us" sz="600" b="1" i="0" u="none" baseline="0">
                <a:solidFill>
                  <a:schemeClr val="bg1"/>
                </a:solidFill>
                <a:latin typeface="Calibri" panose="020F0502020204030204" pitchFamily="34" charset="0"/>
                <a:cs typeface="Calibri" panose="020F0502020204030204" pitchFamily="34" charset="0"/>
              </a:rPr>
              <a:t>Vie</a:t>
            </a:r>
          </a:p>
        </p:txBody>
      </p:sp>
      <p:sp>
        <p:nvSpPr>
          <p:cNvPr id="24" name="TextBox 23">
            <a:extLst>
              <a:ext uri="{FF2B5EF4-FFF2-40B4-BE49-F238E27FC236}">
                <a16:creationId xmlns:a16="http://schemas.microsoft.com/office/drawing/2014/main" id="{BECAD239-9FD5-524B-BABE-91958B163C1C}"/>
              </a:ext>
            </a:extLst>
          </p:cNvPr>
          <p:cNvSpPr txBox="1"/>
          <p:nvPr/>
        </p:nvSpPr>
        <p:spPr>
          <a:xfrm>
            <a:off x="3099046" y="1350429"/>
            <a:ext cx="287258" cy="343492"/>
          </a:xfrm>
          <a:prstGeom prst="rect">
            <a:avLst/>
          </a:prstGeom>
          <a:noFill/>
        </p:spPr>
        <p:txBody>
          <a:bodyPr wrap="none" rtlCol="0">
            <a:spAutoFit/>
          </a:bodyPr>
          <a:lstStyle/>
          <a:p>
            <a:pPr algn="ctr" rtl="0">
              <a:lnSpc>
                <a:spcPts val="2380"/>
              </a:lnSpc>
            </a:pPr>
            <a:r>
              <a:rPr lang="es-us" sz="600" b="1" i="0" u="none" baseline="0">
                <a:solidFill>
                  <a:schemeClr val="bg1"/>
                </a:solidFill>
                <a:latin typeface="Calibri" panose="020F0502020204030204" pitchFamily="34" charset="0"/>
                <a:cs typeface="Calibri" panose="020F0502020204030204" pitchFamily="34" charset="0"/>
              </a:rPr>
              <a:t>Sáb</a:t>
            </a:r>
          </a:p>
        </p:txBody>
      </p:sp>
      <p:sp>
        <p:nvSpPr>
          <p:cNvPr id="3" name="Oval Callout 2"/>
          <p:cNvSpPr/>
          <p:nvPr/>
        </p:nvSpPr>
        <p:spPr>
          <a:xfrm rot="20668858" flipH="1">
            <a:off x="8062689" y="649659"/>
            <a:ext cx="1771401" cy="965971"/>
          </a:xfrm>
          <a:prstGeom prst="wedgeEllipseCallout">
            <a:avLst>
              <a:gd name="adj1" fmla="val -35069"/>
              <a:gd name="adj2" fmla="val 1046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us" sz="1600" b="0" i="0" u="none" baseline="0" dirty="0">
                <a:solidFill>
                  <a:schemeClr val="tx1"/>
                </a:solidFill>
              </a:rPr>
              <a:t>¿Cómo </a:t>
            </a:r>
            <a:br>
              <a:rPr lang="es-us" sz="1600" b="0" i="0" u="none" baseline="0" dirty="0">
                <a:solidFill>
                  <a:schemeClr val="tx1"/>
                </a:solidFill>
              </a:rPr>
            </a:br>
            <a:r>
              <a:rPr lang="es-us" sz="1600" b="0" i="0" u="none" baseline="0" dirty="0">
                <a:solidFill>
                  <a:schemeClr val="tx1"/>
                </a:solidFill>
              </a:rPr>
              <a:t>se siente?</a:t>
            </a:r>
          </a:p>
        </p:txBody>
      </p:sp>
      <p:sp>
        <p:nvSpPr>
          <p:cNvPr id="5" name="Oval 4"/>
          <p:cNvSpPr/>
          <p:nvPr/>
        </p:nvSpPr>
        <p:spPr>
          <a:xfrm>
            <a:off x="2229925" y="2268372"/>
            <a:ext cx="335348" cy="2785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us"/>
          </a:p>
        </p:txBody>
      </p:sp>
      <p:sp>
        <p:nvSpPr>
          <p:cNvPr id="6" name="TextBox 10">
            <a:extLst>
              <a:ext uri="{FF2B5EF4-FFF2-40B4-BE49-F238E27FC236}">
                <a16:creationId xmlns:a16="http://schemas.microsoft.com/office/drawing/2014/main" id="{87BDACCC-4FF1-402B-8AAC-403662903B07}"/>
              </a:ext>
            </a:extLst>
          </p:cNvPr>
          <p:cNvSpPr txBox="1"/>
          <p:nvPr/>
        </p:nvSpPr>
        <p:spPr>
          <a:xfrm>
            <a:off x="9000722" y="7279679"/>
            <a:ext cx="892578" cy="485902"/>
          </a:xfrm>
          <a:prstGeom prst="rect">
            <a:avLst/>
          </a:prstGeom>
          <a:noFill/>
        </p:spPr>
        <p:txBody>
          <a:bodyPr wrap="square" lIns="0" rIns="0" rtlCol="0">
            <a:spAutoFit/>
          </a:bodyPr>
          <a:lstStyle/>
          <a:p>
            <a:pPr algn="ctr" rtl="0">
              <a:lnSpc>
                <a:spcPct val="85000"/>
              </a:lnSpc>
            </a:pPr>
            <a:r>
              <a:rPr lang="es-us" sz="1000" b="0" i="0" u="none" baseline="0" dirty="0"/>
              <a:t>C3PO</a:t>
            </a:r>
          </a:p>
          <a:p>
            <a:pPr algn="ctr" rtl="0">
              <a:lnSpc>
                <a:spcPct val="85000"/>
              </a:lnSpc>
            </a:pPr>
            <a:r>
              <a:rPr lang="es-us" sz="1000" b="0" i="0" u="none" baseline="0" dirty="0"/>
              <a:t>4 de noviembre de 2020 </a:t>
            </a:r>
          </a:p>
        </p:txBody>
      </p:sp>
    </p:spTree>
    <p:custDataLst>
      <p:tags r:id="rId1"/>
    </p:custDataLst>
    <p:extLst>
      <p:ext uri="{BB962C8B-B14F-4D97-AF65-F5344CB8AC3E}">
        <p14:creationId xmlns:p14="http://schemas.microsoft.com/office/powerpoint/2010/main" val="1074333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2085</TotalTime>
  <Words>2036</Words>
  <Application>Microsoft Office PowerPoint</Application>
  <PresentationFormat>Personalizado</PresentationFormat>
  <Paragraphs>127</Paragraphs>
  <Slides>16</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0</vt:i4>
      </vt:variant>
      <vt:variant>
        <vt:lpstr>Títulos de diapositiva</vt:lpstr>
      </vt:variant>
      <vt:variant>
        <vt:i4>16</vt:i4>
      </vt:variant>
    </vt:vector>
  </HeadingPairs>
  <TitlesOfParts>
    <vt:vector size="23" baseType="lpstr">
      <vt:lpstr>Myriad Pro Semibold</vt:lpstr>
      <vt:lpstr>Myriad Pro Semibold Condensed</vt:lpstr>
      <vt:lpstr>Arial</vt:lpstr>
      <vt:lpstr>Calibri</vt:lpstr>
      <vt:lpstr>Calibri Light</vt:lpstr>
      <vt:lpstr>Myriad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Martin Paez</cp:lastModifiedBy>
  <cp:revision>164</cp:revision>
  <cp:lastPrinted>2017-03-07T14:01:48Z</cp:lastPrinted>
  <dcterms:created xsi:type="dcterms:W3CDTF">2017-03-03T15:31:06Z</dcterms:created>
  <dcterms:modified xsi:type="dcterms:W3CDTF">2020-11-23T16:15:22Z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586D1497-08E3-40EC-8160-28BBDD698778</vt:lpwstr>
  </property>
  <property fmtid="{D5CDD505-2E9C-101B-9397-08002B2CF9AE}" pid="3" name="ArticulatePath">
    <vt:lpwstr>C3PO_flip book_v1.0_10_29_2020</vt:lpwstr>
  </property>
</Properties>
</file>