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73" r:id="rId7"/>
    <p:sldId id="274" r:id="rId8"/>
    <p:sldId id="261" r:id="rId9"/>
    <p:sldId id="260" r:id="rId10"/>
    <p:sldId id="275" r:id="rId11"/>
    <p:sldId id="276" r:id="rId12"/>
    <p:sldId id="277" r:id="rId13"/>
    <p:sldId id="268" r:id="rId14"/>
    <p:sldId id="263" r:id="rId15"/>
    <p:sldId id="262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mont, Larry" initials="LJ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8T13:53:38.626" idx="1">
    <p:pos x="4756" y="2359"/>
    <p:text>TBD , &lt;1:200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8T13:56:16.481" idx="2">
    <p:pos x="5217" y="2562"/>
    <p:text>3 other sources with Chicago, Pitts, 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8T13:57:40.287" idx="3">
    <p:pos x="6863" y="1421"/>
    <p:text>new SOW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619A-20D7-4DAD-A6FB-E5AB73E1E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197AF-24FA-4D14-8C7B-36A0AEB37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3158-7AE7-4165-A103-CA648F8D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60CE-3A7B-4A40-BEA4-C55F7B2C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0EE36-F43E-407D-AEFC-FFAF6F09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00A2-8695-491B-ACC6-29C526C2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70D41-AC9C-4B0D-8629-CA59A37CD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A4DF-4A76-4C58-90A6-1DD61D4E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556B-C808-4032-98C6-0759D5DA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A010-79DE-448F-9072-BC213C3B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FE01E-86E7-4017-BFC0-FE1029FCC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3383D-6339-4E65-991A-A861B9B5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C173-2A15-44E8-8DBC-139BC39C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42596-5CE1-4205-8896-227806F1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3C1F-A8A8-4A50-90EA-4194C948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8FD9-DDD9-4F77-A5E8-19B8226B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8742-BAE0-456F-B816-5B3F8355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0DF0-42C6-4592-B4BD-06D83CA8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8C8E-0821-4C58-9651-CCFA6DA0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84E3-8221-4ADC-886D-726B61F1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6FFC-9B29-468D-9D38-BE989704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DB7B6-76C5-4589-8477-95145E3E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2C49-41F3-4C51-9A81-FFE7BA1E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F866C-1E53-461A-9AF0-4CDD3BEA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D9B70-BE16-4F15-8B42-1B2C2488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4D49-750F-43D2-99CC-47D2D634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91FF-ED50-4D47-9261-66107FAC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814F4-7920-4242-9B8E-F20F47DA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C1441-E6A9-4DAD-A260-A2BD3002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6BAF8-D646-476E-8EAE-4A4E45E1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0CFC3-70D6-4562-ABF4-79B6AB82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B089-01D4-4E4D-925F-78329163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B71E8-8C52-42BD-BB46-6C784402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3AC8D-CDA1-4B53-9EC1-BDA7ECF10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A072A-1996-4544-8C37-F3C8035C4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6D20A-223D-4831-9445-053DBFF3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6BBD1-E808-4A9C-ACE2-F0609968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5E781-95ED-4417-80AC-FBB2EE76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2F8B8-90BA-44B9-9150-E0B324D7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3ADD-D0B0-49B6-B1EF-50775447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4EE62-B224-4AA6-BD39-9D452AEF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D0650-E275-4076-A8F5-2BE16CD5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14E5-43E6-424C-BFE5-662F883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2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20BB7-2C2A-4300-B451-4EE02689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E0579-650F-4669-A48F-1AE93C13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855AD-4108-4347-B5A9-1B2B741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2711-7824-4682-92B3-B6911411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FCFA-84E8-4D37-A4B1-69D89CE1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4D6DF-86C5-43AB-A494-E2BF921E0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CA9FC-9122-4EDE-965D-F6FE4606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45076-B188-481A-8119-DE605E4A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41931-90FA-4B3D-87CE-26734492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932-7CA4-4E51-9934-331D3C0F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1D146-D833-4F62-9227-1725C906A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5AB01-36CA-4489-9282-A6533AD0E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D98A7-D67A-49A2-B877-C81189FA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1C192-AE02-472F-8190-381402FF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BE15E-707E-40EB-ABF4-0E9499AC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816D9-388E-483D-AC52-F13F492E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2F384-40F7-4146-BA9C-3564128DF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8B99-58EF-4D21-B21D-E8138B1E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5D3B-A9E1-47C4-BF5C-AFE3482A79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E7C-DC8F-45B6-A478-EFB56FEAF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A539-87FF-4045-8AA4-73ABA36E7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2E84-121C-4A36-A37D-A17A424BE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C568-EA1E-456A-88F3-2918C00D5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6500"/>
            <a:ext cx="9144000" cy="2468563"/>
          </a:xfrm>
        </p:spPr>
        <p:txBody>
          <a:bodyPr>
            <a:normAutofit/>
          </a:bodyPr>
          <a:lstStyle/>
          <a:p>
            <a:r>
              <a:rPr lang="en-US" sz="4000" b="1" dirty="0"/>
              <a:t>Operational Resources for Hospital Transfusion Services to Initiate Clinical-trial of COVID-19 Convalescent Plasma in Outpatients (C3PO)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DD4C6-827A-4935-BE3C-F1377858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4099"/>
            <a:ext cx="9144000" cy="2813901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Webinar presenters:</a:t>
            </a:r>
          </a:p>
          <a:p>
            <a:r>
              <a:rPr lang="en-US" sz="8000" dirty="0"/>
              <a:t>Robert Davenport, MD University of Michigan </a:t>
            </a:r>
            <a:r>
              <a:rPr lang="en-US" sz="8000" dirty="0">
                <a:solidFill>
                  <a:schemeClr val="accent1"/>
                </a:solidFill>
              </a:rPr>
              <a:t>(rddvnprt@med.umich.edu)</a:t>
            </a:r>
          </a:p>
          <a:p>
            <a:r>
              <a:rPr lang="en-US" sz="8000" dirty="0"/>
              <a:t>Alesia Kaplan, MD University of Pittsburgh </a:t>
            </a:r>
            <a:r>
              <a:rPr lang="en-US" sz="8000" dirty="0">
                <a:solidFill>
                  <a:schemeClr val="accent1"/>
                </a:solidFill>
              </a:rPr>
              <a:t>(akaplan@itxm.org)</a:t>
            </a:r>
          </a:p>
          <a:p>
            <a:r>
              <a:rPr lang="en-US" sz="8000" dirty="0"/>
              <a:t>Hua Shan, MD Stanford University </a:t>
            </a:r>
            <a:r>
              <a:rPr lang="en-US" sz="8000" dirty="0">
                <a:solidFill>
                  <a:schemeClr val="accent1"/>
                </a:solidFill>
              </a:rPr>
              <a:t>(hshan@stanford.edu)</a:t>
            </a:r>
          </a:p>
          <a:p>
            <a:r>
              <a:rPr lang="en-US" sz="8000" dirty="0"/>
              <a:t>Larry J. Dumont, MBA, PhD VP Research &amp; Scientific Programs Vitalant Research Institute </a:t>
            </a:r>
            <a:r>
              <a:rPr lang="en-US" sz="8000" dirty="0">
                <a:solidFill>
                  <a:schemeClr val="accent1"/>
                </a:solidFill>
              </a:rPr>
              <a:t>(LDumont@vitalant.org)</a:t>
            </a:r>
          </a:p>
          <a:p>
            <a:r>
              <a:rPr lang="en-US" sz="8000" dirty="0"/>
              <a:t>Amy Hutch VP, Inventory Management and hospital Services, </a:t>
            </a:r>
            <a:r>
              <a:rPr lang="en-US" sz="8000" dirty="0" err="1"/>
              <a:t>Vitalant</a:t>
            </a:r>
            <a:endParaRPr lang="en-US" sz="8000" dirty="0"/>
          </a:p>
          <a:p>
            <a:r>
              <a:rPr lang="en-US" sz="8000" dirty="0">
                <a:solidFill>
                  <a:schemeClr val="accent1"/>
                </a:solidFill>
              </a:rPr>
              <a:t>(AHutch@vitalant.org)</a:t>
            </a:r>
          </a:p>
          <a:p>
            <a:endParaRPr lang="en-US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0CEA9209-CCE0-4618-A0AA-4FE807FE2D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040" y="139700"/>
            <a:ext cx="2146748" cy="11377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049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9FDB-E85A-4C3C-BE7B-09364F5A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Ordering CCP from Vitalant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8AC4-89F7-4441-B523-EC6C5E77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Orders will be accepted in one of two ways:</a:t>
            </a:r>
          </a:p>
          <a:p>
            <a:pPr lvl="1"/>
            <a:r>
              <a:rPr lang="en-US" dirty="0"/>
              <a:t>Emailed to a Vitalant email address or </a:t>
            </a:r>
          </a:p>
          <a:p>
            <a:pPr lvl="1"/>
            <a:r>
              <a:rPr lang="en-US" dirty="0"/>
              <a:t>Via an online via web form</a:t>
            </a:r>
          </a:p>
          <a:p>
            <a:r>
              <a:rPr lang="en-US" dirty="0"/>
              <a:t>Order detail must include:</a:t>
            </a:r>
          </a:p>
          <a:p>
            <a:pPr lvl="1"/>
            <a:r>
              <a:rPr lang="en-US" dirty="0"/>
              <a:t>Facility Name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Contact name/number</a:t>
            </a:r>
          </a:p>
          <a:p>
            <a:pPr lvl="1"/>
            <a:r>
              <a:rPr lang="en-US" dirty="0"/>
              <a:t>Delivery instructions</a:t>
            </a:r>
          </a:p>
          <a:p>
            <a:pPr lvl="1"/>
            <a:r>
              <a:rPr lang="en-US" dirty="0"/>
              <a:t>Order details</a:t>
            </a:r>
          </a:p>
          <a:p>
            <a:pPr lvl="2"/>
            <a:r>
              <a:rPr lang="en-US" dirty="0"/>
              <a:t>Blood type</a:t>
            </a:r>
          </a:p>
          <a:p>
            <a:pPr lvl="2"/>
            <a:r>
              <a:rPr lang="en-US" dirty="0"/>
              <a:t>Number of products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4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2FA7-7E04-4116-AB87-7E1F5924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Ordering CCP from Vitalant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F94-C491-4DB0-911B-4E966F39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382"/>
            <a:ext cx="10515600" cy="4773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CCP ships via UPS</a:t>
            </a:r>
          </a:p>
          <a:p>
            <a:pPr lvl="1"/>
            <a:r>
              <a:rPr lang="en-US" dirty="0"/>
              <a:t>Orders received by 2 PM EST will ship for next day - 10 AM delivery</a:t>
            </a:r>
          </a:p>
          <a:p>
            <a:r>
              <a:rPr lang="en-US" dirty="0"/>
              <a:t>Orders will be processed M-F for delivery T-Sa.</a:t>
            </a:r>
          </a:p>
          <a:p>
            <a:r>
              <a:rPr lang="en-US" dirty="0"/>
              <a:t>Start up orders per clinical site may have longer turn around time, based on the number of orders received daily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B06268-A5F5-4D7A-9331-4DE230589E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5431" y="1599382"/>
          <a:ext cx="4732257" cy="179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942">
                  <a:extLst>
                    <a:ext uri="{9D8B030D-6E8A-4147-A177-3AD203B41FA5}">
                      <a16:colId xmlns:a16="http://schemas.microsoft.com/office/drawing/2014/main" val="3300368493"/>
                    </a:ext>
                  </a:extLst>
                </a:gridCol>
                <a:gridCol w="1066425">
                  <a:extLst>
                    <a:ext uri="{9D8B030D-6E8A-4147-A177-3AD203B41FA5}">
                      <a16:colId xmlns:a16="http://schemas.microsoft.com/office/drawing/2014/main" val="1455877968"/>
                    </a:ext>
                  </a:extLst>
                </a:gridCol>
                <a:gridCol w="1075945">
                  <a:extLst>
                    <a:ext uri="{9D8B030D-6E8A-4147-A177-3AD203B41FA5}">
                      <a16:colId xmlns:a16="http://schemas.microsoft.com/office/drawing/2014/main" val="3140264837"/>
                    </a:ext>
                  </a:extLst>
                </a:gridCol>
                <a:gridCol w="1075945">
                  <a:extLst>
                    <a:ext uri="{9D8B030D-6E8A-4147-A177-3AD203B41FA5}">
                      <a16:colId xmlns:a16="http://schemas.microsoft.com/office/drawing/2014/main" val="2019889126"/>
                    </a:ext>
                  </a:extLst>
                </a:gridCol>
              </a:tblGrid>
              <a:tr h="3097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Start Up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 CCP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CCP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 CCP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16028"/>
                  </a:ext>
                </a:extLst>
              </a:tr>
              <a:tr h="3140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Low titer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01388"/>
                  </a:ext>
                </a:extLst>
              </a:tr>
              <a:tr h="5177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Non-low titer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1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8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D732-2F72-42DE-8DF1-BCCAC1B4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Shipments from Vitalant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7D3F-7F34-44B0-9D94-FEB487ADF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packing slip will include a note that reads: </a:t>
            </a:r>
            <a:r>
              <a:rPr lang="en-US" b="1" dirty="0"/>
              <a:t>CCP for C3PO Study</a:t>
            </a:r>
          </a:p>
          <a:p>
            <a:r>
              <a:rPr lang="en-US" b="1" dirty="0"/>
              <a:t>No other frozen components will be comingled in the shippers.</a:t>
            </a:r>
          </a:p>
          <a:p>
            <a:r>
              <a:rPr lang="en-US" dirty="0"/>
              <a:t>Each shipper will include a prepaid UPS label to return the empty shipper.</a:t>
            </a:r>
          </a:p>
          <a:p>
            <a:pPr lvl="1"/>
            <a:r>
              <a:rPr lang="en-US" dirty="0"/>
              <a:t>Please remove dry ice prior to returning the empty shipper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C37B-28E5-4105-A14E-56952313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A32A-8C2F-4A00-B574-8B9C65AE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234"/>
            <a:ext cx="10515600" cy="48637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Each unit will have 2 labels: a standard label and a tie tag</a:t>
            </a:r>
          </a:p>
          <a:p>
            <a:pPr marL="0" indent="0" algn="ctr">
              <a:buNone/>
            </a:pPr>
            <a:r>
              <a:rPr lang="en-US" dirty="0"/>
              <a:t>NB: IND# not on the Vitalant label. If required, should be placed on the transfusion service thawed product label or added to tie 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2" y="2785789"/>
            <a:ext cx="4821810" cy="3731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16" y="2924578"/>
            <a:ext cx="3889375" cy="235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1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CB34-B2F8-49FE-BFBE-207306BB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samples for additional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E831-A040-402D-9961-DA0DE23B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Vitalant</a:t>
            </a:r>
            <a:r>
              <a:rPr lang="en-US" dirty="0"/>
              <a:t> will ship units directly to participating sites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CP plasma samples from these units will be shipped separately to University of Pittsburgh for additional CP characterization by different assays, e.g.: </a:t>
            </a:r>
          </a:p>
          <a:p>
            <a:pPr marL="742950" lvl="1" indent="-285750"/>
            <a:r>
              <a:rPr lang="en-US" dirty="0"/>
              <a:t>Quantitate Anti-spike (S1) protein IgG titers (e.g. EUROIMMUN ELISA)</a:t>
            </a:r>
          </a:p>
          <a:p>
            <a:pPr marL="742950" lvl="1" indent="-285750"/>
            <a:r>
              <a:rPr lang="en-US" dirty="0"/>
              <a:t>Neutralization of SARS CoV-2 Plaque Formation (gold standard))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8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9708-6445-42B6-BCE8-629C787C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Transfusion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D286-8F21-458F-AAEF-AE6E08F4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internal blood bank SOP for the study</a:t>
            </a:r>
          </a:p>
          <a:p>
            <a:r>
              <a:rPr lang="en-US" dirty="0"/>
              <a:t>Train blood bank staff on the study SOP</a:t>
            </a:r>
          </a:p>
          <a:p>
            <a:r>
              <a:rPr lang="en-US" dirty="0"/>
              <a:t>Set up FINs and ISBT codes to receive and maintain inventory </a:t>
            </a:r>
          </a:p>
          <a:p>
            <a:r>
              <a:rPr lang="en-US" dirty="0"/>
              <a:t>ISBT code and label for thawed product – IND #</a:t>
            </a:r>
          </a:p>
          <a:p>
            <a:r>
              <a:rPr lang="en-US" dirty="0"/>
              <a:t>Designate freezer space and thawed plasma refrigerator space </a:t>
            </a:r>
          </a:p>
        </p:txBody>
      </p:sp>
    </p:spTree>
    <p:extLst>
      <p:ext uri="{BB962C8B-B14F-4D97-AF65-F5344CB8AC3E}">
        <p14:creationId xmlns:p14="http://schemas.microsoft.com/office/powerpoint/2010/main" val="169151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C3B6-3FB4-4D3C-A27E-B2C18189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Workflow for transfusion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9222-CFF9-4486-BBAF-A0CBF39E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1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subject is enrolled, a T&amp;S order is placed and sample sent to lab (follow usual practice including confirmatory sample as needed)</a:t>
            </a:r>
          </a:p>
          <a:p>
            <a:r>
              <a:rPr lang="en-US" dirty="0"/>
              <a:t>Based on blood type, blood bank confirms that an ABO compatible unit of CP is available</a:t>
            </a:r>
          </a:p>
          <a:p>
            <a:r>
              <a:rPr lang="en-US" dirty="0"/>
              <a:t>A subject is randomized only if ABO compatible CP is available</a:t>
            </a:r>
          </a:p>
          <a:p>
            <a:r>
              <a:rPr lang="en-US" dirty="0"/>
              <a:t>Blood bank Co-PI will be involved in choosing ABO type of CP based on the available inventory</a:t>
            </a:r>
          </a:p>
          <a:p>
            <a:r>
              <a:rPr lang="en-US" dirty="0"/>
              <a:t>If a subject is randomized to CP arm, a plasma prepare and transfuse order is placed</a:t>
            </a:r>
          </a:p>
          <a:p>
            <a:r>
              <a:rPr lang="en-US" dirty="0"/>
              <a:t>CP is transfused according to hospital’s blood transfusion policy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2FA7-7E04-4116-AB87-7E1F5924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F94-C491-4DB0-911B-4E966F39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9FDB-E85A-4C3C-BE7B-09364F5A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8AC4-89F7-4441-B523-EC6C5E77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  <a:p>
            <a:r>
              <a:rPr lang="en-US" dirty="0"/>
              <a:t>CP supply and CP characteristics</a:t>
            </a:r>
          </a:p>
          <a:p>
            <a:r>
              <a:rPr lang="en-US" dirty="0"/>
              <a:t>Operational highlights for hospital transfusion services</a:t>
            </a:r>
          </a:p>
          <a:p>
            <a:r>
              <a:rPr lang="en-US" dirty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9981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A325-0B77-4871-B024-B325830E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A1F1-2BD2-4784-9CAD-083E4AFB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484"/>
            <a:ext cx="10515600" cy="47817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Objective: </a:t>
            </a:r>
            <a:r>
              <a:rPr lang="en-US" dirty="0"/>
              <a:t>To establish the efficacy of a single dose of convalescent plasma (CP) for preventing the progression from mild to severe COVID-19 illness</a:t>
            </a:r>
          </a:p>
          <a:p>
            <a:r>
              <a:rPr lang="en-US" b="1" dirty="0"/>
              <a:t>Study Population: </a:t>
            </a:r>
            <a:r>
              <a:rPr lang="en-US" dirty="0"/>
              <a:t>Adult patients with mild symptomatic COVID-19 illness and high risk for progression to severe COVID-19 illness, managed as outpatients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Randomized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(in a 1:1 ratio) to receive either placebo (saline with vitamins) or CP </a:t>
            </a:r>
          </a:p>
          <a:p>
            <a:r>
              <a:rPr lang="en-US" dirty="0"/>
              <a:t>S</a:t>
            </a:r>
            <a:r>
              <a:rPr lang="en-US" b="1" dirty="0"/>
              <a:t>ingle-Blind</a:t>
            </a:r>
            <a:r>
              <a:rPr lang="en-US" dirty="0"/>
              <a:t>:  Subjects will be blinded by covering the bag and infusion line.  Providers will not be blinded. Outcome assessors will be blinded.</a:t>
            </a:r>
          </a:p>
          <a:p>
            <a:r>
              <a:rPr lang="en-US" dirty="0"/>
              <a:t>30+ SIREN Sites across the United States, 600 patients (300 placebo and 300 CP) over 9 months</a:t>
            </a:r>
          </a:p>
          <a:p>
            <a:r>
              <a:rPr lang="en-US" b="1" dirty="0"/>
              <a:t>Primary outcome: </a:t>
            </a:r>
            <a:r>
              <a:rPr lang="en-US" dirty="0"/>
              <a:t>Disease progression defined as death or hospital admission or seeking emergency or urgent care within 15 days of randomization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7E93-5CED-49D6-B06C-8A29798E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136A8-D0EC-4E9F-9B74-1052B6E0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877"/>
            <a:ext cx="10515600" cy="47080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BARDA contract with Vitalant through ABC</a:t>
            </a:r>
          </a:p>
          <a:p>
            <a:r>
              <a:rPr lang="en-US" dirty="0"/>
              <a:t>Donors:</a:t>
            </a:r>
          </a:p>
          <a:p>
            <a:pPr marL="742950" lvl="1" indent="-285750"/>
            <a:r>
              <a:rPr lang="en-US" dirty="0"/>
              <a:t>Positive SARS-CoV-2 test</a:t>
            </a:r>
          </a:p>
          <a:p>
            <a:pPr marL="742950" lvl="1" indent="-285750"/>
            <a:r>
              <a:rPr lang="en-US" dirty="0"/>
              <a:t>Symptoms resolved &gt;14 days</a:t>
            </a:r>
          </a:p>
          <a:p>
            <a:pPr marL="742950" lvl="1" indent="-285750"/>
            <a:r>
              <a:rPr lang="en-US" dirty="0"/>
              <a:t>Males, never-pregnant females, or females with negative anti-HLA antibodies</a:t>
            </a:r>
          </a:p>
          <a:p>
            <a:r>
              <a:rPr lang="en-US" dirty="0"/>
              <a:t>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 and 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low-titer A units (</a:t>
            </a:r>
            <a:r>
              <a:rPr lang="en-US" dirty="0" err="1"/>
              <a:t>Immucor</a:t>
            </a:r>
            <a:r>
              <a:rPr lang="en-US" dirty="0"/>
              <a:t>, Inc., Galileo Neo &lt;1:200) per site</a:t>
            </a:r>
          </a:p>
          <a:p>
            <a:r>
              <a:rPr lang="en-US" dirty="0"/>
              <a:t>Sites that don’t use low-titer A plasma as a standard of care can receive a set of O, A, and B </a:t>
            </a:r>
          </a:p>
          <a:p>
            <a:pPr lvl="1"/>
            <a:r>
              <a:rPr lang="en-US" dirty="0"/>
              <a:t>(Vitalant needs authorized list of these few centers to support our ordering process. Note AB units are off the table because of inventory)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CP is collected by apheresis in ACD-A</a:t>
            </a:r>
          </a:p>
          <a:p>
            <a:r>
              <a:rPr lang="en-US" dirty="0"/>
              <a:t>Volume 200 ± 20 mL per unit</a:t>
            </a:r>
          </a:p>
          <a:p>
            <a:r>
              <a:rPr lang="en-US" dirty="0"/>
              <a:t>Pathogen inactivation is </a:t>
            </a:r>
            <a:r>
              <a:rPr lang="en-US" u="sng" dirty="0"/>
              <a:t>not</a:t>
            </a:r>
            <a:r>
              <a:rPr lang="en-US" dirty="0"/>
              <a:t> performed</a:t>
            </a:r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2B50970B-F334-482F-99B4-4734EA1DD3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7025" y="320472"/>
            <a:ext cx="1486371" cy="22865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767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3257-9A10-444C-9641-45018DDC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CE44-C915-43EC-BB43-0568D6A1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521"/>
            <a:ext cx="10515600" cy="4351338"/>
          </a:xfrm>
        </p:spPr>
        <p:txBody>
          <a:bodyPr/>
          <a:lstStyle/>
          <a:p>
            <a:pPr marL="285750" indent="-285750"/>
            <a:r>
              <a:rPr lang="en-US" dirty="0"/>
              <a:t>Step 1: Selection of higher titer units from Vitalant inventory – </a:t>
            </a:r>
          </a:p>
          <a:p>
            <a:pPr marL="742950" lvl="1" indent="-285750"/>
            <a:r>
              <a:rPr lang="en-US" dirty="0"/>
              <a:t>Ortho VITROS anti-SARS-CoV-2 total (IgG, IgA and IgM) to SARS CoV-2 S1 protein</a:t>
            </a:r>
          </a:p>
          <a:p>
            <a:pPr marL="285750" indent="-285750"/>
            <a:r>
              <a:rPr lang="en-US" dirty="0"/>
              <a:t>Step 2: neutralizing Ab titers tested </a:t>
            </a:r>
          </a:p>
          <a:p>
            <a:pPr marL="742950" lvl="1" indent="-285750"/>
            <a:r>
              <a:rPr lang="en-US" dirty="0"/>
              <a:t>Vitalant Research Institute SARS-CoV2 Reporter Viral Particle Neutralization (RVPN) test (at least 1:160 titer)</a:t>
            </a:r>
          </a:p>
          <a:p>
            <a:pPr marL="285750" indent="-285750"/>
            <a:r>
              <a:rPr lang="en-US" dirty="0"/>
              <a:t>Step 3: C3PO designated units sequestered in Vitalant inventory</a:t>
            </a:r>
          </a:p>
          <a:p>
            <a:pPr marL="285750" indent="-285750"/>
            <a:r>
              <a:rPr lang="en-US" dirty="0"/>
              <a:t>Step 4: Clinical site places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Ortho VITROS anti-SARS-CoV-2 Total Ig Assay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28" y="1505877"/>
            <a:ext cx="2506165" cy="14097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5" y="1721711"/>
            <a:ext cx="4878111" cy="1085847"/>
          </a:xfrm>
          <a:prstGeom prst="rect">
            <a:avLst/>
          </a:prstGeom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5B74276E-3223-4EEF-8D75-0D94458AD8B0}"/>
              </a:ext>
            </a:extLst>
          </p:cNvPr>
          <p:cNvSpPr txBox="1"/>
          <p:nvPr/>
        </p:nvSpPr>
        <p:spPr bwMode="auto">
          <a:xfrm>
            <a:off x="968213" y="5793059"/>
            <a:ext cx="5734973" cy="66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 rtlCol="0" anchor="ctr">
            <a:spAutoFit/>
          </a:bodyPr>
          <a:lstStyle>
            <a:defPPr>
              <a:defRPr lang="en-US"/>
            </a:defPPr>
            <a:lvl1pPr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6615" indent="-26463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3230" indent="-529273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69845" indent="-793910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6460" indent="-105854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959891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1151870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1343848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1535826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200" dirty="0">
                <a:latin typeface="Arial" charset="0"/>
                <a:cs typeface="Arial" charset="0"/>
              </a:rPr>
              <a:t>Clinical Specificity 100% (95% CI: 99.1–100.0%)</a:t>
            </a:r>
          </a:p>
          <a:p>
            <a:pPr eaLnBrk="1" hangingPunct="1">
              <a:lnSpc>
                <a:spcPct val="130000"/>
              </a:lnSpc>
            </a:pPr>
            <a:endParaRPr lang="en-US" sz="120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8778E-6A20-4DFB-89E2-6E5DAC6D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08" y="3200600"/>
            <a:ext cx="5734973" cy="26510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0BC064-D137-494F-A738-72457445FD21}"/>
              </a:ext>
            </a:extLst>
          </p:cNvPr>
          <p:cNvSpPr txBox="1"/>
          <p:nvPr/>
        </p:nvSpPr>
        <p:spPr bwMode="auto">
          <a:xfrm>
            <a:off x="5021403" y="3760043"/>
            <a:ext cx="677127" cy="36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 rtlCol="0" anchor="ctr">
            <a:spAutoFit/>
          </a:bodyPr>
          <a:lstStyle>
            <a:defPPr>
              <a:defRPr lang="en-US"/>
            </a:defPPr>
            <a:lvl1pPr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6615" indent="-26463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3230" indent="-529273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69845" indent="-793910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6460" indent="-1058547" algn="l" defTabSz="456615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959891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1151870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1343848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1535826" algn="l" defTabSz="383957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900" dirty="0">
                <a:solidFill>
                  <a:srgbClr val="FF0000"/>
                </a:solidFill>
                <a:latin typeface="Arial" charset="0"/>
                <a:cs typeface="Arial" charset="0"/>
              </a:rPr>
              <a:t>Cutoff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45693" y="1476483"/>
            <a:ext cx="4369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&gt;1,600 of VITROS analyzers in over 1,000 labs in all 50 US states.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(2 at VRI-SF; 6 at CTS labs)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TAT: 130+ tests per hour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&gt;360,000 COVID-19 antibody tests shipped to US customers in April</a:t>
            </a: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&gt;5 million tests during May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215" y="1276865"/>
            <a:ext cx="505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Detects IgM, IgA, IgG to S1 spike </a:t>
            </a:r>
            <a:r>
              <a:rPr lang="en-US" dirty="0" err="1"/>
              <a:t>rAg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32F5F3-CE6B-4147-B5EA-F2FCEB58A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180931"/>
            <a:ext cx="5969108" cy="26707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87FC90-ADD0-4E44-A520-15A29C3D9FDC}"/>
              </a:ext>
            </a:extLst>
          </p:cNvPr>
          <p:cNvCxnSpPr/>
          <p:nvPr/>
        </p:nvCxnSpPr>
        <p:spPr>
          <a:xfrm>
            <a:off x="7105103" y="4806769"/>
            <a:ext cx="47379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0F3DEE-CC68-4560-B637-4103440B3E87}"/>
              </a:ext>
            </a:extLst>
          </p:cNvPr>
          <p:cNvSpPr txBox="1"/>
          <p:nvPr/>
        </p:nvSpPr>
        <p:spPr bwMode="auto">
          <a:xfrm>
            <a:off x="11061291" y="4430552"/>
            <a:ext cx="1102620" cy="4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52" tIns="121926" rIns="243852" bIns="121926" rtlCol="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800" b="1" dirty="0">
                <a:solidFill>
                  <a:srgbClr val="FF0000"/>
                </a:solidFill>
                <a:latin typeface="Arial" charset="0"/>
                <a:cs typeface="Arial" charset="0"/>
              </a:rPr>
              <a:t>Cutoff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3D73FC-6710-47AB-803A-23B3AB48D851}"/>
              </a:ext>
            </a:extLst>
          </p:cNvPr>
          <p:cNvSpPr/>
          <p:nvPr/>
        </p:nvSpPr>
        <p:spPr>
          <a:xfrm>
            <a:off x="7526285" y="5087684"/>
            <a:ext cx="1019852" cy="37172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 Light"/>
            </a:endParaRPr>
          </a:p>
        </p:txBody>
      </p:sp>
      <p:sp>
        <p:nvSpPr>
          <p:cNvPr id="20" name="Arrow: Down 9">
            <a:extLst>
              <a:ext uri="{FF2B5EF4-FFF2-40B4-BE49-F238E27FC236}">
                <a16:creationId xmlns:a16="http://schemas.microsoft.com/office/drawing/2014/main" id="{6EDF6ECB-048E-4E38-8C98-0201CCFAF0AC}"/>
              </a:ext>
            </a:extLst>
          </p:cNvPr>
          <p:cNvSpPr/>
          <p:nvPr/>
        </p:nvSpPr>
        <p:spPr>
          <a:xfrm rot="16200000">
            <a:off x="8697060" y="5017520"/>
            <a:ext cx="178273" cy="512052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pen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63B0C-E9B5-4A71-9C4B-7D97DDCB588A}"/>
              </a:ext>
            </a:extLst>
          </p:cNvPr>
          <p:cNvSpPr txBox="1"/>
          <p:nvPr/>
        </p:nvSpPr>
        <p:spPr bwMode="auto">
          <a:xfrm>
            <a:off x="8849642" y="5012229"/>
            <a:ext cx="2966513" cy="5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52" tIns="121926" rIns="243852" bIns="121926" rtlCol="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800" dirty="0">
                <a:solidFill>
                  <a:schemeClr val="tx2"/>
                </a:solidFill>
                <a:latin typeface="Arial" charset="0"/>
                <a:cs typeface="Arial" charset="0"/>
              </a:rPr>
              <a:t>Samples confirmed antibody negative by neutralizing antibody testing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2553" y="5851681"/>
            <a:ext cx="6096000" cy="3323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Arial" charset="0"/>
                <a:cs typeface="Arial" charset="0"/>
              </a:rPr>
              <a:t>Clinical Sensitivity = 100% &gt;8 days from Symptoms Reported</a:t>
            </a:r>
          </a:p>
        </p:txBody>
      </p:sp>
    </p:spTree>
    <p:extLst>
      <p:ext uri="{BB962C8B-B14F-4D97-AF65-F5344CB8AC3E}">
        <p14:creationId xmlns:p14="http://schemas.microsoft.com/office/powerpoint/2010/main" val="220685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2ECB-353A-DF4D-8CBD-A3BD933E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55" y="376617"/>
            <a:ext cx="10972800" cy="562760"/>
          </a:xfrm>
        </p:spPr>
        <p:txBody>
          <a:bodyPr>
            <a:noAutofit/>
          </a:bodyPr>
          <a:lstStyle/>
          <a:p>
            <a:r>
              <a:rPr lang="en-US" sz="3200" b="1" dirty="0"/>
              <a:t>SARS-CoV-2 Spike Pseudovirus RVPNT Assay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B6A59E7-AD27-6B40-82AC-5B51EC0B8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3"/>
          <a:stretch/>
        </p:blipFill>
        <p:spPr>
          <a:xfrm>
            <a:off x="3355841" y="1636928"/>
            <a:ext cx="6058420" cy="20441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12204C-A955-9D43-8D04-6B82E7BC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56" y="4153648"/>
            <a:ext cx="4981025" cy="210363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C55702D-7914-A24B-B3B0-549F023E5439}"/>
              </a:ext>
            </a:extLst>
          </p:cNvPr>
          <p:cNvSpPr txBox="1"/>
          <p:nvPr/>
        </p:nvSpPr>
        <p:spPr>
          <a:xfrm>
            <a:off x="6312309" y="3655739"/>
            <a:ext cx="5565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Neutralization of SARS-CoV-2 S with convalescent serum from confirmed COVID-19 patients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417F3-6000-584D-B6D9-74801B5BC309}"/>
              </a:ext>
            </a:extLst>
          </p:cNvPr>
          <p:cNvSpPr txBox="1"/>
          <p:nvPr/>
        </p:nvSpPr>
        <p:spPr>
          <a:xfrm>
            <a:off x="3355841" y="1216376"/>
            <a:ext cx="608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Production of SARS-CoV-2 pseudoviruses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83CA6C-DC6F-E243-9816-8A4E781AC559}"/>
              </a:ext>
            </a:extLst>
          </p:cNvPr>
          <p:cNvSpPr txBox="1"/>
          <p:nvPr/>
        </p:nvSpPr>
        <p:spPr>
          <a:xfrm>
            <a:off x="506423" y="3659886"/>
            <a:ext cx="5698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Correlation between single-round RVPT assay &amp;</a:t>
            </a:r>
          </a:p>
          <a:p>
            <a:pPr algn="ctr"/>
            <a:r>
              <a:rPr lang="en-US" sz="1400" b="1" dirty="0"/>
              <a:t> live virus PRNT assay (Zika RVPT vs PRNT)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AAFB1A-2923-C845-B7F0-E5D0634A4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20"/>
          <a:stretch/>
        </p:blipFill>
        <p:spPr>
          <a:xfrm>
            <a:off x="6519712" y="4153648"/>
            <a:ext cx="5224371" cy="23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C586-113C-42AD-ABB1-F84904F0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Supplier and Facility identification number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0F24-447C-4B72-8FB9-A836C74A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Vitalant</a:t>
            </a:r>
            <a:r>
              <a:rPr lang="en-US" dirty="0"/>
              <a:t> is a supplier of CP plasma</a:t>
            </a:r>
          </a:p>
          <a:p>
            <a:r>
              <a:rPr lang="en-US" dirty="0"/>
              <a:t>A list of individual FINs will be provided to all the sites in a separate document</a:t>
            </a:r>
          </a:p>
          <a:p>
            <a:pPr lvl="1"/>
            <a:r>
              <a:rPr lang="en-US" dirty="0"/>
              <a:t>Vitalant, Scottsdale, AZ 85257, FDA Registration Number 2071464 </a:t>
            </a:r>
            <a:endParaRPr lang="en-US" sz="3200" dirty="0"/>
          </a:p>
          <a:p>
            <a:pPr lvl="1"/>
            <a:r>
              <a:rPr lang="en-US" dirty="0" err="1"/>
              <a:t>Lifesource</a:t>
            </a:r>
            <a:r>
              <a:rPr lang="en-US" dirty="0"/>
              <a:t> dba Vitalant, Rosemont, IL 60018, FDA Registration Number 3008744215 </a:t>
            </a:r>
            <a:endParaRPr lang="en-US" sz="3200" dirty="0"/>
          </a:p>
          <a:p>
            <a:pPr lvl="1"/>
            <a:r>
              <a:rPr lang="en-US" dirty="0" err="1"/>
              <a:t>Lifefsource</a:t>
            </a:r>
            <a:r>
              <a:rPr lang="en-US" dirty="0"/>
              <a:t> dba Vitalant, Pittsburgh, PA 15220 FDA Registration Number 2571073 </a:t>
            </a:r>
            <a:endParaRPr lang="en-US" sz="3200" dirty="0"/>
          </a:p>
          <a:p>
            <a:pPr lvl="1"/>
            <a:r>
              <a:rPr lang="en-US" dirty="0"/>
              <a:t>Bergen Community Regional Blood Center dba Vitalant, Montvale, NJ 07645, FDA Registration Number 2275064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6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662B-31EC-4739-9AF4-8B0B6303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 product ISBT codes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DF678E-0656-4601-9545-260A4FBE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646E5C-10B4-420E-92CC-B99D0090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94198"/>
              </p:ext>
            </p:extLst>
          </p:nvPr>
        </p:nvGraphicFramePr>
        <p:xfrm>
          <a:off x="736600" y="1695650"/>
          <a:ext cx="107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26183112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192881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1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Apheresis CONVALESCENT PLASMA|ACD-A/XX/&lt;=-18C|COVID-19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E9747V00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0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Apheresis CONVALESCENT PLASMA|ACD-A/XX/&lt;= -18C|Irradiated|COVID-19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E9753V00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Thawed Apheresis CONVALESCENT PLASMA|ACD-A/XX/refg|COVID-19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E9752V00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889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8736" y="3753107"/>
            <a:ext cx="10314527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CLINICAL SITES</a:t>
            </a:r>
            <a:r>
              <a:rPr lang="en-US" sz="2800" dirty="0"/>
              <a:t>: Update LIS &amp; EMR or have manual process for receiving and issuing study CP</a:t>
            </a:r>
          </a:p>
        </p:txBody>
      </p:sp>
    </p:spTree>
    <p:extLst>
      <p:ext uri="{BB962C8B-B14F-4D97-AF65-F5344CB8AC3E}">
        <p14:creationId xmlns:p14="http://schemas.microsoft.com/office/powerpoint/2010/main" val="302974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1162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Open Sans Light</vt:lpstr>
      <vt:lpstr>Office Theme</vt:lpstr>
      <vt:lpstr>Operational Resources for Hospital Transfusion Services to Initiate Clinical-trial of COVID-19 Convalescent Plasma in Outpatients (C3PO)</vt:lpstr>
      <vt:lpstr>Objectives</vt:lpstr>
      <vt:lpstr>Study overview</vt:lpstr>
      <vt:lpstr>CP supply</vt:lpstr>
      <vt:lpstr>CP Selection</vt:lpstr>
      <vt:lpstr>Ortho VITROS anti-SARS-CoV-2 Total Ig Assay</vt:lpstr>
      <vt:lpstr>SARS-CoV-2 Spike Pseudovirus RVPNT Assay</vt:lpstr>
      <vt:lpstr>Supplier and Facility identification number </vt:lpstr>
      <vt:lpstr>CP product ISBT codes</vt:lpstr>
      <vt:lpstr>Ordering CCP from Vitalant</vt:lpstr>
      <vt:lpstr>Ordering CCP from Vitalant</vt:lpstr>
      <vt:lpstr>Shipments from Vitalant</vt:lpstr>
      <vt:lpstr>Labeling</vt:lpstr>
      <vt:lpstr>CP samples for additional studies</vt:lpstr>
      <vt:lpstr>Transfusion Service</vt:lpstr>
      <vt:lpstr>Workflow for transfusion service </vt:lpstr>
      <vt:lpstr>Q&amp;A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Kaplan, Alesia</dc:creator>
  <cp:lastModifiedBy>Kaplan, Alesia</cp:lastModifiedBy>
  <cp:revision>64</cp:revision>
  <dcterms:created xsi:type="dcterms:W3CDTF">2020-06-15T18:40:16Z</dcterms:created>
  <dcterms:modified xsi:type="dcterms:W3CDTF">2020-06-24T14:27:27Z</dcterms:modified>
</cp:coreProperties>
</file>