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64" r:id="rId3"/>
    <p:sldId id="265" r:id="rId4"/>
    <p:sldId id="266" r:id="rId5"/>
    <p:sldId id="260" r:id="rId6"/>
    <p:sldId id="267" r:id="rId7"/>
    <p:sldId id="259" r:id="rId8"/>
    <p:sldId id="263" r:id="rId9"/>
    <p:sldId id="264" r:id="rId10"/>
    <p:sldId id="261" r:id="rId11"/>
    <p:sldId id="262" r:id="rId12"/>
    <p:sldId id="25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60F0-3BAB-5E48-A6C1-341502B65D5C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1286-5647-C041-A0CF-254267DB7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EA09-7260-DF46-ADD6-D3D13CB878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CB0-033D-B745-A4AA-C034C86D0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F833A-9F65-B04F-BA51-8683AC21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B0E8-8330-C443-BF05-ED1481A1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4759-DAC7-E74B-AAD8-1FFDA371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B2C6F-4534-F74C-843F-2889A3B7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5D60-6627-9144-9CF6-9798D5F4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DF469-D4F7-AC49-B1B0-7F06C6229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31AE-0AFF-CD4F-839E-F90C2AD7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C564D-186C-6B46-8811-83CAA8D1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DD08-57DF-B442-BBB8-12C61255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F59F7-0811-9349-A783-B4E60FF91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13CC3-14BD-214B-A25E-3E1619C8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232A-2072-434B-9525-85BCD82D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4795-DB34-6D4C-BB71-A2E95D70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E66BD-F31F-BF4A-9C98-DB9CFAD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7689-65AF-6340-BE8C-1281880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A83D-718A-314B-B744-759D396C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15A4-2948-DD4D-88BD-C87C7487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3E370-C805-DC42-BB08-BF5723F1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7AC2-FC0D-C44F-81A4-C0D2CB2B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DF40-3F46-EF49-8AA5-7BC1D78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0F11C-D2E4-9849-B836-F966EA41F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4EDAF-3FA1-6B42-A371-923E0864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AA29-5C5E-2C4B-B0DB-95402754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C1C1-5C10-F04F-82AA-A069488B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02B8-19B7-D548-A598-9A2D0507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32652-1663-CB4E-844B-4B06C2319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C0512-CC05-A84A-8917-A473BB659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E8398-BFB5-6246-9CD5-7C70E737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257E0-D0C5-FF4B-86AD-99E83C57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BD64A-8E6B-6342-A17E-3C4333C9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9439-FD01-984F-AC2F-E452C363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2C46-BBBB-F949-AB19-8CFD5E8B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94A0C-052B-3F45-B448-C822BA83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2913-4EDA-274D-A623-4AECB72F4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A7628-AC9F-7748-A183-79ADA778F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CA313-F65E-BA40-9F8D-9615D621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76FAE-AC7F-5F4A-97EF-30FD4A6F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A27F3-88EB-4E46-B97A-6D31540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B9F0-2840-5A48-85AE-9016DF7E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32665-E1F4-0F49-87F6-3F31A340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3F768-1E2B-AA4E-8355-637A7CF9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84C51-4343-DA4B-A3F4-4E508B9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5287C-6BE3-9543-A24A-E8BA992B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680C1-73F2-414F-973D-37A2B276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3AA4A-9147-BC4E-9A3E-3550F87C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64BC-CA82-6841-83FE-86A3B3D1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B2AF-FC03-D248-87BA-2F25E052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AECBF-0A84-744B-B73F-9A8F8FC1B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E218B-9792-7A4A-8F8F-6FE18F68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8DDF-65F4-CD47-AF39-52F0D919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839DD-5B40-6C4C-BDF4-C946F41F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C65D-2065-004A-B926-3A32D6EE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E2F15-4091-334D-B2F4-23AD8C69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CA43-906A-644E-B2B0-570857A51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55DF1-0602-924A-A1A7-CD1B0B0C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1C00F-DF52-594D-A894-9687B7C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1E627-EC60-6842-BA1F-5798590D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2888F-4D7A-E940-A2C4-9BBC18C9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3962-A2FE-2A47-89CE-5E7D767DC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C2C4-3119-A94E-85B9-45537684B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2B3C-0A71-F049-8070-4AC59B46C18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7EE23-4118-C94E-B6D5-086C99CBF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4B67-2B02-274A-9FAC-6C124450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FCE3-DCE8-C94A-864F-F342EA9A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3POTest" TargetMode="External"/><Relationship Id="rId2" Type="http://schemas.openxmlformats.org/officeDocument/2006/relationships/hyperlink" Target="https://siren.network/sites/default/files/docs/master_main_icaf_pro00044489_jul0820withinfo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PjHXquHP9B8oPFqZ_JGSuwKtu-X9b3LPGCMJCYMCSRI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63B9-FA5B-EF4E-9DCA-F8A4A905D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C3PO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EA04-A0AF-C343-BE19-EE13CA7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September 2020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825A0BE6-C6AE-3C4D-8B68-9C0BC47DB24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2110" y="562952"/>
            <a:ext cx="2723780" cy="1655762"/>
          </a:xfrm>
          <a:prstGeom prst="rect">
            <a:avLst/>
          </a:prstGeom>
          <a:ln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376130-43B6-A947-934F-0F31E60E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23" y="279401"/>
            <a:ext cx="19812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0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1ED15E5-C397-E14B-A9E4-714EA460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5"/>
          <a:stretch/>
        </p:blipFill>
        <p:spPr>
          <a:xfrm>
            <a:off x="2442257" y="0"/>
            <a:ext cx="7487237" cy="61071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9C0077-9BF8-E543-9E59-C11464F6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71" y="279400"/>
            <a:ext cx="97862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60307E70-D3B7-CA48-955F-382DAFC81E3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57838"/>
            <a:ext cx="1678265" cy="11038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7985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1ED15E5-C397-E14B-A9E4-714EA460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5"/>
          <a:stretch/>
        </p:blipFill>
        <p:spPr>
          <a:xfrm>
            <a:off x="2442257" y="0"/>
            <a:ext cx="7487237" cy="6107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06074-636D-9041-9EAF-3BBD35943139}"/>
              </a:ext>
            </a:extLst>
          </p:cNvPr>
          <p:cNvSpPr txBox="1"/>
          <p:nvPr/>
        </p:nvSpPr>
        <p:spPr>
          <a:xfrm>
            <a:off x="246961" y="3075459"/>
            <a:ext cx="219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Wish we started July 1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99FDFB6E-DC00-B94F-BE64-7BE6B281D03F}"/>
              </a:ext>
            </a:extLst>
          </p:cNvPr>
          <p:cNvSpPr/>
          <p:nvPr/>
        </p:nvSpPr>
        <p:spPr>
          <a:xfrm>
            <a:off x="1073379" y="3903562"/>
            <a:ext cx="312516" cy="1076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7E97E-2A11-FC41-B8C1-93A3BD881B72}"/>
              </a:ext>
            </a:extLst>
          </p:cNvPr>
          <p:cNvSpPr txBox="1"/>
          <p:nvPr/>
        </p:nvSpPr>
        <p:spPr>
          <a:xfrm>
            <a:off x="3499409" y="4229050"/>
            <a:ext cx="209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Wish we had 50 sites active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A1D72BB-4765-E544-A2F3-27D216053D45}"/>
              </a:ext>
            </a:extLst>
          </p:cNvPr>
          <p:cNvSpPr/>
          <p:nvPr/>
        </p:nvSpPr>
        <p:spPr>
          <a:xfrm rot="10800000">
            <a:off x="4391418" y="3053572"/>
            <a:ext cx="312516" cy="1076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F9283-AC13-4F43-A161-FBD78628CC43}"/>
              </a:ext>
            </a:extLst>
          </p:cNvPr>
          <p:cNvCxnSpPr>
            <a:cxnSpLocks/>
          </p:cNvCxnSpPr>
          <p:nvPr/>
        </p:nvCxnSpPr>
        <p:spPr>
          <a:xfrm flipH="1">
            <a:off x="1481559" y="4229050"/>
            <a:ext cx="1608882" cy="13846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6CC576FB-00D7-6749-A4ED-74E6170D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71" y="279400"/>
            <a:ext cx="97862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.png">
            <a:extLst>
              <a:ext uri="{FF2B5EF4-FFF2-40B4-BE49-F238E27FC236}">
                <a16:creationId xmlns:a16="http://schemas.microsoft.com/office/drawing/2014/main" id="{F3AA65B6-3D80-4E41-B91D-B0C2C8350BF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57838"/>
            <a:ext cx="1678265" cy="11038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2536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A64B-F19D-C448-BA1E-8C14C7A6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Things to do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BBAB-E4C0-0147-82A3-15D36947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Clinical team training </a:t>
            </a:r>
            <a:r>
              <a:rPr lang="en-US" i="1" dirty="0"/>
              <a:t>– Has to be done, but not hard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Any other people will be added to DOA?  </a:t>
            </a:r>
            <a:r>
              <a:rPr lang="en-US" i="1" dirty="0"/>
              <a:t>- Get their research / training certificates now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EPIC / CERNER  / EMR builds </a:t>
            </a:r>
            <a:r>
              <a:rPr lang="en-US" i="1" dirty="0"/>
              <a:t>- Pharmacy approval for placebo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Blood Bank programming and SOPs </a:t>
            </a:r>
            <a:r>
              <a:rPr lang="en-US" i="1" dirty="0"/>
              <a:t>– Talk to them now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Committees</a:t>
            </a:r>
            <a:r>
              <a:rPr lang="en-US" i="1" dirty="0"/>
              <a:t> –  “one more approval” – Use Francis Collins’ letter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Any special IRB language?</a:t>
            </a:r>
            <a:r>
              <a:rPr lang="en-US" i="1" dirty="0"/>
              <a:t> -  Put it in </a:t>
            </a:r>
            <a:r>
              <a:rPr lang="en-US" i="1" dirty="0" err="1"/>
              <a:t>WebDCU</a:t>
            </a:r>
            <a:r>
              <a:rPr lang="en-US" i="1" dirty="0"/>
              <a:t> Now. 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432FF"/>
                </a:solidFill>
              </a:rPr>
              <a:t>Readiness call </a:t>
            </a:r>
            <a:r>
              <a:rPr lang="en-US" i="1" dirty="0"/>
              <a:t>– Schedule it Now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0B51F3-B15F-2D4D-B901-A6BAC14D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71" y="279400"/>
            <a:ext cx="97862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9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1DBE50-D106-A540-AF8E-587DB0F2B29E}"/>
              </a:ext>
            </a:extLst>
          </p:cNvPr>
          <p:cNvSpPr/>
          <p:nvPr/>
        </p:nvSpPr>
        <p:spPr>
          <a:xfrm>
            <a:off x="2059960" y="2138058"/>
            <a:ext cx="722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https://</a:t>
            </a:r>
            <a:r>
              <a:rPr lang="en-US" sz="2400" dirty="0" err="1">
                <a:solidFill>
                  <a:srgbClr val="0432FF"/>
                </a:solidFill>
              </a:rPr>
              <a:t>siren.network</a:t>
            </a:r>
            <a:r>
              <a:rPr lang="en-US" sz="2400" dirty="0">
                <a:solidFill>
                  <a:srgbClr val="0432FF"/>
                </a:solidFill>
              </a:rPr>
              <a:t>/clinical-trials/c3po/getting-started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D5279-3C0C-9048-B698-3383F528EEDA}"/>
              </a:ext>
            </a:extLst>
          </p:cNvPr>
          <p:cNvSpPr txBox="1"/>
          <p:nvPr/>
        </p:nvSpPr>
        <p:spPr>
          <a:xfrm>
            <a:off x="1064418" y="2599723"/>
            <a:ext cx="1006316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Consent Form</a:t>
            </a:r>
            <a:r>
              <a:rPr lang="en-US" dirty="0"/>
              <a:t> </a:t>
            </a:r>
            <a:r>
              <a:rPr lang="en-US" b="1" dirty="0"/>
              <a:t>(Updated 7-10-20) </a:t>
            </a:r>
          </a:p>
          <a:p>
            <a:endParaRPr lang="en-US" dirty="0"/>
          </a:p>
          <a:p>
            <a:r>
              <a:rPr lang="en-US" b="1" dirty="0">
                <a:hlinkClick r:id="rId3"/>
              </a:rPr>
              <a:t>C3PO e.consent</a:t>
            </a:r>
            <a:r>
              <a:rPr lang="en-US" dirty="0"/>
              <a:t> </a:t>
            </a:r>
            <a:endParaRPr lang="en-US" dirty="0">
              <a:effectLst/>
            </a:endParaRPr>
          </a:p>
          <a:p>
            <a:r>
              <a:rPr lang="en-US" dirty="0"/>
              <a:t>Use this training link for your practice and training needs. If you provide your email address at the end of the consent you will receive an email like the one a study participant would receive. The email to the participant reflects the email local study team members (on the </a:t>
            </a:r>
            <a:r>
              <a:rPr lang="en-US" dirty="0" err="1"/>
              <a:t>e.DOA</a:t>
            </a:r>
            <a:r>
              <a:rPr lang="en-US" dirty="0"/>
              <a:t> with consenting permissions) will receive when a real participant is enrolled.  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A site specific participant link, unique to your site and mirroring the </a:t>
            </a:r>
            <a:r>
              <a:rPr lang="en-US" dirty="0" err="1"/>
              <a:t>cIRB</a:t>
            </a:r>
            <a:r>
              <a:rPr lang="en-US" dirty="0"/>
              <a:t>-approved paper version of the site consent will be provided nearer to the time that your site is released to enroll.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To learn more: </a:t>
            </a:r>
            <a:r>
              <a:rPr lang="en-US" dirty="0">
                <a:hlinkClick r:id="rId4"/>
              </a:rPr>
              <a:t>SIREN e.consent SOP</a:t>
            </a:r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14817-D43D-4B41-9E28-A8746066A920}"/>
              </a:ext>
            </a:extLst>
          </p:cNvPr>
          <p:cNvSpPr txBox="1"/>
          <p:nvPr/>
        </p:nvSpPr>
        <p:spPr>
          <a:xfrm>
            <a:off x="858770" y="337565"/>
            <a:ext cx="9906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432FF"/>
                </a:solidFill>
              </a:rPr>
              <a:t>You cannot change the IRB – Approved Consent Form!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Your institution and local IRB can add “special things” in a box after the form (but this has to be approved by the central IRB).  “Special things” go into </a:t>
            </a:r>
            <a:r>
              <a:rPr lang="en-US" dirty="0" err="1"/>
              <a:t>WebDCU</a:t>
            </a:r>
            <a:r>
              <a:rPr lang="en-US" dirty="0"/>
              <a:t> – find out if any and put them in NOW!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391F14-02D1-9641-93E4-D874FB05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71" y="279400"/>
            <a:ext cx="97862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3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2308" y="377495"/>
            <a:ext cx="9267409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dirty="0">
                <a:solidFill>
                  <a:srgbClr val="0432FF"/>
                </a:solidFill>
              </a:rPr>
              <a:t>Site Progress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41 Sites have Advarra approval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36 Sites have completed their readiness call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29 executed contracts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22 Released to Enroll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14 sites Screening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14 Enrolled</a:t>
            </a:r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9144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85" y="3011347"/>
            <a:ext cx="3845490" cy="369837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08549-1B78-6A41-814C-E191046A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71" y="279400"/>
            <a:ext cx="97862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844"/>
            <a:ext cx="10515600" cy="715618"/>
          </a:xfrm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29  Sites With Executed Contracts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64095" y="834880"/>
          <a:ext cx="9382540" cy="585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70">
                  <a:extLst>
                    <a:ext uri="{9D8B030D-6E8A-4147-A177-3AD203B41FA5}">
                      <a16:colId xmlns:a16="http://schemas.microsoft.com/office/drawing/2014/main" val="2850840534"/>
                    </a:ext>
                  </a:extLst>
                </a:gridCol>
                <a:gridCol w="4691270">
                  <a:extLst>
                    <a:ext uri="{9D8B030D-6E8A-4147-A177-3AD203B41FA5}">
                      <a16:colId xmlns:a16="http://schemas.microsoft.com/office/drawing/2014/main" val="186097522"/>
                    </a:ext>
                  </a:extLst>
                </a:gridCol>
              </a:tblGrid>
              <a:tr h="195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8771749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 Taub General Hospital, Houston,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3387396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Cedars-Sinai Medical Center, Los Angeles,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525112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Receiving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0083062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Grady Memorial Hospital, Atlanta, GA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534892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Harbor-UCLA Medical Center, Torrance,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3480427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Harper University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957492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HealthPartners Methodist Hospital, St. Louis Park, MN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3891382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Henry Ford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5053421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 Memorial Hospital, Miami,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8464792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Memorial Hermann Texas Medical Center, Houston,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4800829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Oregon Health &amp; Science University Hospital, Portland, 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0445210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OSU Wexner Medical Center, Columbus, OH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2223074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Regions Hospital, St Paul, MN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289828"/>
                  </a:ext>
                </a:extLst>
              </a:tr>
              <a:tr h="151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Sinai-Grace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0038817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Spectrum Health Hospitals Butterworth Hospital, Grand Rapids,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219507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Stanford University Medical Center, Stanford,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889980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 University Hospital, Philadelphia, PA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3532319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UCSD Medical Center - Hillcrest Hospital, San Diego,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1357224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 Health Shands Hospital, Gainesville,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404191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Colorado Hospital, Aurora, 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409524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 Forest Baptist Medical Center, Winston-Salem, NC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Released to enroll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202121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Duke University Hospital, Durham, NC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1717088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Froedtert Hospital, Milwaukee, WI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960034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Maine Medical Center, Portland, 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6366538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Parkland Hospital, Dallas,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04851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Ronald Reagan UCLA Medical Center, Los Angeles,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243867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Utah Healthcare, Salt Lake City, UT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Ready to receive investigational product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3460760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 Health Jacksonville, Jacksonville,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Preparing - High Priority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046103"/>
                  </a:ext>
                </a:extLst>
              </a:tr>
              <a:tr h="19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UPMC Presbyterian Hospital, Pittsburgh, PA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Preparing - High Priority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275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5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229"/>
            <a:ext cx="10515600" cy="986597"/>
          </a:xfrm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22 Sites Released To Enroll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43803"/>
              </p:ext>
            </p:extLst>
          </p:nvPr>
        </p:nvGraphicFramePr>
        <p:xfrm>
          <a:off x="838200" y="1212826"/>
          <a:ext cx="8872330" cy="526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465">
                  <a:extLst>
                    <a:ext uri="{9D8B030D-6E8A-4147-A177-3AD203B41FA5}">
                      <a16:colId xmlns:a16="http://schemas.microsoft.com/office/drawing/2014/main" val="79420114"/>
                    </a:ext>
                  </a:extLst>
                </a:gridCol>
                <a:gridCol w="4042026">
                  <a:extLst>
                    <a:ext uri="{9D8B030D-6E8A-4147-A177-3AD203B41FA5}">
                      <a16:colId xmlns:a16="http://schemas.microsoft.com/office/drawing/2014/main" val="1853916775"/>
                    </a:ext>
                  </a:extLst>
                </a:gridCol>
                <a:gridCol w="3675839">
                  <a:extLst>
                    <a:ext uri="{9D8B030D-6E8A-4147-A177-3AD203B41FA5}">
                      <a16:colId xmlns:a16="http://schemas.microsoft.com/office/drawing/2014/main" val="2622858475"/>
                    </a:ext>
                  </a:extLst>
                </a:gridCol>
              </a:tblGrid>
              <a:tr h="180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Subject In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6388420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 Taub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 Taub General Hospital, Houston,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0534748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Cedars-Sinai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Cedars-Sinai Medical Center, Los Angeles,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4271966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Emory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Grady Memorial Hospital, Atlanta, GA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463567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 Memorial Hospital, Miami,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682521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 Health Shands Hospital, Gainesville,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1390951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HFHS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Henry Ford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2689445"/>
                  </a:ext>
                </a:extLst>
              </a:tr>
              <a:tr h="35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OHSU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Oregon Health &amp; Science University Hospital, Portland, 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3911831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OSU Wexner Medical Center, Columbus, OH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6076148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HealthPartners Methodist Hospital, St. Louis Park, MN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889306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Regions Hospital, St Paul, MN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2513617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Stanford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Stanford University Medical Center, Stanford,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5008410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 University Hospital, Camden, NJ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450747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 University Hospital, Philadelphia, PA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2045010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Memorial Hermann Texas Medical Center, Houston,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9673323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UCLA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Harbor-UCLA Medical Center, Torrance,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0259308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UColorado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University of Colorado Hospital, Aurora, 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412994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UCSD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UCSD Medical Center - Hillcrest Hospital, San Diego,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24-Aug-20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9650023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 Forest Baptist Medical Center, Winston-Salem, NC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3645186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Receiving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6452792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Harper University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5643866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Sinai-Grace Hospital, Detroit,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227654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Spectrum Health Hospitals Butterworth Hospital, Grand Rapids, MI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7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6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0F6A5E-8A17-4640-88F3-0561FB23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0" y="0"/>
            <a:ext cx="1121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96E248-0FF5-9C4B-8AEE-C02E3C69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914"/>
            <a:ext cx="12192000" cy="53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E7D9-10AE-C443-91EA-617E41A3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Screening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C35C-80B3-BC42-9CC2-C6CCDDCF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Enrolled</a:t>
            </a:r>
          </a:p>
          <a:p>
            <a:r>
              <a:rPr lang="en-US" dirty="0"/>
              <a:t>86 Screen Failures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6 had Consent Obtained</a:t>
            </a:r>
            <a:r>
              <a:rPr lang="en-US" dirty="0"/>
              <a:t>, but not  enrolled (2 got impatient before test results came back; 3 had exclusion criteria discovered)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17 Declined Study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52 Do not meet Inclusion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13 with various </a:t>
            </a:r>
            <a:r>
              <a:rPr lang="en-US" dirty="0"/>
              <a:t>(5 missing Spanish Consent form , 5 study team not available)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1671F-5D84-6547-82E5-46E2740F6F50}"/>
              </a:ext>
            </a:extLst>
          </p:cNvPr>
          <p:cNvSpPr txBox="1"/>
          <p:nvPr/>
        </p:nvSpPr>
        <p:spPr>
          <a:xfrm>
            <a:off x="3831772" y="5661828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Fixed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85E546F-98A6-104C-A0E4-65C407C58ECB}"/>
              </a:ext>
            </a:extLst>
          </p:cNvPr>
          <p:cNvSpPr/>
          <p:nvPr/>
        </p:nvSpPr>
        <p:spPr>
          <a:xfrm rot="12934124">
            <a:off x="4465032" y="4731524"/>
            <a:ext cx="179682" cy="1076446"/>
          </a:xfrm>
          <a:prstGeom prst="down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ED480-AF2F-974F-8D54-1FC24CECD3A6}"/>
              </a:ext>
            </a:extLst>
          </p:cNvPr>
          <p:cNvSpPr txBox="1"/>
          <p:nvPr/>
        </p:nvSpPr>
        <p:spPr>
          <a:xfrm>
            <a:off x="8460303" y="556384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Help!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229F67D-14FF-5E42-BBA6-9AEA6399A12E}"/>
              </a:ext>
            </a:extLst>
          </p:cNvPr>
          <p:cNvSpPr/>
          <p:nvPr/>
        </p:nvSpPr>
        <p:spPr>
          <a:xfrm rot="12934124">
            <a:off x="9093563" y="4633545"/>
            <a:ext cx="179682" cy="1076446"/>
          </a:xfrm>
          <a:prstGeom prst="down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6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0F6A5E-8A17-4640-88F3-0561FB23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0" y="0"/>
            <a:ext cx="112143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42598-64BB-8849-A66B-F5C94F24DEE1}"/>
              </a:ext>
            </a:extLst>
          </p:cNvPr>
          <p:cNvSpPr txBox="1"/>
          <p:nvPr/>
        </p:nvSpPr>
        <p:spPr>
          <a:xfrm>
            <a:off x="7874640" y="3250032"/>
            <a:ext cx="242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2-3 enrollments / site / week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CF65069-20D8-0047-953C-814A7CBBC381}"/>
              </a:ext>
            </a:extLst>
          </p:cNvPr>
          <p:cNvSpPr/>
          <p:nvPr/>
        </p:nvSpPr>
        <p:spPr>
          <a:xfrm rot="10800000">
            <a:off x="8893970" y="2116024"/>
            <a:ext cx="312516" cy="1076446"/>
          </a:xfrm>
          <a:prstGeom prst="down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4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0F6A5E-8A17-4640-88F3-0561FB23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0" y="0"/>
            <a:ext cx="112143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42598-64BB-8849-A66B-F5C94F24DEE1}"/>
              </a:ext>
            </a:extLst>
          </p:cNvPr>
          <p:cNvSpPr txBox="1"/>
          <p:nvPr/>
        </p:nvSpPr>
        <p:spPr>
          <a:xfrm>
            <a:off x="7874640" y="3250032"/>
            <a:ext cx="242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2-3 enrollments / site / week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CF65069-20D8-0047-953C-814A7CBBC381}"/>
              </a:ext>
            </a:extLst>
          </p:cNvPr>
          <p:cNvSpPr/>
          <p:nvPr/>
        </p:nvSpPr>
        <p:spPr>
          <a:xfrm rot="10800000">
            <a:off x="8893970" y="2116024"/>
            <a:ext cx="312516" cy="1076446"/>
          </a:xfrm>
          <a:prstGeom prst="down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C280F-E385-044F-8DDE-44DC69590D95}"/>
              </a:ext>
            </a:extLst>
          </p:cNvPr>
          <p:cNvSpPr txBox="1"/>
          <p:nvPr/>
        </p:nvSpPr>
        <p:spPr>
          <a:xfrm>
            <a:off x="7950633" y="4350440"/>
            <a:ext cx="21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x 50 sites = 100-150 / week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F5824-F2BD-0847-BD57-6413C531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947</Words>
  <Application>Microsoft Macintosh PowerPoint</Application>
  <PresentationFormat>Widescreen</PresentationFormat>
  <Paragraphs>160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C3PO</vt:lpstr>
      <vt:lpstr>PowerPoint Presentation</vt:lpstr>
      <vt:lpstr>29  Sites With Executed Contracts</vt:lpstr>
      <vt:lpstr>22 Sites Released To Enroll</vt:lpstr>
      <vt:lpstr>PowerPoint Presentation</vt:lpstr>
      <vt:lpstr>PowerPoint Presentation</vt:lpstr>
      <vt:lpstr>Screening Logs</vt:lpstr>
      <vt:lpstr>PowerPoint Presentation</vt:lpstr>
      <vt:lpstr>PowerPoint Presentation</vt:lpstr>
      <vt:lpstr>PowerPoint Presentation</vt:lpstr>
      <vt:lpstr>PowerPoint Presentation</vt:lpstr>
      <vt:lpstr>Things to do right 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Callaway, Clifton W</dc:creator>
  <cp:lastModifiedBy>Callaway, Clifton W</cp:lastModifiedBy>
  <cp:revision>18</cp:revision>
  <dcterms:created xsi:type="dcterms:W3CDTF">2020-09-04T13:47:08Z</dcterms:created>
  <dcterms:modified xsi:type="dcterms:W3CDTF">2020-09-04T14:57:42Z</dcterms:modified>
</cp:coreProperties>
</file>