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8"/>
  </p:notesMasterIdLst>
  <p:sldIdLst>
    <p:sldId id="313" r:id="rId2"/>
    <p:sldId id="459" r:id="rId3"/>
    <p:sldId id="404" r:id="rId4"/>
    <p:sldId id="405" r:id="rId5"/>
    <p:sldId id="511" r:id="rId6"/>
    <p:sldId id="512" r:id="rId7"/>
    <p:sldId id="513" r:id="rId8"/>
    <p:sldId id="514" r:id="rId9"/>
    <p:sldId id="412" r:id="rId10"/>
    <p:sldId id="418" r:id="rId11"/>
    <p:sldId id="473" r:id="rId12"/>
    <p:sldId id="515" r:id="rId13"/>
    <p:sldId id="516" r:id="rId14"/>
    <p:sldId id="517" r:id="rId15"/>
    <p:sldId id="396" r:id="rId16"/>
    <p:sldId id="510" r:id="rId17"/>
    <p:sldId id="455" r:id="rId18"/>
    <p:sldId id="479" r:id="rId19"/>
    <p:sldId id="485" r:id="rId20"/>
    <p:sldId id="508" r:id="rId21"/>
    <p:sldId id="509" r:id="rId22"/>
    <p:sldId id="486" r:id="rId23"/>
    <p:sldId id="487" r:id="rId24"/>
    <p:sldId id="490" r:id="rId25"/>
    <p:sldId id="491" r:id="rId26"/>
    <p:sldId id="50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B2B2B2"/>
    <a:srgbClr val="FF1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554" autoAdjust="0"/>
  </p:normalViewPr>
  <p:slideViewPr>
    <p:cSldViewPr snapToGrid="0" snapToObjects="1">
      <p:cViewPr varScale="1">
        <p:scale>
          <a:sx n="107" d="100"/>
          <a:sy n="107" d="100"/>
        </p:scale>
        <p:origin x="1728" y="108"/>
      </p:cViewPr>
      <p:guideLst>
        <p:guide orient="horz" pos="2160"/>
        <p:guide pos="2880"/>
      </p:guideLst>
    </p:cSldViewPr>
  </p:slideViewPr>
  <p:outlineViewPr>
    <p:cViewPr>
      <p:scale>
        <a:sx n="33" d="100"/>
        <a:sy n="33" d="100"/>
      </p:scale>
      <p:origin x="0" y="-9432"/>
    </p:cViewPr>
  </p:outlineViewPr>
  <p:notesTextViewPr>
    <p:cViewPr>
      <p:scale>
        <a:sx n="100" d="100"/>
        <a:sy n="100" d="100"/>
      </p:scale>
      <p:origin x="0" y="0"/>
    </p:cViewPr>
  </p:notesTextViewPr>
  <p:sorterViewPr>
    <p:cViewPr varScale="1">
      <p:scale>
        <a:sx n="1" d="1"/>
        <a:sy n="1" d="1"/>
      </p:scale>
      <p:origin x="0" y="-6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95C74-9530-4FA3-990D-9EE51E20E807}" type="datetimeFigureOut">
              <a:rPr lang="en-US" smtClean="0"/>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A1A68-64EE-4245-8825-F63E5680182F}" type="slidenum">
              <a:rPr lang="en-US" smtClean="0"/>
              <a:t>‹#›</a:t>
            </a:fld>
            <a:endParaRPr lang="en-US"/>
          </a:p>
        </p:txBody>
      </p:sp>
    </p:spTree>
    <p:extLst>
      <p:ext uri="{BB962C8B-B14F-4D97-AF65-F5344CB8AC3E}">
        <p14:creationId xmlns:p14="http://schemas.microsoft.com/office/powerpoint/2010/main" val="188179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FB8F745-8E09-479B-906B-503E3A9A7DAB}" type="slidenum">
              <a:rPr lang="en-US" sz="1200" smtClean="0">
                <a:latin typeface="Times New Roman" pitchFamily="18" charset="0"/>
              </a:rPr>
              <a:pPr/>
              <a:t>1</a:t>
            </a:fld>
            <a:endParaRPr lang="en-US" sz="120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6663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EB79FAE-02D8-489A-AC9E-46DC71223121}" type="slidenum">
              <a:rPr lang="en-US" altLang="en-US" sz="1200">
                <a:latin typeface="Times New Roman" pitchFamily="18" charset="0"/>
              </a:rPr>
              <a:pPr/>
              <a:t>10</a:t>
            </a:fld>
            <a:endParaRPr lang="en-US" altLang="en-US" sz="12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3048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a:t>
            </a:r>
            <a:r>
              <a:rPr lang="en-US" altLang="en-US" baseline="0" dirty="0"/>
              <a:t> shows the cumulative distribution of brain tissue hypoxia, again showing the clear difference between the two treatment groups. </a:t>
            </a:r>
          </a:p>
          <a:p>
            <a:r>
              <a:rPr lang="en-US" altLang="en-US" baseline="0" dirty="0"/>
              <a:t>In the control group, less than 20% experienced no or trivial amounts of hypoxia, and over half experienced a hypoxia burden of over 200 (hours * mmHg)</a:t>
            </a:r>
          </a:p>
          <a:p>
            <a:r>
              <a:rPr lang="en-US" altLang="en-US" baseline="0" dirty="0"/>
              <a:t>For group treated with a protocol informed by PbtO2, 40% experienced only trivial duration of hypoxia, and less than 10% experienced a hypoxia burden of over 200. </a:t>
            </a:r>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873844A-8331-43B1-98DF-0CB14DDA18BF}" type="slidenum">
              <a:rPr lang="en-US" altLang="en-US" sz="1200">
                <a:solidFill>
                  <a:prstClr val="black"/>
                </a:solidFill>
                <a:latin typeface="Times New Roman" pitchFamily="18" charset="0"/>
              </a:rPr>
              <a:pPr/>
              <a:t>11</a:t>
            </a:fld>
            <a:endParaRPr lang="en-US" altLang="en-US" sz="1200">
              <a:solidFill>
                <a:prstClr val="black"/>
              </a:solidFill>
              <a:latin typeface="Times New Roman" pitchFamily="18" charset="0"/>
            </a:endParaRPr>
          </a:p>
        </p:txBody>
      </p:sp>
    </p:spTree>
    <p:extLst>
      <p:ext uri="{BB962C8B-B14F-4D97-AF65-F5344CB8AC3E}">
        <p14:creationId xmlns:p14="http://schemas.microsoft.com/office/powerpoint/2010/main" val="388936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similarly, there was no difference in the cumulative distribution if ICP</a:t>
            </a:r>
            <a:r>
              <a:rPr lang="en-US" altLang="en-US" baseline="0" dirty="0"/>
              <a:t> burden </a:t>
            </a:r>
            <a:r>
              <a:rPr lang="en-US" altLang="en-US" dirty="0"/>
              <a:t>between both</a:t>
            </a:r>
            <a:r>
              <a:rPr lang="en-US" altLang="en-US" baseline="0" dirty="0"/>
              <a:t> groups </a:t>
            </a:r>
            <a:endParaRPr lang="en-US" alt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4431F97-D2F2-408F-B6B6-C97C0865705B}" type="slidenum">
              <a:rPr lang="en-US" altLang="en-US" sz="1200">
                <a:solidFill>
                  <a:prstClr val="black"/>
                </a:solidFill>
                <a:latin typeface="Times New Roman" pitchFamily="18" charset="0"/>
              </a:rPr>
              <a:pPr/>
              <a:t>12</a:t>
            </a:fld>
            <a:endParaRPr lang="en-US" altLang="en-US" sz="1200">
              <a:solidFill>
                <a:prstClr val="black"/>
              </a:solidFill>
              <a:latin typeface="Times New Roman" pitchFamily="18" charset="0"/>
            </a:endParaRPr>
          </a:p>
        </p:txBody>
      </p:sp>
    </p:spTree>
    <p:extLst>
      <p:ext uri="{BB962C8B-B14F-4D97-AF65-F5344CB8AC3E}">
        <p14:creationId xmlns:p14="http://schemas.microsoft.com/office/powerpoint/2010/main" val="185294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was no difference in Adverse</a:t>
            </a:r>
            <a:r>
              <a:rPr lang="en-US" altLang="en-US" baseline="0" dirty="0"/>
              <a:t> Events and Serious Adverse Events between the two groups.  We were particularly concerned about pulmonary SAEs, since many of the interventions aimed at correcting brain tissue hypoxia involve ventilator adjustments and may be risky to the lungs.  There may have been a slight trend towards higher pulmonary SAEs in the PbtO2 treated group, but the numbers are low  </a:t>
            </a:r>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CEC96B1-AD30-493B-9D67-D9544E29DC1C}" type="slidenum">
              <a:rPr lang="en-US" altLang="en-US" sz="1200">
                <a:solidFill>
                  <a:prstClr val="black"/>
                </a:solidFill>
                <a:latin typeface="Times New Roman" pitchFamily="18" charset="0"/>
              </a:rPr>
              <a:pPr/>
              <a:t>13</a:t>
            </a:fld>
            <a:endParaRPr lang="en-US" altLang="en-US" sz="1200">
              <a:solidFill>
                <a:prstClr val="black"/>
              </a:solidFill>
              <a:latin typeface="Times New Roman" pitchFamily="18" charset="0"/>
            </a:endParaRPr>
          </a:p>
        </p:txBody>
      </p:sp>
    </p:spTree>
    <p:extLst>
      <p:ext uri="{BB962C8B-B14F-4D97-AF65-F5344CB8AC3E}">
        <p14:creationId xmlns:p14="http://schemas.microsoft.com/office/powerpoint/2010/main" val="193385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protocol was also feasible,</a:t>
            </a:r>
            <a:r>
              <a:rPr lang="en-US" altLang="en-US" baseline="0" dirty="0"/>
              <a:t> although this is an area where additional training will be needed.  The number of protocol deviations and violations were not significantly different for the two groups, and given the complexity of the </a:t>
            </a:r>
            <a:r>
              <a:rPr lang="en-US" altLang="en-US" baseline="0" dirty="0" err="1"/>
              <a:t>NeuroICU</a:t>
            </a:r>
            <a:r>
              <a:rPr lang="en-US" altLang="en-US" baseline="0" dirty="0"/>
              <a:t> environment they were relatively low, although we anticipate that with additional training we will do better.  </a:t>
            </a:r>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720E84B-4810-46DF-88E8-60C66E5A2E9F}" type="slidenum">
              <a:rPr lang="en-US" altLang="en-US" sz="1200">
                <a:solidFill>
                  <a:prstClr val="black"/>
                </a:solidFill>
                <a:latin typeface="Times New Roman" pitchFamily="18" charset="0"/>
              </a:rPr>
              <a:pPr/>
              <a:t>14</a:t>
            </a:fld>
            <a:endParaRPr lang="en-US" altLang="en-US" sz="1200">
              <a:solidFill>
                <a:prstClr val="black"/>
              </a:solidFill>
              <a:latin typeface="Times New Roman" pitchFamily="18" charset="0"/>
            </a:endParaRPr>
          </a:p>
        </p:txBody>
      </p:sp>
    </p:spTree>
    <p:extLst>
      <p:ext uri="{BB962C8B-B14F-4D97-AF65-F5344CB8AC3E}">
        <p14:creationId xmlns:p14="http://schemas.microsoft.com/office/powerpoint/2010/main" val="278260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A1A68-64EE-4245-8825-F63E5680182F}" type="slidenum">
              <a:rPr lang="en-US" smtClean="0"/>
              <a:t>17</a:t>
            </a:fld>
            <a:endParaRPr lang="en-US"/>
          </a:p>
        </p:txBody>
      </p:sp>
    </p:spTree>
    <p:extLst>
      <p:ext uri="{BB962C8B-B14F-4D97-AF65-F5344CB8AC3E}">
        <p14:creationId xmlns:p14="http://schemas.microsoft.com/office/powerpoint/2010/main" val="339456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A1A68-64EE-4245-8825-F63E5680182F}" type="slidenum">
              <a:rPr lang="en-US" smtClean="0"/>
              <a:t>18</a:t>
            </a:fld>
            <a:endParaRPr lang="en-US"/>
          </a:p>
        </p:txBody>
      </p:sp>
    </p:spTree>
    <p:extLst>
      <p:ext uri="{BB962C8B-B14F-4D97-AF65-F5344CB8AC3E}">
        <p14:creationId xmlns:p14="http://schemas.microsoft.com/office/powerpoint/2010/main" val="293090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A1A68-64EE-4245-8825-F63E5680182F}" type="slidenum">
              <a:rPr lang="en-US" smtClean="0"/>
              <a:t>19</a:t>
            </a:fld>
            <a:endParaRPr lang="en-US"/>
          </a:p>
        </p:txBody>
      </p:sp>
    </p:spTree>
    <p:extLst>
      <p:ext uri="{BB962C8B-B14F-4D97-AF65-F5344CB8AC3E}">
        <p14:creationId xmlns:p14="http://schemas.microsoft.com/office/powerpoint/2010/main" val="18441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A2D2B4B-3664-47ED-A7FF-05BC25E0B0D0}" type="slidenum">
              <a:rPr lang="en-US" altLang="en-US" sz="1200">
                <a:latin typeface="Times New Roman" pitchFamily="18" charset="0"/>
              </a:rPr>
              <a:pPr/>
              <a:t>22</a:t>
            </a:fld>
            <a:endParaRPr lang="en-US" altLang="en-US" sz="12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4907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FABDD7C-BA6E-41D6-9B95-F9078E52DDCA}" type="slidenum">
              <a:rPr lang="en-US" altLang="en-US" sz="1200">
                <a:solidFill>
                  <a:prstClr val="black"/>
                </a:solidFill>
                <a:latin typeface="Times New Roman" pitchFamily="18" charset="0"/>
              </a:rPr>
              <a:pPr/>
              <a:t>23</a:t>
            </a:fld>
            <a:endParaRPr lang="en-US" altLang="en-US" sz="1200">
              <a:solidFill>
                <a:prstClr val="black"/>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too busy a slide which I do not expect you to read,</a:t>
            </a:r>
            <a:r>
              <a:rPr lang="en-US" altLang="en-US" baseline="0" dirty="0"/>
              <a:t> but it illustrates that the treatment protocol used was a distillation of evidence-based but PRIMARILY expert opinion representing what </a:t>
            </a:r>
            <a:r>
              <a:rPr lang="en-US" altLang="en-US" baseline="0" dirty="0" err="1"/>
              <a:t>neurointensivists</a:t>
            </a:r>
            <a:r>
              <a:rPr lang="en-US" altLang="en-US" baseline="0" dirty="0"/>
              <a:t> do on a daily basis when managing </a:t>
            </a:r>
            <a:r>
              <a:rPr lang="en-US" altLang="en-US" baseline="0" dirty="0" err="1"/>
              <a:t>severley</a:t>
            </a:r>
            <a:r>
              <a:rPr lang="en-US" altLang="en-US" baseline="0" dirty="0"/>
              <a:t> ill patients with TBI.  </a:t>
            </a:r>
          </a:p>
          <a:p>
            <a:r>
              <a:rPr lang="en-US" altLang="en-US" baseline="0" dirty="0"/>
              <a:t>The protocol targets the abnormality detected at any epoch in the ICU—isolated intracranial hypertension, isolated brain tissue hypoxia, or the combination of both, since each require different (and in some cases opposite) interventions. </a:t>
            </a:r>
          </a:p>
          <a:p>
            <a:r>
              <a:rPr lang="en-US" altLang="en-US" baseline="0" dirty="0"/>
              <a:t>The protocol is pragmatic, and recognizes that the practice in the </a:t>
            </a:r>
            <a:r>
              <a:rPr lang="en-US" altLang="en-US" baseline="0" dirty="0" err="1"/>
              <a:t>Neuro</a:t>
            </a:r>
            <a:r>
              <a:rPr lang="en-US" altLang="en-US" baseline="0" dirty="0"/>
              <a:t> ICU is complex, and the study protocol should not seek to replicate a textbook of </a:t>
            </a:r>
            <a:r>
              <a:rPr lang="en-US" altLang="en-US" baseline="0" dirty="0" err="1"/>
              <a:t>Neurocritical</a:t>
            </a:r>
            <a:r>
              <a:rPr lang="en-US" altLang="en-US" baseline="0" dirty="0"/>
              <a:t> Care Medicine. The protocol was arranged in hierarchical tiers, with less intense and less dangerous interventions in Tier 1, with more intense and risky interventions in Tiers 2 and 3.  Within each tier there were several options, and it was up to the staff in each ICU to choose which options to apply, </a:t>
            </a:r>
            <a:r>
              <a:rPr lang="en-US" altLang="en-US" baseline="0" dirty="0" err="1"/>
              <a:t>baed</a:t>
            </a:r>
            <a:r>
              <a:rPr lang="en-US" altLang="en-US" baseline="0" dirty="0"/>
              <a:t> on the clinical details of each patient.</a:t>
            </a:r>
          </a:p>
          <a:p>
            <a:r>
              <a:rPr lang="en-US" altLang="en-US" baseline="0" dirty="0"/>
              <a:t>What was tested was the protocol informed by PbtO2 and ICP data, compared to the protocol informed by only ICP data.  PbtO2 was recorded in both groups, but in the ICP only group the number was masked and treating physicians were blinded to it.  </a:t>
            </a:r>
            <a:endParaRPr lang="en-US" altLang="en-US" dirty="0"/>
          </a:p>
        </p:txBody>
      </p:sp>
    </p:spTree>
    <p:extLst>
      <p:ext uri="{BB962C8B-B14F-4D97-AF65-F5344CB8AC3E}">
        <p14:creationId xmlns:p14="http://schemas.microsoft.com/office/powerpoint/2010/main" val="314687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7D539D1-558B-425A-B096-42CAD2F8F499}" type="slidenum">
              <a:rPr lang="en-US" altLang="en-US" sz="1200">
                <a:solidFill>
                  <a:prstClr val="black"/>
                </a:solidFill>
                <a:latin typeface="Times New Roman" pitchFamily="18" charset="0"/>
              </a:rPr>
              <a:pPr/>
              <a:t>2</a:t>
            </a:fld>
            <a:endParaRPr lang="en-US" altLang="en-US" sz="1200">
              <a:solidFill>
                <a:prstClr val="black"/>
              </a:solidFill>
              <a:latin typeface="Times New Roman"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ability to measure brain tissue</a:t>
            </a:r>
            <a:r>
              <a:rPr lang="en-US" altLang="en-US" baseline="0" dirty="0"/>
              <a:t> oxygen has been around for many years, and the initial device allowing continuous monitoring of brain tissue oxygen was FDA-approved 18 years ago.  </a:t>
            </a:r>
          </a:p>
          <a:p>
            <a:r>
              <a:rPr lang="en-US" altLang="en-US" baseline="0" dirty="0"/>
              <a:t>For devices, FDA-approval is confirmation that the device works as advertised—that it accurately measures the brain tissue oxygen pressure in the few cubic millimeters around the tip of the catheter.  FDA approval of devices does not require evidence that it improves outcome.</a:t>
            </a:r>
          </a:p>
          <a:p>
            <a:r>
              <a:rPr lang="en-US" altLang="en-US" baseline="0" dirty="0"/>
              <a:t>Because of the lack of Class I data that monitoring brain tissue oxygen improves clinical outcome, there has been variable penetration into neurological intensive care units, and this technology is primarily used in a handful of academic medical centers.  </a:t>
            </a:r>
            <a:endParaRPr lang="en-US" altLang="en-US" dirty="0"/>
          </a:p>
        </p:txBody>
      </p:sp>
    </p:spTree>
    <p:extLst>
      <p:ext uri="{BB962C8B-B14F-4D97-AF65-F5344CB8AC3E}">
        <p14:creationId xmlns:p14="http://schemas.microsoft.com/office/powerpoint/2010/main" val="396805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A1A68-64EE-4245-8825-F63E5680182F}" type="slidenum">
              <a:rPr lang="en-US" smtClean="0"/>
              <a:t>24</a:t>
            </a:fld>
            <a:endParaRPr lang="en-US"/>
          </a:p>
        </p:txBody>
      </p:sp>
    </p:spTree>
    <p:extLst>
      <p:ext uri="{BB962C8B-B14F-4D97-AF65-F5344CB8AC3E}">
        <p14:creationId xmlns:p14="http://schemas.microsoft.com/office/powerpoint/2010/main" val="65961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45CFR46.101(</a:t>
            </a:r>
            <a:r>
              <a:rPr lang="en-US" dirty="0" err="1"/>
              <a:t>i</a:t>
            </a:r>
            <a:r>
              <a:rPr lang="en-US" dirty="0"/>
              <a:t>) and the HHS Secretarial Waiver at FR Doc. 96–24968 versus 21CFR50.24</a:t>
            </a:r>
          </a:p>
          <a:p>
            <a:endParaRPr lang="en-US" dirty="0"/>
          </a:p>
        </p:txBody>
      </p:sp>
      <p:sp>
        <p:nvSpPr>
          <p:cNvPr id="4" name="Slide Number Placeholder 3"/>
          <p:cNvSpPr>
            <a:spLocks noGrp="1"/>
          </p:cNvSpPr>
          <p:nvPr>
            <p:ph type="sldNum" sz="quarter" idx="10"/>
          </p:nvPr>
        </p:nvSpPr>
        <p:spPr/>
        <p:txBody>
          <a:bodyPr/>
          <a:lstStyle/>
          <a:p>
            <a:fld id="{4F7E950F-DC94-4861-B86A-08E7F4C491CC}" type="slidenum">
              <a:rPr lang="en-US" smtClean="0"/>
              <a:t>25</a:t>
            </a:fld>
            <a:endParaRPr lang="en-US"/>
          </a:p>
        </p:txBody>
      </p:sp>
    </p:spTree>
    <p:extLst>
      <p:ext uri="{BB962C8B-B14F-4D97-AF65-F5344CB8AC3E}">
        <p14:creationId xmlns:p14="http://schemas.microsoft.com/office/powerpoint/2010/main" val="23240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BC7746F-3911-4164-8FB5-9746037F50C6}" type="slidenum">
              <a:rPr lang="en-US" altLang="en-US" sz="1200">
                <a:latin typeface="Times New Roman" pitchFamily="18" charset="0"/>
              </a:rPr>
              <a:pPr/>
              <a:t>3</a:t>
            </a:fld>
            <a:endParaRPr lang="en-US" altLang="en-US" sz="1200">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62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89B8157-C79E-48EC-A351-04694A97B4D1}" type="slidenum">
              <a:rPr lang="en-US" altLang="en-US" sz="1200">
                <a:latin typeface="Times New Roman" pitchFamily="18" charset="0"/>
              </a:rPr>
              <a:pPr/>
              <a:t>4</a:t>
            </a:fld>
            <a:endParaRPr lang="en-US" altLang="en-US" sz="1200">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934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fld id="{E9ED1CED-8377-4C92-82BE-FC37077F4D29}"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340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fld id="{067C34B5-1CEC-425D-A940-C8B812D0E16E}"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573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05D8337-9B21-4626-ACD2-94B8A4F2B4DA}" type="slidenum">
              <a:rPr lang="en-US" altLang="en-US" sz="1200">
                <a:latin typeface="Times New Roman" pitchFamily="18" charset="0"/>
              </a:rPr>
              <a:pPr/>
              <a:t>7</a:t>
            </a:fld>
            <a:endParaRPr lang="en-US" altLang="en-US" sz="120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895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A1A68-64EE-4245-8825-F63E5680182F}" type="slidenum">
              <a:rPr lang="en-US" smtClean="0"/>
              <a:t>8</a:t>
            </a:fld>
            <a:endParaRPr lang="en-US"/>
          </a:p>
        </p:txBody>
      </p:sp>
    </p:spTree>
    <p:extLst>
      <p:ext uri="{BB962C8B-B14F-4D97-AF65-F5344CB8AC3E}">
        <p14:creationId xmlns:p14="http://schemas.microsoft.com/office/powerpoint/2010/main" val="300970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80FFD18-83D2-4CD4-ABFC-CAA113C5637A}" type="slidenum">
              <a:rPr lang="en-US" altLang="en-US" sz="1200">
                <a:latin typeface="Times New Roman" pitchFamily="18" charset="0"/>
              </a:rPr>
              <a:pPr/>
              <a:t>9</a:t>
            </a:fld>
            <a:endParaRPr lang="en-US" altLang="en-US" sz="120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8021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2D60EFD6-D1C1-406A-B95B-D7B03A3CEFD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65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204BA61F-F038-4030-9DC0-8C345C44D66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42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B7DF770-BBF6-4CDF-B405-FCC9955EBA4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123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18AE0-9718-43D8-800D-2FAA599784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677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0A1421-2538-4D93-9403-D8CAEF7C7A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176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001E8BF-58F3-4CB2-BA36-A11F8229C6D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432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E7325BE-C609-498D-BBC0-0A164F60F9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385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305172D-F4E7-40BC-B578-A44B4A1C5EB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826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49EEC688-4577-4F93-B225-D8FB0D02A62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604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428CCBDB-CFA5-4582-8EA3-258FF1B99C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971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8580E6E4-7AA5-4A86-ACBA-984DC71E34A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921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F70C242-D639-441E-A27C-23D966A111A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50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B143902-34CF-471C-A35C-C5F1DF860BA2}"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558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defTabSz="914400" eaLnBrk="0" fontAlgn="base" hangingPunct="0">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DD5437AC-3CEA-4AE0-80C8-54043EB574B8}" type="slidenum">
              <a:rPr lang="en-US" smtClean="0">
                <a:solidFill>
                  <a:srgbClr val="FFFFFF"/>
                </a:solidFill>
              </a:rPr>
              <a:pPr defTabSz="914400"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47078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50700" y="41922"/>
            <a:ext cx="8420070" cy="2724138"/>
          </a:xfrm>
        </p:spPr>
        <p:txBody>
          <a:bodyPr/>
          <a:lstStyle/>
          <a:p>
            <a:r>
              <a:rPr lang="en-US" dirty="0">
                <a:latin typeface="Arial" pitchFamily="34" charset="0"/>
                <a:cs typeface="Arial" pitchFamily="34" charset="0"/>
              </a:rPr>
              <a:t>Brain Oxygen Optimization in Severe TBI-Phase 3 (BOOST-3)</a:t>
            </a:r>
            <a:endParaRPr lang="en-US" sz="3600" dirty="0">
              <a:latin typeface="Arial" pitchFamily="34" charset="0"/>
            </a:endParaRPr>
          </a:p>
        </p:txBody>
      </p:sp>
      <p:sp>
        <p:nvSpPr>
          <p:cNvPr id="5123" name="Rectangle 3"/>
          <p:cNvSpPr>
            <a:spLocks noGrp="1" noChangeArrowheads="1"/>
          </p:cNvSpPr>
          <p:nvPr>
            <p:ph type="subTitle" idx="1"/>
          </p:nvPr>
        </p:nvSpPr>
        <p:spPr>
          <a:xfrm>
            <a:off x="1033461" y="3097530"/>
            <a:ext cx="7191375" cy="1840230"/>
          </a:xfrm>
        </p:spPr>
        <p:txBody>
          <a:bodyPr/>
          <a:lstStyle/>
          <a:p>
            <a:pPr algn="l"/>
            <a:r>
              <a:rPr lang="en-US" sz="2400" dirty="0">
                <a:latin typeface="Arial" pitchFamily="34" charset="0"/>
              </a:rPr>
              <a:t>Ramon Diaz-Arrastia, MD, PhD, Scientific PI</a:t>
            </a:r>
          </a:p>
          <a:p>
            <a:pPr algn="l"/>
            <a:r>
              <a:rPr lang="en-US" sz="2400" dirty="0">
                <a:latin typeface="Arial" pitchFamily="34" charset="0"/>
              </a:rPr>
              <a:t>Lori Shutter, MD, Clinical PI</a:t>
            </a:r>
          </a:p>
          <a:p>
            <a:pPr algn="l"/>
            <a:r>
              <a:rPr lang="en-US" sz="2400" dirty="0">
                <a:latin typeface="Arial" pitchFamily="34" charset="0"/>
              </a:rPr>
              <a:t>William Barsan, MD, Contact PI, CCC SIREN</a:t>
            </a:r>
          </a:p>
          <a:p>
            <a:pPr algn="l"/>
            <a:r>
              <a:rPr lang="en-US" sz="2400" dirty="0">
                <a:latin typeface="Arial" pitchFamily="34" charset="0"/>
              </a:rPr>
              <a:t>Sharon Yeatts, PhD, Statistical PI, DCC SIREN</a:t>
            </a:r>
          </a:p>
        </p:txBody>
      </p:sp>
      <p:pic>
        <p:nvPicPr>
          <p:cNvPr id="9" name="Shape 86" descr="SIREN draft.png"/>
          <p:cNvPicPr preferRelativeResize="0">
            <a:picLocks noChangeAspect="1"/>
          </p:cNvPicPr>
          <p:nvPr/>
        </p:nvPicPr>
        <p:blipFill>
          <a:blip r:embed="rId3">
            <a:alphaModFix/>
          </a:blip>
          <a:stretch>
            <a:fillRect/>
          </a:stretch>
        </p:blipFill>
        <p:spPr>
          <a:xfrm>
            <a:off x="654647" y="5321232"/>
            <a:ext cx="2306401" cy="1005840"/>
          </a:xfrm>
          <a:prstGeom prst="rect">
            <a:avLst/>
          </a:prstGeom>
          <a:solidFill>
            <a:schemeClr val="bg1"/>
          </a:solid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656" y="5460668"/>
            <a:ext cx="4520764" cy="726967"/>
          </a:xfrm>
          <a:prstGeom prst="rect">
            <a:avLst/>
          </a:prstGeom>
        </p:spPr>
      </p:pic>
    </p:spTree>
    <p:extLst>
      <p:ext uri="{BB962C8B-B14F-4D97-AF65-F5344CB8AC3E}">
        <p14:creationId xmlns:p14="http://schemas.microsoft.com/office/powerpoint/2010/main" val="39737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8305800" cy="1143000"/>
          </a:xfrm>
        </p:spPr>
        <p:txBody>
          <a:bodyPr>
            <a:normAutofit fontScale="90000"/>
          </a:bodyPr>
          <a:lstStyle/>
          <a:p>
            <a:r>
              <a:rPr lang="en-US" altLang="en-US" sz="4000" dirty="0">
                <a:latin typeface="Arial" charset="0"/>
              </a:rPr>
              <a:t/>
            </a:r>
            <a:br>
              <a:rPr lang="en-US" altLang="en-US" sz="4000" dirty="0">
                <a:latin typeface="Arial" charset="0"/>
              </a:rPr>
            </a:br>
            <a:r>
              <a:rPr lang="en-US" altLang="en-US" sz="4000" dirty="0">
                <a:latin typeface="Arial" charset="0"/>
              </a:rPr>
              <a:t>BOOST2</a:t>
            </a:r>
            <a:br>
              <a:rPr lang="en-US" altLang="en-US" sz="4000" dirty="0">
                <a:latin typeface="Arial" charset="0"/>
              </a:rPr>
            </a:br>
            <a:r>
              <a:rPr lang="en-US" altLang="en-US" sz="4000" dirty="0">
                <a:latin typeface="Arial" charset="0"/>
              </a:rPr>
              <a:t>Primary and Secondary Objectives</a:t>
            </a:r>
          </a:p>
        </p:txBody>
      </p:sp>
      <p:sp>
        <p:nvSpPr>
          <p:cNvPr id="37891" name="Rectangle 3"/>
          <p:cNvSpPr>
            <a:spLocks noGrp="1" noChangeArrowheads="1"/>
          </p:cNvSpPr>
          <p:nvPr>
            <p:ph idx="1"/>
          </p:nvPr>
        </p:nvSpPr>
        <p:spPr>
          <a:xfrm>
            <a:off x="152400" y="2105526"/>
            <a:ext cx="8991600" cy="4399384"/>
          </a:xfrm>
        </p:spPr>
        <p:txBody>
          <a:bodyPr/>
          <a:lstStyle/>
          <a:p>
            <a:pPr marL="381000" indent="-381000">
              <a:lnSpc>
                <a:spcPct val="80000"/>
              </a:lnSpc>
              <a:buFontTx/>
              <a:buAutoNum type="arabicPeriod"/>
            </a:pPr>
            <a:r>
              <a:rPr lang="en-US" altLang="en-US" sz="2400" i="1" dirty="0">
                <a:solidFill>
                  <a:schemeClr val="accent1"/>
                </a:solidFill>
                <a:latin typeface="Arial" charset="0"/>
              </a:rPr>
              <a:t>Primary Objective:</a:t>
            </a:r>
            <a:r>
              <a:rPr lang="en-US" altLang="en-US" sz="2400" dirty="0">
                <a:latin typeface="Arial" charset="0"/>
              </a:rPr>
              <a:t> Treatment protocol informed by PbtO</a:t>
            </a:r>
            <a:r>
              <a:rPr lang="en-US" altLang="en-US" sz="2400" baseline="-25000" dirty="0">
                <a:latin typeface="Arial" charset="0"/>
              </a:rPr>
              <a:t>2</a:t>
            </a:r>
            <a:r>
              <a:rPr lang="en-US" altLang="en-US" sz="2400" dirty="0">
                <a:latin typeface="Arial" charset="0"/>
              </a:rPr>
              <a:t> monitoring results in reduction of brain tissue hypoxia</a:t>
            </a:r>
          </a:p>
          <a:p>
            <a:pPr marL="381000" indent="-381000">
              <a:lnSpc>
                <a:spcPct val="80000"/>
              </a:lnSpc>
              <a:buFontTx/>
              <a:buAutoNum type="arabicPeriod"/>
            </a:pPr>
            <a:r>
              <a:rPr lang="en-US" altLang="en-US" sz="2400" i="1" dirty="0">
                <a:solidFill>
                  <a:schemeClr val="accent1"/>
                </a:solidFill>
                <a:latin typeface="Arial" charset="0"/>
              </a:rPr>
              <a:t>Secondary Objectives: </a:t>
            </a:r>
          </a:p>
          <a:p>
            <a:pPr marL="800100" lvl="1" indent="-342900">
              <a:lnSpc>
                <a:spcPct val="80000"/>
              </a:lnSpc>
              <a:buFontTx/>
              <a:buAutoNum type="alphaLcPeriod"/>
            </a:pPr>
            <a:r>
              <a:rPr lang="en-US" altLang="en-US" sz="2400" i="1" dirty="0">
                <a:solidFill>
                  <a:schemeClr val="accent1"/>
                </a:solidFill>
                <a:latin typeface="Arial" charset="0"/>
              </a:rPr>
              <a:t>Safety hypotheses:</a:t>
            </a:r>
            <a:r>
              <a:rPr lang="en-US" altLang="en-US" sz="2400" dirty="0">
                <a:latin typeface="Arial" charset="0"/>
              </a:rPr>
              <a:t> Adverse events associated with PbtO</a:t>
            </a:r>
            <a:r>
              <a:rPr lang="en-US" altLang="en-US" sz="2400" baseline="-25000" dirty="0">
                <a:latin typeface="Arial" charset="0"/>
              </a:rPr>
              <a:t>2</a:t>
            </a:r>
            <a:r>
              <a:rPr lang="en-US" altLang="en-US" sz="2400" dirty="0">
                <a:latin typeface="Arial" charset="0"/>
              </a:rPr>
              <a:t> monitoring are rare.</a:t>
            </a:r>
          </a:p>
          <a:p>
            <a:pPr marL="800100" lvl="1" indent="-342900">
              <a:lnSpc>
                <a:spcPct val="80000"/>
              </a:lnSpc>
              <a:buFontTx/>
              <a:buAutoNum type="alphaLcPeriod"/>
            </a:pPr>
            <a:r>
              <a:rPr lang="en-US" altLang="en-US" sz="2400" i="1" dirty="0">
                <a:solidFill>
                  <a:schemeClr val="accent1"/>
                </a:solidFill>
                <a:latin typeface="Arial" charset="0"/>
              </a:rPr>
              <a:t>Feasibility hypotheses:</a:t>
            </a:r>
            <a:r>
              <a:rPr lang="en-US" altLang="en-US" sz="2400" i="1" dirty="0">
                <a:latin typeface="Arial" charset="0"/>
              </a:rPr>
              <a:t> </a:t>
            </a:r>
            <a:r>
              <a:rPr lang="en-US" altLang="en-US" sz="2400" dirty="0">
                <a:latin typeface="Arial" charset="0"/>
              </a:rPr>
              <a:t> Episodes of decreased PbtO</a:t>
            </a:r>
            <a:r>
              <a:rPr lang="en-US" altLang="en-US" sz="2400" baseline="-25000" dirty="0">
                <a:latin typeface="Arial" charset="0"/>
              </a:rPr>
              <a:t>2</a:t>
            </a:r>
            <a:r>
              <a:rPr lang="en-US" altLang="en-US" sz="2400" dirty="0">
                <a:latin typeface="Arial" charset="0"/>
              </a:rPr>
              <a:t> can be identified and treatment protocol instituted comparably across clinical sites, and protocol violations will be low and uniform across different clinical sites.</a:t>
            </a:r>
          </a:p>
          <a:p>
            <a:pPr marL="800100" lvl="1" indent="-342900">
              <a:lnSpc>
                <a:spcPct val="80000"/>
              </a:lnSpc>
              <a:buFontTx/>
              <a:buAutoNum type="alphaLcPeriod"/>
            </a:pPr>
            <a:r>
              <a:rPr lang="en-US" altLang="en-US" sz="2400" i="1" dirty="0">
                <a:solidFill>
                  <a:schemeClr val="accent1"/>
                </a:solidFill>
                <a:latin typeface="Arial" charset="0"/>
              </a:rPr>
              <a:t>Non-futility hypothesis:</a:t>
            </a:r>
            <a:r>
              <a:rPr lang="en-US" altLang="en-US" sz="2400" dirty="0">
                <a:latin typeface="Arial" charset="0"/>
              </a:rPr>
              <a:t>  Relative Risk of good outcome measured by the GOS-E 6 months after injury of 2.0 is consistent with the results of this phase II study.</a:t>
            </a:r>
          </a:p>
        </p:txBody>
      </p:sp>
    </p:spTree>
    <p:extLst>
      <p:ext uri="{BB962C8B-B14F-4D97-AF65-F5344CB8AC3E}">
        <p14:creationId xmlns:p14="http://schemas.microsoft.com/office/powerpoint/2010/main" val="160743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685800" y="152400"/>
            <a:ext cx="7772400" cy="1143000"/>
          </a:xfrm>
        </p:spPr>
        <p:txBody>
          <a:bodyPr/>
          <a:lstStyle/>
          <a:p>
            <a:r>
              <a:rPr lang="en-US" altLang="en-US">
                <a:latin typeface="Arial" charset="0"/>
                <a:cs typeface="Arial" charset="0"/>
              </a:rPr>
              <a:t>BOOST-2 Primary Outcome</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447800"/>
            <a:ext cx="85693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3306" y="6474614"/>
            <a:ext cx="431328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Okonkwo et al, </a:t>
            </a:r>
            <a:r>
              <a:rPr lang="en-US" sz="1200" i="1" dirty="0">
                <a:latin typeface="Arial" panose="020B0604020202020204" pitchFamily="34" charset="0"/>
                <a:cs typeface="Arial" panose="020B0604020202020204" pitchFamily="34" charset="0"/>
              </a:rPr>
              <a:t>Crit. Care Med</a:t>
            </a:r>
            <a:r>
              <a:rPr lang="en-US" sz="1200" dirty="0">
                <a:latin typeface="Arial" panose="020B0604020202020204" pitchFamily="34" charset="0"/>
                <a:cs typeface="Arial" panose="020B0604020202020204" pitchFamily="34" charset="0"/>
              </a:rPr>
              <a:t> 2017 Nov;45(11):1907-1914 </a:t>
            </a:r>
          </a:p>
        </p:txBody>
      </p:sp>
    </p:spTree>
    <p:extLst>
      <p:ext uri="{BB962C8B-B14F-4D97-AF65-F5344CB8AC3E}">
        <p14:creationId xmlns:p14="http://schemas.microsoft.com/office/powerpoint/2010/main" val="373012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685800" y="152400"/>
            <a:ext cx="7772400" cy="1143000"/>
          </a:xfrm>
        </p:spPr>
        <p:txBody>
          <a:bodyPr/>
          <a:lstStyle/>
          <a:p>
            <a:r>
              <a:rPr lang="en-US" altLang="en-US">
                <a:latin typeface="Arial" charset="0"/>
                <a:cs typeface="Arial" charset="0"/>
              </a:rPr>
              <a:t>BOOST-2 Primary Outcome</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447800"/>
            <a:ext cx="85693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3306" y="6474614"/>
            <a:ext cx="431328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Okonkwo et al, </a:t>
            </a:r>
            <a:r>
              <a:rPr lang="en-US" sz="1200" i="1" dirty="0">
                <a:latin typeface="Arial" panose="020B0604020202020204" pitchFamily="34" charset="0"/>
                <a:cs typeface="Arial" panose="020B0604020202020204" pitchFamily="34" charset="0"/>
              </a:rPr>
              <a:t>Crit. Care Med</a:t>
            </a:r>
            <a:r>
              <a:rPr lang="en-US" sz="1200" dirty="0">
                <a:latin typeface="Arial" panose="020B0604020202020204" pitchFamily="34" charset="0"/>
                <a:cs typeface="Arial" panose="020B0604020202020204" pitchFamily="34" charset="0"/>
              </a:rPr>
              <a:t> 2017 Nov;45(11):1907-1914 </a:t>
            </a:r>
          </a:p>
        </p:txBody>
      </p:sp>
    </p:spTree>
    <p:extLst>
      <p:ext uri="{BB962C8B-B14F-4D97-AF65-F5344CB8AC3E}">
        <p14:creationId xmlns:p14="http://schemas.microsoft.com/office/powerpoint/2010/main" val="421292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txBox="1">
            <a:spLocks/>
          </p:cNvSpPr>
          <p:nvPr/>
        </p:nvSpPr>
        <p:spPr bwMode="auto">
          <a:xfrm>
            <a:off x="479425" y="254306"/>
            <a:ext cx="8153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4400" dirty="0">
                <a:latin typeface="Arial" charset="0"/>
                <a:cs typeface="Arial" charset="0"/>
              </a:rPr>
              <a:t>BOOST-2 Secondary Outcome</a:t>
            </a:r>
          </a:p>
          <a:p>
            <a:pPr algn="ctr"/>
            <a:r>
              <a:rPr lang="en-US" altLang="en-US" sz="4400" dirty="0">
                <a:latin typeface="Arial" charset="0"/>
                <a:cs typeface="Arial" charset="0"/>
              </a:rPr>
              <a:t>--Safety</a:t>
            </a:r>
          </a:p>
        </p:txBody>
      </p:sp>
      <p:graphicFrame>
        <p:nvGraphicFramePr>
          <p:cNvPr id="4" name="Table 3"/>
          <p:cNvGraphicFramePr>
            <a:graphicFrameLocks noGrp="1"/>
          </p:cNvGraphicFramePr>
          <p:nvPr>
            <p:extLst/>
          </p:nvPr>
        </p:nvGraphicFramePr>
        <p:xfrm>
          <a:off x="381000" y="1679367"/>
          <a:ext cx="8305800" cy="4643435"/>
        </p:xfrm>
        <a:graphic>
          <a:graphicData uri="http://schemas.openxmlformats.org/drawingml/2006/table">
            <a:tbl>
              <a:tblPr firstRow="1" firstCol="1" bandRow="1"/>
              <a:tblGrid>
                <a:gridCol w="3260120">
                  <a:extLst>
                    <a:ext uri="{9D8B030D-6E8A-4147-A177-3AD203B41FA5}">
                      <a16:colId xmlns:a16="http://schemas.microsoft.com/office/drawing/2014/main" val="20000"/>
                    </a:ext>
                  </a:extLst>
                </a:gridCol>
                <a:gridCol w="1364555">
                  <a:extLst>
                    <a:ext uri="{9D8B030D-6E8A-4147-A177-3AD203B41FA5}">
                      <a16:colId xmlns:a16="http://schemas.microsoft.com/office/drawing/2014/main" val="20001"/>
                    </a:ext>
                  </a:extLst>
                </a:gridCol>
                <a:gridCol w="1364555">
                  <a:extLst>
                    <a:ext uri="{9D8B030D-6E8A-4147-A177-3AD203B41FA5}">
                      <a16:colId xmlns:a16="http://schemas.microsoft.com/office/drawing/2014/main" val="20002"/>
                    </a:ext>
                  </a:extLst>
                </a:gridCol>
                <a:gridCol w="1364555">
                  <a:extLst>
                    <a:ext uri="{9D8B030D-6E8A-4147-A177-3AD203B41FA5}">
                      <a16:colId xmlns:a16="http://schemas.microsoft.com/office/drawing/2014/main" val="20003"/>
                    </a:ext>
                  </a:extLst>
                </a:gridCol>
                <a:gridCol w="952015">
                  <a:extLst>
                    <a:ext uri="{9D8B030D-6E8A-4147-A177-3AD203B41FA5}">
                      <a16:colId xmlns:a16="http://schemas.microsoft.com/office/drawing/2014/main" val="20004"/>
                    </a:ext>
                  </a:extLst>
                </a:gridCol>
              </a:tblGrid>
              <a:tr h="538811">
                <a:tc>
                  <a:txBody>
                    <a:bodyPr/>
                    <a:lstStyle/>
                    <a:p>
                      <a:pPr marL="0" marR="0" algn="ctr">
                        <a:lnSpc>
                          <a:spcPct val="115000"/>
                        </a:lnSpc>
                        <a:spcBef>
                          <a:spcPts val="0"/>
                        </a:spcBef>
                        <a:spcAft>
                          <a:spcPts val="0"/>
                        </a:spcAft>
                      </a:pPr>
                      <a:r>
                        <a:rPr lang="en-US" sz="1400" dirty="0">
                          <a:solidFill>
                            <a:schemeClr val="accent1"/>
                          </a:solidFill>
                          <a:effectLst/>
                          <a:latin typeface="Arial" pitchFamily="34" charset="0"/>
                          <a:ea typeface="Times New Roman"/>
                          <a:cs typeface="Arial" pitchFamily="34" charset="0"/>
                        </a:rPr>
                        <a:t> </a:t>
                      </a:r>
                      <a:r>
                        <a:rPr lang="en-US" sz="1400" b="1" dirty="0">
                          <a:solidFill>
                            <a:schemeClr val="accent1"/>
                          </a:solidFill>
                          <a:effectLst/>
                          <a:latin typeface="Arial" pitchFamily="34" charset="0"/>
                          <a:ea typeface="Times New Roman"/>
                          <a:cs typeface="Arial" pitchFamily="34" charset="0"/>
                        </a:rPr>
                        <a:t>Serious</a:t>
                      </a:r>
                      <a:r>
                        <a:rPr lang="en-US" sz="1400" b="1" baseline="0" dirty="0">
                          <a:solidFill>
                            <a:schemeClr val="accent1"/>
                          </a:solidFill>
                          <a:effectLst/>
                          <a:latin typeface="Arial" pitchFamily="34" charset="0"/>
                          <a:ea typeface="Times New Roman"/>
                          <a:cs typeface="Arial" pitchFamily="34" charset="0"/>
                        </a:rPr>
                        <a:t> Adverse Events by Treatment Groups</a:t>
                      </a:r>
                      <a:endParaRPr lang="en-US" sz="1400" b="1" dirty="0">
                        <a:solidFill>
                          <a:schemeClr val="accent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accent1"/>
                          </a:solidFill>
                          <a:effectLst/>
                          <a:latin typeface="Arial" pitchFamily="34" charset="0"/>
                          <a:ea typeface="Times New Roman"/>
                          <a:cs typeface="Arial" pitchFamily="34" charset="0"/>
                        </a:rPr>
                        <a:t>Overall</a:t>
                      </a:r>
                      <a:endParaRPr lang="en-US" sz="1400" b="1" dirty="0">
                        <a:solidFill>
                          <a:schemeClr val="accent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accent1"/>
                          </a:solidFill>
                          <a:effectLst/>
                          <a:latin typeface="Arial" pitchFamily="34" charset="0"/>
                          <a:ea typeface="Times New Roman"/>
                          <a:cs typeface="Arial" pitchFamily="34" charset="0"/>
                        </a:rPr>
                        <a:t>ICP Only</a:t>
                      </a:r>
                      <a:endParaRPr lang="en-US" sz="1400" b="1" dirty="0">
                        <a:solidFill>
                          <a:schemeClr val="accent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accent1"/>
                          </a:solidFill>
                          <a:effectLst/>
                          <a:latin typeface="Arial" pitchFamily="34" charset="0"/>
                          <a:ea typeface="Calibri"/>
                          <a:cs typeface="Arial" pitchFamily="34" charset="0"/>
                        </a:rPr>
                        <a:t>PbtO</a:t>
                      </a:r>
                      <a:r>
                        <a:rPr lang="en-US" sz="1400" b="1" baseline="-25000" dirty="0">
                          <a:solidFill>
                            <a:schemeClr val="accent1"/>
                          </a:solidFill>
                          <a:effectLst/>
                          <a:latin typeface="Arial" pitchFamily="34" charset="0"/>
                          <a:ea typeface="Calibri"/>
                          <a:cs typeface="Arial" pitchFamily="34" charset="0"/>
                        </a:rPr>
                        <a:t>2</a:t>
                      </a:r>
                      <a:r>
                        <a:rPr lang="en-US" sz="1400" b="1" dirty="0">
                          <a:solidFill>
                            <a:schemeClr val="accent1"/>
                          </a:solidFill>
                          <a:effectLst/>
                          <a:latin typeface="Arial" pitchFamily="34" charset="0"/>
                          <a:ea typeface="Calibri"/>
                          <a:cs typeface="Arial" pitchFamily="34" charset="0"/>
                        </a:rPr>
                        <a:t> + ICP</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accent1"/>
                          </a:solidFill>
                          <a:effectLst/>
                          <a:latin typeface="Arial" pitchFamily="34" charset="0"/>
                          <a:ea typeface="Calibri"/>
                          <a:cs typeface="Arial"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020">
                <a:tc>
                  <a:txBody>
                    <a:bodyPr/>
                    <a:lstStyle/>
                    <a:p>
                      <a:pPr marL="0" marR="0">
                        <a:lnSpc>
                          <a:spcPct val="115000"/>
                        </a:lnSpc>
                        <a:spcBef>
                          <a:spcPts val="0"/>
                        </a:spcBef>
                        <a:spcAft>
                          <a:spcPts val="0"/>
                        </a:spcAft>
                      </a:pPr>
                      <a:r>
                        <a:rPr lang="en-US" sz="1400" b="1" dirty="0">
                          <a:solidFill>
                            <a:schemeClr val="tx1"/>
                          </a:solidFill>
                          <a:effectLst/>
                          <a:latin typeface="Arial" pitchFamily="34" charset="0"/>
                          <a:ea typeface="Times New Roman"/>
                          <a:cs typeface="Arial" pitchFamily="34" charset="0"/>
                        </a:rPr>
                        <a:t>Subjects</a:t>
                      </a:r>
                      <a:endParaRPr lang="en-US" sz="1400" dirty="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tx1"/>
                          </a:solidFill>
                          <a:effectLst/>
                          <a:latin typeface="Arial" pitchFamily="34" charset="0"/>
                          <a:ea typeface="Times New Roman"/>
                          <a:cs typeface="Arial" pitchFamily="34" charset="0"/>
                        </a:rPr>
                        <a:t>119</a:t>
                      </a:r>
                      <a:endParaRPr lang="en-US" sz="1400" dirty="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solidFill>
                          <a:effectLst/>
                          <a:latin typeface="Arial" pitchFamily="34" charset="0"/>
                          <a:ea typeface="Times New Roman"/>
                          <a:cs typeface="Arial" pitchFamily="34" charset="0"/>
                        </a:rPr>
                        <a:t>62</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solidFill>
                          <a:effectLst/>
                          <a:latin typeface="Arial" pitchFamily="34" charset="0"/>
                          <a:ea typeface="Times New Roman"/>
                          <a:cs typeface="Arial" pitchFamily="34" charset="0"/>
                        </a:rPr>
                        <a:t>57</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solidFill>
                          <a:effectLst/>
                          <a:latin typeface="Arial" pitchFamily="34" charset="0"/>
                          <a:ea typeface="Times New Roman"/>
                          <a:cs typeface="Arial" pitchFamily="34" charset="0"/>
                        </a:rPr>
                        <a:t> </a:t>
                      </a:r>
                      <a:endParaRPr lang="en-US" sz="1400">
                        <a:solidFill>
                          <a:schemeClr val="tx1"/>
                        </a:solidFill>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A - Cardio-Vascular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14 (12%)</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5 (8%)</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9 (16%)</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.257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B - Genito-Urinary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C - Gastro-intestinal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2 (2%)</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1 (2%)</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 (2%)</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D - Laboratory abnormalities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E - Metabolic Disorders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F - Musculo-skeletal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G - Neurological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15 (13%)</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10 (16%)</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5 (9%)</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.276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5020">
                <a:tc>
                  <a:txBody>
                    <a:bodyPr/>
                    <a:lstStyle/>
                    <a:p>
                      <a:pPr marL="0" marR="0">
                        <a:lnSpc>
                          <a:spcPct val="115000"/>
                        </a:lnSpc>
                        <a:spcBef>
                          <a:spcPts val="0"/>
                        </a:spcBef>
                        <a:spcAft>
                          <a:spcPts val="0"/>
                        </a:spcAft>
                      </a:pPr>
                      <a:r>
                        <a:rPr lang="en-US" sz="1400" dirty="0">
                          <a:solidFill>
                            <a:schemeClr val="tx1"/>
                          </a:solidFill>
                          <a:effectLst/>
                          <a:latin typeface="Arial" pitchFamily="34" charset="0"/>
                          <a:ea typeface="Times New Roman"/>
                          <a:cs typeface="Arial" pitchFamily="34" charset="0"/>
                        </a:rPr>
                        <a:t>H - Ophthalmologic </a:t>
                      </a:r>
                      <a:endParaRPr lang="en-US" sz="1400" dirty="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I - Respiratory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5 (4%)</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 (2%)</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4 (7%)</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J - Skin</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5020">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K - Other </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25 (21%)</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17 (27%)</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8 (14%)</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.114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192">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    Death following w/d of medical care</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22 (18%)</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14 (23%)</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8 (14%)</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.248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192">
                <a:tc>
                  <a:txBody>
                    <a:bodyPr/>
                    <a:lstStyle/>
                    <a:p>
                      <a:pPr marL="0" marR="0">
                        <a:lnSpc>
                          <a:spcPct val="115000"/>
                        </a:lnSpc>
                        <a:spcBef>
                          <a:spcPts val="0"/>
                        </a:spcBef>
                        <a:spcAft>
                          <a:spcPts val="0"/>
                        </a:spcAft>
                      </a:pPr>
                      <a:r>
                        <a:rPr lang="en-US" sz="1400">
                          <a:solidFill>
                            <a:schemeClr val="tx1"/>
                          </a:solidFill>
                          <a:effectLst/>
                          <a:latin typeface="Arial" pitchFamily="34" charset="0"/>
                          <a:ea typeface="Times New Roman"/>
                          <a:cs typeface="Arial" pitchFamily="34" charset="0"/>
                        </a:rPr>
                        <a:t>    Other*</a:t>
                      </a:r>
                      <a:endParaRPr lang="en-US" sz="1400">
                        <a:solidFill>
                          <a:schemeClr val="tx1"/>
                        </a:solidFill>
                        <a:effectLst/>
                        <a:latin typeface="Arial" pitchFamily="34" charset="0"/>
                        <a:ea typeface="Calibri"/>
                        <a:cs typeface="Arial" pitchFamily="34" charset="0"/>
                      </a:endParaRP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3 (3%)</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3 (5%)</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solidFill>
                          <a:effectLst/>
                          <a:latin typeface="Arial" pitchFamily="34" charset="0"/>
                          <a:ea typeface="Calibri"/>
                          <a:cs typeface="Arial" pitchFamily="34" charset="0"/>
                        </a:rPr>
                        <a:t>0 (0%)</a:t>
                      </a:r>
                    </a:p>
                  </a:txBody>
                  <a:tcPr marL="73025" marR="73025" marT="18414" marB="184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Calibri"/>
                          <a:cs typeface="Arial" pitchFamily="34" charset="0"/>
                        </a:rPr>
                        <a:t>.245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5" name="TextBox 4"/>
          <p:cNvSpPr txBox="1"/>
          <p:nvPr/>
        </p:nvSpPr>
        <p:spPr>
          <a:xfrm>
            <a:off x="143306" y="6590028"/>
            <a:ext cx="431328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Okonkwo et al, </a:t>
            </a:r>
            <a:r>
              <a:rPr lang="en-US" sz="1200" i="1" dirty="0">
                <a:latin typeface="Arial" panose="020B0604020202020204" pitchFamily="34" charset="0"/>
                <a:cs typeface="Arial" panose="020B0604020202020204" pitchFamily="34" charset="0"/>
              </a:rPr>
              <a:t>Crit. Care Med</a:t>
            </a:r>
            <a:r>
              <a:rPr lang="en-US" sz="1200" dirty="0">
                <a:latin typeface="Arial" panose="020B0604020202020204" pitchFamily="34" charset="0"/>
                <a:cs typeface="Arial" panose="020B0604020202020204" pitchFamily="34" charset="0"/>
              </a:rPr>
              <a:t> 2017 Nov;45(11):1907-1914 </a:t>
            </a:r>
          </a:p>
        </p:txBody>
      </p:sp>
    </p:spTree>
    <p:extLst>
      <p:ext uri="{BB962C8B-B14F-4D97-AF65-F5344CB8AC3E}">
        <p14:creationId xmlns:p14="http://schemas.microsoft.com/office/powerpoint/2010/main" val="264220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5450" y="2057400"/>
          <a:ext cx="8229600" cy="3733800"/>
        </p:xfrm>
        <a:graphic>
          <a:graphicData uri="http://schemas.openxmlformats.org/drawingml/2006/table">
            <a:tbl>
              <a:tblPr firstRow="1" firstCol="1" bandRow="1"/>
              <a:tblGrid>
                <a:gridCol w="4173492">
                  <a:extLst>
                    <a:ext uri="{9D8B030D-6E8A-4147-A177-3AD203B41FA5}">
                      <a16:colId xmlns:a16="http://schemas.microsoft.com/office/drawing/2014/main" val="20000"/>
                    </a:ext>
                  </a:extLst>
                </a:gridCol>
                <a:gridCol w="1352036">
                  <a:extLst>
                    <a:ext uri="{9D8B030D-6E8A-4147-A177-3AD203B41FA5}">
                      <a16:colId xmlns:a16="http://schemas.microsoft.com/office/drawing/2014/main" val="20001"/>
                    </a:ext>
                  </a:extLst>
                </a:gridCol>
                <a:gridCol w="1352036">
                  <a:extLst>
                    <a:ext uri="{9D8B030D-6E8A-4147-A177-3AD203B41FA5}">
                      <a16:colId xmlns:a16="http://schemas.microsoft.com/office/drawing/2014/main" val="20002"/>
                    </a:ext>
                  </a:extLst>
                </a:gridCol>
                <a:gridCol w="1352036">
                  <a:extLst>
                    <a:ext uri="{9D8B030D-6E8A-4147-A177-3AD203B41FA5}">
                      <a16:colId xmlns:a16="http://schemas.microsoft.com/office/drawing/2014/main" val="20003"/>
                    </a:ext>
                  </a:extLst>
                </a:gridCol>
              </a:tblGrid>
              <a:tr h="998955">
                <a:tc>
                  <a:txBody>
                    <a:bodyPr/>
                    <a:lstStyle/>
                    <a:p>
                      <a:pPr>
                        <a:lnSpc>
                          <a:spcPct val="115000"/>
                        </a:lnSpc>
                      </a:pPr>
                      <a:endParaRPr lang="en-US" sz="1800" dirty="0">
                        <a:solidFill>
                          <a:schemeClr val="accent1"/>
                        </a:solidFill>
                        <a:effectLst/>
                        <a:latin typeface="Arial" pitchFamily="34" charset="0"/>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accent1"/>
                          </a:solidFill>
                          <a:effectLst/>
                          <a:latin typeface="Arial" pitchFamily="34" charset="0"/>
                          <a:ea typeface="Times New Roman"/>
                          <a:cs typeface="Arial" pitchFamily="34" charset="0"/>
                        </a:rPr>
                        <a:t>Overall</a:t>
                      </a:r>
                      <a:endParaRPr lang="en-US" sz="1800" b="1" dirty="0">
                        <a:solidFill>
                          <a:schemeClr val="accent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accent1"/>
                          </a:solidFill>
                          <a:effectLst/>
                          <a:latin typeface="Arial" pitchFamily="34" charset="0"/>
                          <a:ea typeface="Times New Roman"/>
                          <a:cs typeface="Arial" pitchFamily="34" charset="0"/>
                        </a:rPr>
                        <a:t>ICP Only</a:t>
                      </a:r>
                      <a:endParaRPr lang="en-US" sz="1800" b="1" dirty="0">
                        <a:solidFill>
                          <a:schemeClr val="accent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accent1"/>
                          </a:solidFill>
                          <a:effectLst/>
                          <a:latin typeface="Arial" pitchFamily="34" charset="0"/>
                          <a:ea typeface="Calibri"/>
                          <a:cs typeface="Arial" pitchFamily="34" charset="0"/>
                        </a:rPr>
                        <a:t>PbtO</a:t>
                      </a:r>
                      <a:r>
                        <a:rPr lang="en-US" sz="1800" b="1" baseline="-25000" dirty="0">
                          <a:solidFill>
                            <a:schemeClr val="accent1"/>
                          </a:solidFill>
                          <a:effectLst/>
                          <a:latin typeface="Arial" pitchFamily="34" charset="0"/>
                          <a:ea typeface="Calibri"/>
                          <a:cs typeface="Arial" pitchFamily="34" charset="0"/>
                        </a:rPr>
                        <a:t>2</a:t>
                      </a:r>
                      <a:r>
                        <a:rPr lang="en-US" sz="1800" b="1" dirty="0">
                          <a:solidFill>
                            <a:schemeClr val="accent1"/>
                          </a:solidFill>
                          <a:effectLst/>
                          <a:latin typeface="Arial" pitchFamily="34" charset="0"/>
                          <a:ea typeface="Calibri"/>
                          <a:cs typeface="Arial" pitchFamily="34" charset="0"/>
                        </a:rPr>
                        <a:t> + ICP</a:t>
                      </a: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6969">
                <a:tc>
                  <a:txBody>
                    <a:bodyPr/>
                    <a:lstStyle/>
                    <a:p>
                      <a:pPr marL="0" marR="0">
                        <a:lnSpc>
                          <a:spcPct val="115000"/>
                        </a:lnSpc>
                        <a:spcBef>
                          <a:spcPts val="0"/>
                        </a:spcBef>
                        <a:spcAft>
                          <a:spcPts val="0"/>
                        </a:spcAft>
                      </a:pPr>
                      <a:r>
                        <a:rPr lang="en-US" sz="1800" b="1" dirty="0">
                          <a:solidFill>
                            <a:schemeClr val="tx1"/>
                          </a:solidFill>
                          <a:effectLst/>
                          <a:latin typeface="Arial" pitchFamily="34" charset="0"/>
                          <a:ea typeface="Times New Roman"/>
                          <a:cs typeface="Arial" pitchFamily="34" charset="0"/>
                        </a:rPr>
                        <a:t>Total</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chemeClr val="tx1"/>
                          </a:solidFill>
                          <a:effectLst/>
                          <a:latin typeface="Arial" pitchFamily="34" charset="0"/>
                          <a:ea typeface="Times New Roman"/>
                          <a:cs typeface="Arial" pitchFamily="34" charset="0"/>
                        </a:rPr>
                        <a:t>166</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chemeClr val="tx1"/>
                          </a:solidFill>
                          <a:effectLst/>
                          <a:latin typeface="Arial" pitchFamily="34" charset="0"/>
                          <a:ea typeface="Times New Roman"/>
                          <a:cs typeface="Arial" pitchFamily="34" charset="0"/>
                        </a:rPr>
                        <a:t>71</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chemeClr val="tx1"/>
                          </a:solidFill>
                          <a:effectLst/>
                          <a:latin typeface="Arial" pitchFamily="34" charset="0"/>
                          <a:ea typeface="Times New Roman"/>
                          <a:cs typeface="Arial" pitchFamily="34" charset="0"/>
                        </a:rPr>
                        <a:t>95</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6969">
                <a:tc>
                  <a:txBody>
                    <a:bodyPr/>
                    <a:lstStyle/>
                    <a:p>
                      <a:pPr marL="0" marR="0">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   Deviation:  ICP 20-25 for &gt;30 min.</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104</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57</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47</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6969">
                <a:tc>
                  <a:txBody>
                    <a:bodyPr/>
                    <a:lstStyle/>
                    <a:p>
                      <a:pPr marL="0" marR="0">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   Deviation:  pBtO2 15-19 for &gt;30 min.</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24</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0</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24</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6969">
                <a:tc>
                  <a:txBody>
                    <a:bodyPr/>
                    <a:lstStyle/>
                    <a:p>
                      <a:pPr marL="0" marR="0">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   Violation:  ICP &gt;25 for &gt;30 min.</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21</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14</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7</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6969">
                <a:tc>
                  <a:txBody>
                    <a:bodyPr/>
                    <a:lstStyle/>
                    <a:p>
                      <a:pPr marL="0" marR="0">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   Violation:  pBtO2 &lt;15 for &gt;30 min.</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chemeClr val="tx1"/>
                          </a:solidFill>
                          <a:effectLst/>
                          <a:latin typeface="Arial" pitchFamily="34" charset="0"/>
                          <a:ea typeface="Times New Roman"/>
                          <a:cs typeface="Arial" pitchFamily="34" charset="0"/>
                        </a:rPr>
                        <a:t>17</a:t>
                      </a:r>
                      <a:endParaRPr lang="en-US" sz="180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0</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solidFill>
                          <a:effectLst/>
                          <a:latin typeface="Arial" pitchFamily="34" charset="0"/>
                          <a:ea typeface="Times New Roman"/>
                          <a:cs typeface="Arial" pitchFamily="34" charset="0"/>
                        </a:rPr>
                        <a:t>17</a:t>
                      </a:r>
                      <a:endParaRPr lang="en-US" sz="1800" dirty="0">
                        <a:solidFill>
                          <a:schemeClr val="tx1"/>
                        </a:solidFill>
                        <a:effectLst/>
                        <a:latin typeface="Arial" pitchFamily="34" charset="0"/>
                        <a:ea typeface="Calibri"/>
                        <a:cs typeface="Arial" pitchFamily="34"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2263" name="Title 2"/>
          <p:cNvSpPr txBox="1">
            <a:spLocks/>
          </p:cNvSpPr>
          <p:nvPr/>
        </p:nvSpPr>
        <p:spPr bwMode="auto">
          <a:xfrm>
            <a:off x="533400" y="533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4400" dirty="0">
                <a:latin typeface="Arial" charset="0"/>
                <a:cs typeface="Arial" charset="0"/>
              </a:rPr>
              <a:t>BOOST-2 Secondary Outcome</a:t>
            </a:r>
          </a:p>
          <a:p>
            <a:pPr algn="ctr"/>
            <a:r>
              <a:rPr lang="en-US" altLang="en-US" sz="4400" dirty="0">
                <a:latin typeface="Arial" charset="0"/>
                <a:cs typeface="Arial" charset="0"/>
              </a:rPr>
              <a:t>--Feasibility</a:t>
            </a:r>
          </a:p>
        </p:txBody>
      </p:sp>
      <p:sp>
        <p:nvSpPr>
          <p:cNvPr id="4" name="TextBox 3"/>
          <p:cNvSpPr txBox="1"/>
          <p:nvPr/>
        </p:nvSpPr>
        <p:spPr>
          <a:xfrm>
            <a:off x="81160" y="6554516"/>
            <a:ext cx="4313284" cy="276999"/>
          </a:xfrm>
          <a:prstGeom prst="rect">
            <a:avLst/>
          </a:prstGeom>
          <a:noFill/>
        </p:spPr>
        <p:txBody>
          <a:bodyPr wrap="square" rtlCol="0">
            <a:spAutoFit/>
          </a:bodyPr>
          <a:lstStyle/>
          <a:p>
            <a:r>
              <a:rPr lang="en-US" sz="1200" dirty="0">
                <a:solidFill>
                  <a:srgbClr val="FFFFFF"/>
                </a:solidFill>
                <a:latin typeface="Arial" panose="020B0604020202020204" pitchFamily="34" charset="0"/>
                <a:cs typeface="Arial" panose="020B0604020202020204" pitchFamily="34" charset="0"/>
              </a:rPr>
              <a:t>Okonkwo et al, </a:t>
            </a:r>
            <a:r>
              <a:rPr lang="en-US" sz="1200" i="1" dirty="0">
                <a:solidFill>
                  <a:srgbClr val="FFFFFF"/>
                </a:solidFill>
                <a:latin typeface="Arial" panose="020B0604020202020204" pitchFamily="34" charset="0"/>
                <a:cs typeface="Arial" panose="020B0604020202020204" pitchFamily="34" charset="0"/>
              </a:rPr>
              <a:t>Crit. Care Med</a:t>
            </a:r>
            <a:r>
              <a:rPr lang="en-US" sz="1200" dirty="0">
                <a:solidFill>
                  <a:srgbClr val="FFFFFF"/>
                </a:solidFill>
                <a:latin typeface="Arial" panose="020B0604020202020204" pitchFamily="34" charset="0"/>
                <a:cs typeface="Arial" panose="020B0604020202020204" pitchFamily="34" charset="0"/>
              </a:rPr>
              <a:t> 2017 Nov;45(11):1907-1914 </a:t>
            </a:r>
          </a:p>
        </p:txBody>
      </p:sp>
    </p:spTree>
    <p:extLst>
      <p:ext uri="{BB962C8B-B14F-4D97-AF65-F5344CB8AC3E}">
        <p14:creationId xmlns:p14="http://schemas.microsoft.com/office/powerpoint/2010/main" val="378865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FA0916B1-2156-4BD5-9E14-118BCF56A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225"/>
            <a:ext cx="913288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1" name="Rectangle 2">
            <a:extLst>
              <a:ext uri="{FF2B5EF4-FFF2-40B4-BE49-F238E27FC236}">
                <a16:creationId xmlns:a16="http://schemas.microsoft.com/office/drawing/2014/main" id="{9CCB3D8D-3505-4B6B-BBF2-A1F51A7ADCDA}"/>
              </a:ext>
            </a:extLst>
          </p:cNvPr>
          <p:cNvSpPr>
            <a:spLocks noChangeArrowheads="1"/>
          </p:cNvSpPr>
          <p:nvPr/>
        </p:nvSpPr>
        <p:spPr bwMode="auto">
          <a:xfrm>
            <a:off x="1481138" y="4668838"/>
            <a:ext cx="680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Glasgow Outcome Score-Extended distribution between ICP only and PbtO2 + ICP groups.</a:t>
            </a:r>
          </a:p>
        </p:txBody>
      </p:sp>
      <p:sp>
        <p:nvSpPr>
          <p:cNvPr id="83972" name="Title 2">
            <a:extLst>
              <a:ext uri="{FF2B5EF4-FFF2-40B4-BE49-F238E27FC236}">
                <a16:creationId xmlns:a16="http://schemas.microsoft.com/office/drawing/2014/main" id="{3AEC4E20-8B67-4C4F-B51B-4B75A8EE68B6}"/>
              </a:ext>
            </a:extLst>
          </p:cNvPr>
          <p:cNvSpPr txBox="1">
            <a:spLocks/>
          </p:cNvSpPr>
          <p:nvPr/>
        </p:nvSpPr>
        <p:spPr bwMode="auto">
          <a:xfrm>
            <a:off x="0" y="0"/>
            <a:ext cx="83835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4000" dirty="0">
                <a:cs typeface="Arial" panose="020B0604020202020204" pitchFamily="34" charset="0"/>
              </a:rPr>
              <a:t>Secondary Outcome: Non-futility</a:t>
            </a:r>
          </a:p>
        </p:txBody>
      </p:sp>
      <p:sp>
        <p:nvSpPr>
          <p:cNvPr id="83973" name="TextBox 4">
            <a:extLst>
              <a:ext uri="{FF2B5EF4-FFF2-40B4-BE49-F238E27FC236}">
                <a16:creationId xmlns:a16="http://schemas.microsoft.com/office/drawing/2014/main" id="{265265B6-45DA-4EB5-AA41-C429DA47523C}"/>
              </a:ext>
            </a:extLst>
          </p:cNvPr>
          <p:cNvSpPr txBox="1">
            <a:spLocks noChangeArrowheads="1"/>
          </p:cNvSpPr>
          <p:nvPr/>
        </p:nvSpPr>
        <p:spPr bwMode="auto">
          <a:xfrm>
            <a:off x="552450" y="5918200"/>
            <a:ext cx="7729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b="1" i="1">
                <a:solidFill>
                  <a:srgbClr val="C00000"/>
                </a:solidFill>
              </a:rPr>
              <a:t>Okonkwo DO, et al. Crit Care Med 2017;45(11):1907-1914.</a:t>
            </a:r>
            <a:endParaRPr lang="en-US" altLang="en-US"/>
          </a:p>
        </p:txBody>
      </p:sp>
    </p:spTree>
    <p:extLst>
      <p:ext uri="{BB962C8B-B14F-4D97-AF65-F5344CB8AC3E}">
        <p14:creationId xmlns:p14="http://schemas.microsoft.com/office/powerpoint/2010/main" val="369101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440" y="2839645"/>
            <a:ext cx="4331369" cy="888390"/>
          </a:xfrm>
          <a:prstGeom prst="rect">
            <a:avLst/>
          </a:prstGeom>
        </p:spPr>
      </p:pic>
    </p:spTree>
    <p:extLst>
      <p:ext uri="{BB962C8B-B14F-4D97-AF65-F5344CB8AC3E}">
        <p14:creationId xmlns:p14="http://schemas.microsoft.com/office/powerpoint/2010/main" val="310725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28650" y="683001"/>
            <a:ext cx="7886700" cy="1325563"/>
          </a:xfrm>
        </p:spPr>
        <p:txBody>
          <a:bodyPr/>
          <a:lstStyle/>
          <a:p>
            <a:r>
              <a:rPr lang="en-US" altLang="en-US" dirty="0">
                <a:latin typeface="Arial" charset="0"/>
                <a:cs typeface="Arial" charset="0"/>
              </a:rPr>
              <a:t>BOOST-Phase 3 (BOOST3)</a:t>
            </a:r>
          </a:p>
        </p:txBody>
      </p:sp>
      <p:sp>
        <p:nvSpPr>
          <p:cNvPr id="67587" name="Content Placeholder 2"/>
          <p:cNvSpPr>
            <a:spLocks noGrp="1"/>
          </p:cNvSpPr>
          <p:nvPr>
            <p:ph idx="1"/>
          </p:nvPr>
        </p:nvSpPr>
        <p:spPr>
          <a:xfrm>
            <a:off x="628650" y="2149159"/>
            <a:ext cx="7886700" cy="4351338"/>
          </a:xfrm>
        </p:spPr>
        <p:txBody>
          <a:bodyPr>
            <a:normAutofit/>
          </a:bodyPr>
          <a:lstStyle/>
          <a:p>
            <a:r>
              <a:rPr lang="en-US" altLang="en-US" sz="2800" dirty="0">
                <a:latin typeface="Arial" charset="0"/>
                <a:cs typeface="Arial" charset="0"/>
              </a:rPr>
              <a:t>Approved by NINDS Council 9/2017</a:t>
            </a:r>
          </a:p>
          <a:p>
            <a:r>
              <a:rPr lang="en-US" altLang="en-US" sz="2800" dirty="0">
                <a:latin typeface="Arial" charset="0"/>
                <a:cs typeface="Arial" charset="0"/>
              </a:rPr>
              <a:t>Target enrollment 1094</a:t>
            </a:r>
          </a:p>
          <a:p>
            <a:pPr lvl="1"/>
            <a:r>
              <a:rPr lang="en-US" altLang="en-US" sz="2800" dirty="0">
                <a:latin typeface="Arial" charset="0"/>
                <a:cs typeface="Arial" charset="0"/>
              </a:rPr>
              <a:t>Sufficient to detect a 10% absolute improvement in good outcome </a:t>
            </a:r>
          </a:p>
          <a:p>
            <a:pPr lvl="1"/>
            <a:r>
              <a:rPr lang="en-US" altLang="en-US" sz="2800" dirty="0">
                <a:latin typeface="Arial" charset="0"/>
                <a:cs typeface="Arial" charset="0"/>
              </a:rPr>
              <a:t>GOS-E Sliding Dichotomy</a:t>
            </a:r>
          </a:p>
          <a:p>
            <a:r>
              <a:rPr lang="en-US" altLang="en-US" sz="2800" dirty="0">
                <a:latin typeface="Arial" charset="0"/>
                <a:cs typeface="Arial" charset="0"/>
              </a:rPr>
              <a:t>Planned 45 sites</a:t>
            </a:r>
          </a:p>
          <a:p>
            <a:r>
              <a:rPr lang="en-US" altLang="en-US" sz="2800" dirty="0">
                <a:latin typeface="Arial" charset="0"/>
                <a:cs typeface="Arial" charset="0"/>
              </a:rPr>
              <a:t>Funded in August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662" y="5999747"/>
            <a:ext cx="2622885" cy="439404"/>
          </a:xfrm>
          <a:prstGeom prst="rect">
            <a:avLst/>
          </a:prstGeom>
        </p:spPr>
      </p:pic>
    </p:spTree>
    <p:extLst>
      <p:ext uri="{BB962C8B-B14F-4D97-AF65-F5344CB8AC3E}">
        <p14:creationId xmlns:p14="http://schemas.microsoft.com/office/powerpoint/2010/main" val="409028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47675"/>
            <a:ext cx="8372475" cy="1143000"/>
          </a:xfrm>
        </p:spPr>
        <p:txBody>
          <a:bodyPr/>
          <a:lstStyle/>
          <a:p>
            <a:r>
              <a:rPr lang="en-US" sz="4000" dirty="0">
                <a:latin typeface="Arial" panose="020B0604020202020204" pitchFamily="34" charset="0"/>
                <a:cs typeface="Arial" panose="020B0604020202020204" pitchFamily="34" charset="0"/>
              </a:rPr>
              <a:t>Primary Objective</a:t>
            </a:r>
          </a:p>
        </p:txBody>
      </p:sp>
      <p:sp>
        <p:nvSpPr>
          <p:cNvPr id="3" name="Content Placeholder 2"/>
          <p:cNvSpPr>
            <a:spLocks noGrp="1"/>
          </p:cNvSpPr>
          <p:nvPr>
            <p:ph idx="1"/>
          </p:nvPr>
        </p:nvSpPr>
        <p:spPr>
          <a:xfrm>
            <a:off x="508000" y="1743075"/>
            <a:ext cx="7950200" cy="4114800"/>
          </a:xfrm>
        </p:spPr>
        <p:txBody>
          <a:bodyPr/>
          <a:lstStyle/>
          <a:p>
            <a:pPr marL="0" indent="0">
              <a:buNone/>
            </a:pPr>
            <a:r>
              <a:rPr lang="en-US" sz="2800" dirty="0">
                <a:latin typeface="Arial" panose="020B0604020202020204" pitchFamily="34" charset="0"/>
                <a:cs typeface="Arial" panose="020B0604020202020204" pitchFamily="34" charset="0"/>
              </a:rPr>
              <a:t>To determine whether the prescribed treatment protocol, informed by PbtO</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monitoring, results in improved neurologic outcome measured by the Glasgow Outcome Scale-Extended (GOS-E) 6 months after injury compared to treatment based on intracranial pressure (ICP) monitoring only.</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29063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47675"/>
            <a:ext cx="8372475" cy="1143000"/>
          </a:xfrm>
        </p:spPr>
        <p:txBody>
          <a:bodyPr/>
          <a:lstStyle/>
          <a:p>
            <a:r>
              <a:rPr lang="en-US" sz="4000" dirty="0">
                <a:latin typeface="Arial" panose="020B0604020202020204" pitchFamily="34" charset="0"/>
                <a:cs typeface="Arial" panose="020B0604020202020204" pitchFamily="34" charset="0"/>
              </a:rPr>
              <a:t>Secondary Objectives</a:t>
            </a:r>
          </a:p>
        </p:txBody>
      </p:sp>
      <p:sp>
        <p:nvSpPr>
          <p:cNvPr id="3" name="Content Placeholder 2"/>
          <p:cNvSpPr>
            <a:spLocks noGrp="1"/>
          </p:cNvSpPr>
          <p:nvPr>
            <p:ph idx="1"/>
          </p:nvPr>
        </p:nvSpPr>
        <p:spPr>
          <a:xfrm>
            <a:off x="559837" y="1388511"/>
            <a:ext cx="8304245" cy="5156668"/>
          </a:xfrm>
        </p:spPr>
        <p:txBody>
          <a:bodyPr>
            <a:normAutofit/>
          </a:bodyPr>
          <a:lstStyle/>
          <a:p>
            <a:r>
              <a:rPr lang="en-US" sz="2000" dirty="0">
                <a:latin typeface="Arial" panose="020B0604020202020204" pitchFamily="34" charset="0"/>
                <a:cs typeface="Arial" panose="020B0604020202020204" pitchFamily="34" charset="0"/>
              </a:rPr>
              <a:t>To determine whether treatment informed by PbtO2 monitoring improves functional, cognitive, and behavioral outcome at 6 months</a:t>
            </a:r>
          </a:p>
          <a:p>
            <a:r>
              <a:rPr lang="en-US" sz="2000" dirty="0">
                <a:latin typeface="Arial" panose="020B0604020202020204" pitchFamily="34" charset="0"/>
                <a:cs typeface="Arial" panose="020B0604020202020204" pitchFamily="34" charset="0"/>
              </a:rPr>
              <a:t>Safety objective: To determine whether adverse events and serious adverse events associated with PbtO2 and ICP directed therapy are different from adverse events and serious adverse events for therapy directed only at ICP </a:t>
            </a:r>
          </a:p>
          <a:p>
            <a:r>
              <a:rPr lang="en-US" sz="2000" dirty="0">
                <a:latin typeface="Arial" panose="020B0604020202020204" pitchFamily="34" charset="0"/>
                <a:cs typeface="Arial" panose="020B0604020202020204" pitchFamily="34" charset="0"/>
              </a:rPr>
              <a:t>To determine whether treatment informed by PbtO2 monitoring reduces total brain hypoxia exposure, measured by the area under the PbtO2 curve below 20 mmHg</a:t>
            </a:r>
          </a:p>
          <a:p>
            <a:r>
              <a:rPr lang="en-US" sz="2000" dirty="0">
                <a:latin typeface="Arial" panose="020B0604020202020204" pitchFamily="34" charset="0"/>
                <a:cs typeface="Arial" panose="020B0604020202020204" pitchFamily="34" charset="0"/>
              </a:rPr>
              <a:t>To determine whether total brain hypoxia exposure is correlated with worse neurological outcome as measured with the GOS-E</a:t>
            </a:r>
          </a:p>
          <a:p>
            <a:r>
              <a:rPr lang="en-US" sz="2000" dirty="0">
                <a:latin typeface="Arial" panose="020B0604020202020204" pitchFamily="34" charset="0"/>
                <a:cs typeface="Arial" panose="020B0604020202020204" pitchFamily="34" charset="0"/>
              </a:rPr>
              <a:t>To determine whether total brain hypoxia time is independently correlated with worse neurological outcome as measured by the GOS-E, mortality, and quantified  by a composite outcome measure based on functional, cognitive, and behavioral assessments.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334661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lstStyle/>
          <a:p>
            <a:r>
              <a:rPr lang="en-US" altLang="en-US" dirty="0">
                <a:latin typeface="Arial" charset="0"/>
              </a:rPr>
              <a:t>Brain Tissue Oxygen Monitors</a:t>
            </a:r>
          </a:p>
        </p:txBody>
      </p:sp>
      <p:sp>
        <p:nvSpPr>
          <p:cNvPr id="7171" name="Rectangle 3"/>
          <p:cNvSpPr>
            <a:spLocks noGrp="1" noChangeArrowheads="1"/>
          </p:cNvSpPr>
          <p:nvPr>
            <p:ph idx="1"/>
          </p:nvPr>
        </p:nvSpPr>
        <p:spPr>
          <a:xfrm>
            <a:off x="535755" y="4132162"/>
            <a:ext cx="7998645" cy="2497238"/>
          </a:xfrm>
        </p:spPr>
        <p:txBody>
          <a:bodyPr/>
          <a:lstStyle/>
          <a:p>
            <a:r>
              <a:rPr lang="en-US" altLang="en-US" sz="2400" dirty="0">
                <a:latin typeface="Arial" charset="0"/>
              </a:rPr>
              <a:t>FDA-approval:</a:t>
            </a:r>
          </a:p>
          <a:p>
            <a:pPr lvl="1"/>
            <a:r>
              <a:rPr lang="en-US" altLang="en-US" sz="2200" dirty="0">
                <a:latin typeface="Arial" panose="020B0604020202020204" pitchFamily="34" charset="0"/>
                <a:cs typeface="Arial" panose="020B0604020202020204" pitchFamily="34" charset="0"/>
              </a:rPr>
              <a:t>Integra </a:t>
            </a:r>
            <a:r>
              <a:rPr lang="en-US" altLang="en-US" sz="2200" dirty="0" err="1">
                <a:latin typeface="Arial" panose="020B0604020202020204" pitchFamily="34" charset="0"/>
                <a:cs typeface="Arial" panose="020B0604020202020204" pitchFamily="34" charset="0"/>
              </a:rPr>
              <a:t>Licox</a:t>
            </a:r>
            <a:r>
              <a:rPr lang="en-US" altLang="en-US" sz="2200" dirty="0">
                <a:latin typeface="Arial" panose="020B0604020202020204" pitchFamily="34" charset="0"/>
                <a:cs typeface="Arial" panose="020B0604020202020204" pitchFamily="34" charset="0"/>
              </a:rPr>
              <a:t>® in 2000; </a:t>
            </a:r>
            <a:r>
              <a:rPr lang="en-US" altLang="en-US" sz="2200" dirty="0" err="1">
                <a:latin typeface="Arial" panose="020B0604020202020204" pitchFamily="34" charset="0"/>
                <a:cs typeface="Arial" panose="020B0604020202020204" pitchFamily="34" charset="0"/>
              </a:rPr>
              <a:t>Raumedic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Neurovent</a:t>
            </a:r>
            <a:r>
              <a:rPr lang="en-US" altLang="en-US" sz="2200" dirty="0">
                <a:latin typeface="Arial" panose="020B0604020202020204" pitchFamily="34" charset="0"/>
                <a:cs typeface="Arial" panose="020B0604020202020204" pitchFamily="34" charset="0"/>
              </a:rPr>
              <a:t> PTO in 2007</a:t>
            </a:r>
          </a:p>
          <a:p>
            <a:r>
              <a:rPr lang="en-US" altLang="en-US" sz="2400" dirty="0">
                <a:latin typeface="Arial" charset="0"/>
              </a:rPr>
              <a:t>Measures PbtO</a:t>
            </a:r>
            <a:r>
              <a:rPr lang="en-US" altLang="en-US" sz="2400" baseline="-25000" dirty="0">
                <a:latin typeface="Arial" charset="0"/>
              </a:rPr>
              <a:t>2</a:t>
            </a:r>
            <a:r>
              <a:rPr lang="en-US" altLang="en-US" sz="2400" dirty="0">
                <a:latin typeface="Arial" charset="0"/>
              </a:rPr>
              <a:t> in mm</a:t>
            </a:r>
            <a:r>
              <a:rPr lang="en-US" altLang="en-US" sz="2400" baseline="30000" dirty="0">
                <a:latin typeface="Arial" charset="0"/>
              </a:rPr>
              <a:t>3 </a:t>
            </a:r>
            <a:r>
              <a:rPr lang="en-US" altLang="en-US" sz="2400" dirty="0">
                <a:latin typeface="Arial" charset="0"/>
              </a:rPr>
              <a:t>region around tip of catheter</a:t>
            </a:r>
          </a:p>
          <a:p>
            <a:r>
              <a:rPr lang="en-US" altLang="en-US" sz="2400" dirty="0">
                <a:latin typeface="Arial" charset="0"/>
              </a:rPr>
              <a:t>No Class I data that it improves outcome</a:t>
            </a:r>
          </a:p>
          <a:p>
            <a:r>
              <a:rPr lang="en-US" altLang="en-US" sz="2400" dirty="0">
                <a:latin typeface="Arial" charset="0"/>
              </a:rPr>
              <a:t>Variable penetrance of utilization in NICU</a:t>
            </a:r>
          </a:p>
          <a:p>
            <a:endParaRPr lang="en-US" altLang="en-US" sz="2400" dirty="0">
              <a:latin typeface="Arial" charset="0"/>
            </a:endParaRPr>
          </a:p>
        </p:txBody>
      </p:sp>
      <p:pic>
        <p:nvPicPr>
          <p:cNvPr id="3" name="Picture 2">
            <a:extLst>
              <a:ext uri="{FF2B5EF4-FFF2-40B4-BE49-F238E27FC236}">
                <a16:creationId xmlns:a16="http://schemas.microsoft.com/office/drawing/2014/main" id="{044B3115-E579-40FD-A43B-4356BE768B39}"/>
              </a:ext>
            </a:extLst>
          </p:cNvPr>
          <p:cNvPicPr>
            <a:picLocks noChangeAspect="1"/>
          </p:cNvPicPr>
          <p:nvPr/>
        </p:nvPicPr>
        <p:blipFill>
          <a:blip r:embed="rId3"/>
          <a:stretch>
            <a:fillRect/>
          </a:stretch>
        </p:blipFill>
        <p:spPr>
          <a:xfrm>
            <a:off x="459555" y="1060004"/>
            <a:ext cx="7998645" cy="2816596"/>
          </a:xfrm>
          <a:prstGeom prst="rect">
            <a:avLst/>
          </a:prstGeom>
        </p:spPr>
      </p:pic>
    </p:spTree>
    <p:extLst>
      <p:ext uri="{BB962C8B-B14F-4D97-AF65-F5344CB8AC3E}">
        <p14:creationId xmlns:p14="http://schemas.microsoft.com/office/powerpoint/2010/main" val="375131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74916"/>
          </a:xfrm>
        </p:spPr>
        <p:txBody>
          <a:bodyPr/>
          <a:lstStyle/>
          <a:p>
            <a:r>
              <a:rPr lang="en-US" dirty="0">
                <a:latin typeface="Arial" panose="020B0604020202020204" pitchFamily="34" charset="0"/>
                <a:cs typeface="Arial" panose="020B0604020202020204" pitchFamily="34" charset="0"/>
              </a:rPr>
              <a:t>Inclusion Criteria</a:t>
            </a:r>
          </a:p>
        </p:txBody>
      </p:sp>
      <p:sp>
        <p:nvSpPr>
          <p:cNvPr id="3" name="Content Placeholder 2"/>
          <p:cNvSpPr>
            <a:spLocks noGrp="1"/>
          </p:cNvSpPr>
          <p:nvPr>
            <p:ph idx="1"/>
          </p:nvPr>
        </p:nvSpPr>
        <p:spPr>
          <a:xfrm>
            <a:off x="439838" y="1540043"/>
            <a:ext cx="8075512" cy="4636920"/>
          </a:xfrm>
        </p:spPr>
        <p:txBody>
          <a:bodyPr>
            <a:normAutofit/>
          </a:bodyPr>
          <a:lstStyle/>
          <a:p>
            <a:r>
              <a:rPr lang="en-US" sz="1600" dirty="0">
                <a:latin typeface="Arial" panose="020B0604020202020204" pitchFamily="34" charset="0"/>
                <a:ea typeface="Arial" panose="020B0604020202020204" pitchFamily="34" charset="0"/>
              </a:rPr>
              <a:t>1</a:t>
            </a:r>
            <a:r>
              <a:rPr lang="en-US" sz="2000" dirty="0">
                <a:latin typeface="Arial" panose="020B0604020202020204" pitchFamily="34" charset="0"/>
                <a:ea typeface="Arial" panose="020B0604020202020204" pitchFamily="34" charset="0"/>
                <a:cs typeface="Arial" panose="020B0604020202020204" pitchFamily="34" charset="0"/>
              </a:rPr>
              <a:t>. Non-penetrating traumatic brain injury (TBI)</a:t>
            </a:r>
          </a:p>
          <a:p>
            <a:r>
              <a:rPr lang="en-US" sz="2000" dirty="0">
                <a:latin typeface="Arial" panose="020B0604020202020204" pitchFamily="34" charset="0"/>
                <a:ea typeface="Arial" panose="020B0604020202020204" pitchFamily="34" charset="0"/>
                <a:cs typeface="Arial" panose="020B0604020202020204" pitchFamily="34" charset="0"/>
              </a:rPr>
              <a:t>2. Requirement for intracranial pressure monitoring, based on BTF / ACS TQIP Guidelines for the Management of Severe TBI, as operationalized below: </a:t>
            </a:r>
            <a:endParaRPr lang="en-US" sz="2000" dirty="0">
              <a:latin typeface="Arial" panose="020B0604020202020204" pitchFamily="34" charset="0"/>
              <a:ea typeface="Calibri" panose="020F0502020204030204" pitchFamily="34" charset="0"/>
              <a:cs typeface="Arial" panose="020B0604020202020204" pitchFamily="34" charset="0"/>
            </a:endParaRPr>
          </a:p>
          <a:p>
            <a:pPr lvl="1"/>
            <a:r>
              <a:rPr lang="en-US" sz="2000" dirty="0">
                <a:latin typeface="Arial" panose="020B0604020202020204" pitchFamily="34" charset="0"/>
                <a:ea typeface="Arial" panose="020B0604020202020204" pitchFamily="34" charset="0"/>
                <a:cs typeface="Arial" panose="020B0604020202020204" pitchFamily="34" charset="0"/>
              </a:rPr>
              <a:t>GCS 3-8 (measured off paralytics)  (In intubated patients, GCS Motor score &lt; 6)</a:t>
            </a:r>
            <a:endParaRPr lang="en-US" sz="2000" dirty="0">
              <a:latin typeface="Arial" panose="020B0604020202020204" pitchFamily="34" charset="0"/>
              <a:ea typeface="Calibri" panose="020F0502020204030204" pitchFamily="34" charset="0"/>
              <a:cs typeface="Arial" panose="020B0604020202020204" pitchFamily="34" charset="0"/>
            </a:endParaRPr>
          </a:p>
          <a:p>
            <a:pPr lvl="1"/>
            <a:r>
              <a:rPr lang="en-US" sz="2000" dirty="0">
                <a:latin typeface="Arial" panose="020B0604020202020204" pitchFamily="34" charset="0"/>
                <a:ea typeface="Arial" panose="020B0604020202020204" pitchFamily="34" charset="0"/>
                <a:cs typeface="Arial" panose="020B0604020202020204" pitchFamily="34" charset="0"/>
              </a:rPr>
              <a:t>Evidence of intracranial trauma on CT scan (Marshall Score &gt; 1)</a:t>
            </a:r>
            <a:endParaRPr lang="en-US" sz="2000" dirty="0">
              <a:latin typeface="Arial" panose="020B0604020202020204" pitchFamily="34" charset="0"/>
              <a:ea typeface="Calibri" panose="020F0502020204030204" pitchFamily="34" charset="0"/>
              <a:cs typeface="Arial" panose="020B0604020202020204" pitchFamily="34" charset="0"/>
            </a:endParaRPr>
          </a:p>
          <a:p>
            <a:pPr lvl="1"/>
            <a:r>
              <a:rPr lang="en-US" sz="2000" dirty="0">
                <a:latin typeface="Arial" panose="020B0604020202020204" pitchFamily="34" charset="0"/>
                <a:ea typeface="Arial" panose="020B0604020202020204" pitchFamily="34" charset="0"/>
                <a:cs typeface="Arial" panose="020B0604020202020204" pitchFamily="34" charset="0"/>
              </a:rPr>
              <a:t>If patient has a witnessed seizure, wait 30 min to evaluate GCS</a:t>
            </a:r>
          </a:p>
          <a:p>
            <a:r>
              <a:rPr lang="en-US" sz="2000" dirty="0">
                <a:latin typeface="Arial" panose="020B0604020202020204" pitchFamily="34" charset="0"/>
                <a:ea typeface="Arial" panose="020B0604020202020204" pitchFamily="34" charset="0"/>
                <a:cs typeface="Arial" panose="020B0604020202020204" pitchFamily="34" charset="0"/>
              </a:rPr>
              <a:t>3. Able to place intracranial monitors and randomize within 6 hours of arrival at enrolling hospital, but no later than 12 hours from injury</a:t>
            </a: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Arial" panose="020B0604020202020204" pitchFamily="34" charset="0"/>
                <a:cs typeface="Arial" panose="020B0604020202020204" pitchFamily="34" charset="0"/>
              </a:rPr>
              <a:t>4.  Males and females ages </a:t>
            </a:r>
            <a:r>
              <a:rPr lang="en-US" sz="2000" u="sng" dirty="0">
                <a:latin typeface="Arial" panose="020B0604020202020204" pitchFamily="34" charset="0"/>
                <a:ea typeface="Arial" panose="020B0604020202020204" pitchFamily="34" charset="0"/>
                <a:cs typeface="Arial" panose="020B0604020202020204" pitchFamily="34" charset="0"/>
              </a:rPr>
              <a:t>&gt;</a:t>
            </a:r>
            <a:r>
              <a:rPr lang="en-US" sz="2000" dirty="0">
                <a:latin typeface="Arial" panose="020B0604020202020204" pitchFamily="34" charset="0"/>
                <a:ea typeface="Arial" panose="020B0604020202020204" pitchFamily="34" charset="0"/>
                <a:cs typeface="Arial" panose="020B0604020202020204" pitchFamily="34" charset="0"/>
              </a:rPr>
              <a:t>14</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1600" dirty="0">
              <a:latin typeface="Calibri" panose="020F0502020204030204" pitchFamily="34" charset="0"/>
              <a:ea typeface="Calibri" panose="020F0502020204030204" pitchFamily="34" charset="0"/>
            </a:endParaRPr>
          </a:p>
          <a:p>
            <a:pPr lvl="1"/>
            <a:endParaRPr lang="en-US" sz="1600" dirty="0">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146879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55" y="198378"/>
            <a:ext cx="7886700" cy="773863"/>
          </a:xfrm>
        </p:spPr>
        <p:txBody>
          <a:bodyPr/>
          <a:lstStyle/>
          <a:p>
            <a:r>
              <a:rPr lang="en-US" dirty="0">
                <a:latin typeface="Arial" panose="020B0604020202020204" pitchFamily="34" charset="0"/>
                <a:cs typeface="Arial" panose="020B0604020202020204" pitchFamily="34" charset="0"/>
              </a:rPr>
              <a:t>Exclusion Criteria</a:t>
            </a:r>
          </a:p>
        </p:txBody>
      </p:sp>
      <p:sp>
        <p:nvSpPr>
          <p:cNvPr id="3" name="Content Placeholder 2"/>
          <p:cNvSpPr>
            <a:spLocks noGrp="1"/>
          </p:cNvSpPr>
          <p:nvPr>
            <p:ph idx="1"/>
          </p:nvPr>
        </p:nvSpPr>
        <p:spPr>
          <a:xfrm>
            <a:off x="347241" y="972241"/>
            <a:ext cx="8168109" cy="5805548"/>
          </a:xfrm>
        </p:spPr>
        <p:txBody>
          <a:bodyPr>
            <a:normAutofit/>
          </a:bodyPr>
          <a:lstStyle/>
          <a:p>
            <a:r>
              <a:rPr lang="en-US" sz="1800" dirty="0">
                <a:latin typeface="Arial" panose="020B0604020202020204" pitchFamily="34" charset="0"/>
                <a:ea typeface="Arial" panose="020B0604020202020204" pitchFamily="34" charset="0"/>
                <a:cs typeface="Arial" panose="020B0604020202020204" pitchFamily="34" charset="0"/>
              </a:rPr>
              <a:t>1. Bilaterally absent pupillary response in the absence of paralytic medication</a:t>
            </a:r>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Arial" panose="020B0604020202020204" pitchFamily="34" charset="0"/>
                <a:cs typeface="Arial" panose="020B0604020202020204" pitchFamily="34" charset="0"/>
              </a:rPr>
              <a:t>2. Contraindication to the placement of parenchymal monitors, such as uncorrectable coagulopathy</a:t>
            </a:r>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3. </a:t>
            </a:r>
            <a:r>
              <a:rPr lang="en-US" sz="1800" dirty="0">
                <a:latin typeface="Arial" panose="020B0604020202020204" pitchFamily="34" charset="0"/>
                <a:ea typeface="Arial" panose="020B0604020202020204" pitchFamily="34" charset="0"/>
                <a:cs typeface="Arial" panose="020B0604020202020204" pitchFamily="34" charset="0"/>
              </a:rPr>
              <a:t>Refractory hypotension (SBP &lt; 90 mmHg for two consecutive readings at least 5 minutes apart any time prior to randomization)</a:t>
            </a:r>
          </a:p>
          <a:p>
            <a:r>
              <a:rPr lang="en-US" sz="1800" dirty="0">
                <a:latin typeface="Arial" panose="020B0604020202020204" pitchFamily="34" charset="0"/>
                <a:ea typeface="Calibri" panose="020F0502020204030204" pitchFamily="34" charset="0"/>
                <a:cs typeface="Arial" panose="020B0604020202020204" pitchFamily="34" charset="0"/>
              </a:rPr>
              <a:t>4. </a:t>
            </a:r>
            <a:r>
              <a:rPr lang="en-US" sz="1800" dirty="0">
                <a:latin typeface="Arial" panose="020B0604020202020204" pitchFamily="34" charset="0"/>
                <a:ea typeface="Arial" panose="020B0604020202020204" pitchFamily="34" charset="0"/>
                <a:cs typeface="Arial" panose="020B0604020202020204" pitchFamily="34" charset="0"/>
              </a:rPr>
              <a:t>Refractory systemic hypoxia (SaO</a:t>
            </a:r>
            <a:r>
              <a:rPr lang="en-US" sz="1800" baseline="-25000" dirty="0">
                <a:latin typeface="Arial" panose="020B0604020202020204" pitchFamily="34" charset="0"/>
                <a:ea typeface="Arial" panose="020B0604020202020204" pitchFamily="34" charset="0"/>
                <a:cs typeface="Arial" panose="020B0604020202020204" pitchFamily="34" charset="0"/>
              </a:rPr>
              <a:t>2</a:t>
            </a:r>
            <a:r>
              <a:rPr lang="en-US" sz="1800" dirty="0">
                <a:latin typeface="Arial" panose="020B0604020202020204" pitchFamily="34" charset="0"/>
                <a:ea typeface="Arial" panose="020B0604020202020204" pitchFamily="34" charset="0"/>
                <a:cs typeface="Arial" panose="020B0604020202020204" pitchFamily="34" charset="0"/>
              </a:rPr>
              <a:t> &lt; 90% or F</a:t>
            </a:r>
            <a:r>
              <a:rPr lang="en-US" sz="1800" baseline="-25000" dirty="0">
                <a:latin typeface="Arial" panose="020B0604020202020204" pitchFamily="34" charset="0"/>
                <a:ea typeface="Arial" panose="020B0604020202020204" pitchFamily="34" charset="0"/>
                <a:cs typeface="Arial" panose="020B0604020202020204" pitchFamily="34" charset="0"/>
              </a:rPr>
              <a:t>i</a:t>
            </a:r>
            <a:r>
              <a:rPr lang="en-US" sz="1800" dirty="0">
                <a:latin typeface="Arial" panose="020B0604020202020204" pitchFamily="34" charset="0"/>
                <a:ea typeface="Arial" panose="020B0604020202020204" pitchFamily="34" charset="0"/>
                <a:cs typeface="Arial" panose="020B0604020202020204" pitchFamily="34" charset="0"/>
              </a:rPr>
              <a:t>O</a:t>
            </a:r>
            <a:r>
              <a:rPr lang="en-US" sz="1800" baseline="-25000" dirty="0">
                <a:latin typeface="Arial" panose="020B0604020202020204" pitchFamily="34" charset="0"/>
                <a:ea typeface="Arial" panose="020B0604020202020204" pitchFamily="34" charset="0"/>
                <a:cs typeface="Arial" panose="020B0604020202020204" pitchFamily="34" charset="0"/>
              </a:rPr>
              <a:t>2</a:t>
            </a:r>
            <a:r>
              <a:rPr lang="en-US" sz="1800" dirty="0">
                <a:latin typeface="Arial" panose="020B0604020202020204" pitchFamily="34" charset="0"/>
                <a:ea typeface="Arial" panose="020B0604020202020204" pitchFamily="34" charset="0"/>
                <a:cs typeface="Arial" panose="020B0604020202020204" pitchFamily="34" charset="0"/>
              </a:rPr>
              <a:t> </a:t>
            </a:r>
            <a:r>
              <a:rPr lang="en-US" sz="1800" u="sng" dirty="0">
                <a:latin typeface="Arial" panose="020B0604020202020204" pitchFamily="34" charset="0"/>
                <a:ea typeface="Arial" panose="020B0604020202020204" pitchFamily="34" charset="0"/>
                <a:cs typeface="Arial" panose="020B0604020202020204" pitchFamily="34" charset="0"/>
              </a:rPr>
              <a:t>&gt;</a:t>
            </a:r>
            <a:r>
              <a:rPr lang="en-US" sz="1800" dirty="0">
                <a:latin typeface="Arial" panose="020B0604020202020204" pitchFamily="34" charset="0"/>
                <a:ea typeface="Arial" panose="020B0604020202020204" pitchFamily="34" charset="0"/>
                <a:cs typeface="Arial" panose="020B0604020202020204" pitchFamily="34" charset="0"/>
              </a:rPr>
              <a:t> 0.5 for two consecutive readings at least 5 minutes apart any time prior to randomization)</a:t>
            </a:r>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5. </a:t>
            </a:r>
            <a:r>
              <a:rPr lang="en-US" sz="1800" dirty="0">
                <a:latin typeface="Arial" panose="020B0604020202020204" pitchFamily="34" charset="0"/>
                <a:ea typeface="Arial" panose="020B0604020202020204" pitchFamily="34" charset="0"/>
                <a:cs typeface="Arial" panose="020B0604020202020204" pitchFamily="34" charset="0"/>
              </a:rPr>
              <a:t>PaO</a:t>
            </a:r>
            <a:r>
              <a:rPr lang="en-US" sz="1800" baseline="-25000" dirty="0">
                <a:latin typeface="Arial" panose="020B0604020202020204" pitchFamily="34" charset="0"/>
                <a:ea typeface="Arial" panose="020B0604020202020204" pitchFamily="34" charset="0"/>
                <a:cs typeface="Arial" panose="020B0604020202020204" pitchFamily="34" charset="0"/>
              </a:rPr>
              <a:t>2</a:t>
            </a:r>
            <a:r>
              <a:rPr lang="en-US" sz="1800" dirty="0">
                <a:latin typeface="Arial" panose="020B0604020202020204" pitchFamily="34" charset="0"/>
                <a:ea typeface="Arial" panose="020B0604020202020204" pitchFamily="34" charset="0"/>
                <a:cs typeface="Arial" panose="020B0604020202020204" pitchFamily="34" charset="0"/>
              </a:rPr>
              <a:t>/FiO</a:t>
            </a:r>
            <a:r>
              <a:rPr lang="en-US" sz="1800" baseline="-25000" dirty="0">
                <a:latin typeface="Arial" panose="020B0604020202020204" pitchFamily="34" charset="0"/>
                <a:ea typeface="Arial" panose="020B0604020202020204" pitchFamily="34" charset="0"/>
                <a:cs typeface="Arial" panose="020B0604020202020204" pitchFamily="34" charset="0"/>
              </a:rPr>
              <a:t>2</a:t>
            </a:r>
            <a:r>
              <a:rPr lang="en-US" sz="1800" dirty="0">
                <a:latin typeface="Arial" panose="020B0604020202020204" pitchFamily="34" charset="0"/>
                <a:ea typeface="Arial" panose="020B0604020202020204" pitchFamily="34" charset="0"/>
                <a:cs typeface="Arial" panose="020B0604020202020204" pitchFamily="34" charset="0"/>
              </a:rPr>
              <a:t> ratio &lt; 200</a:t>
            </a:r>
          </a:p>
          <a:p>
            <a:r>
              <a:rPr lang="en-US" sz="1800" dirty="0">
                <a:latin typeface="Arial" panose="020B0604020202020204" pitchFamily="34" charset="0"/>
                <a:ea typeface="Arial" panose="020B0604020202020204" pitchFamily="34" charset="0"/>
                <a:cs typeface="Arial" panose="020B0604020202020204" pitchFamily="34" charset="0"/>
              </a:rPr>
              <a:t>6. Pre-existing neurologic disease (e.g. TBI, stroke, or neurodegenerative disorder) with confounding residual neurologic deficits</a:t>
            </a:r>
          </a:p>
          <a:p>
            <a:r>
              <a:rPr lang="en-US" sz="1800" dirty="0">
                <a:latin typeface="Arial" panose="020B0604020202020204" pitchFamily="34" charset="0"/>
                <a:ea typeface="Calibri" panose="020F0502020204030204" pitchFamily="34" charset="0"/>
                <a:cs typeface="Arial" panose="020B0604020202020204" pitchFamily="34" charset="0"/>
              </a:rPr>
              <a:t>7. </a:t>
            </a:r>
            <a:r>
              <a:rPr lang="en-US" sz="1800" dirty="0">
                <a:latin typeface="Arial" panose="020B0604020202020204" pitchFamily="34" charset="0"/>
                <a:ea typeface="Arial" panose="020B0604020202020204" pitchFamily="34" charset="0"/>
                <a:cs typeface="Arial" panose="020B0604020202020204" pitchFamily="34" charset="0"/>
              </a:rPr>
              <a:t>Inability to perform activities of daily living (ADL) without assistance prior to injury</a:t>
            </a:r>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8. </a:t>
            </a:r>
            <a:r>
              <a:rPr lang="en-US" sz="1800" dirty="0">
                <a:latin typeface="Arial" panose="020B0604020202020204" pitchFamily="34" charset="0"/>
                <a:ea typeface="Arial" panose="020B0604020202020204" pitchFamily="34" charset="0"/>
                <a:cs typeface="Arial" panose="020B0604020202020204" pitchFamily="34" charset="0"/>
              </a:rPr>
              <a:t>Known active drug or alcohol dependence that, in the opinion of site investigator, would interfere with physiological response to PbtO</a:t>
            </a:r>
            <a:r>
              <a:rPr lang="en-US" sz="1800" baseline="-25000" dirty="0">
                <a:latin typeface="Arial" panose="020B0604020202020204" pitchFamily="34" charset="0"/>
                <a:ea typeface="Arial" panose="020B0604020202020204" pitchFamily="34" charset="0"/>
                <a:cs typeface="Arial" panose="020B0604020202020204" pitchFamily="34" charset="0"/>
              </a:rPr>
              <a:t>2</a:t>
            </a:r>
            <a:r>
              <a:rPr lang="en-US" sz="1800" dirty="0">
                <a:latin typeface="Arial" panose="020B0604020202020204" pitchFamily="34" charset="0"/>
                <a:ea typeface="Arial" panose="020B0604020202020204" pitchFamily="34" charset="0"/>
                <a:cs typeface="Arial" panose="020B0604020202020204" pitchFamily="34" charset="0"/>
              </a:rPr>
              <a:t> treatments</a:t>
            </a:r>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Arial" panose="020B0604020202020204" pitchFamily="34" charset="0"/>
                <a:cs typeface="Arial" panose="020B0604020202020204" pitchFamily="34" charset="0"/>
              </a:rPr>
              <a:t>9. Non-survivable injury (e.g. withdrawal of care prior to randomization, no intention for aggressive intervention, on hospice or DNR order etc.</a:t>
            </a:r>
            <a:r>
              <a:rPr lang="en-US" sz="1800" dirty="0">
                <a:latin typeface="Arial" panose="020B0604020202020204" pitchFamily="34" charset="0"/>
                <a:ea typeface="Calibri" panose="020F0502020204030204" pitchFamily="34" charset="0"/>
                <a:cs typeface="Arial" panose="020B0604020202020204" pitchFamily="34" charset="0"/>
              </a:rPr>
              <a:t>)</a:t>
            </a:r>
          </a:p>
          <a:p>
            <a:r>
              <a:rPr lang="en-US" sz="1800" dirty="0">
                <a:latin typeface="Arial" panose="020B0604020202020204" pitchFamily="34" charset="0"/>
                <a:ea typeface="Calibri" panose="020F0502020204030204" pitchFamily="34" charset="0"/>
                <a:cs typeface="Arial" panose="020B0604020202020204" pitchFamily="34" charset="0"/>
              </a:rPr>
              <a:t>10. </a:t>
            </a:r>
            <a:r>
              <a:rPr lang="en-US" sz="1800" dirty="0">
                <a:latin typeface="Arial" panose="020B0604020202020204" pitchFamily="34" charset="0"/>
                <a:ea typeface="Arial" panose="020B0604020202020204" pitchFamily="34" charset="0"/>
                <a:cs typeface="Arial" panose="020B0604020202020204" pitchFamily="34" charset="0"/>
              </a:rPr>
              <a:t>Pregnancy</a:t>
            </a:r>
          </a:p>
          <a:p>
            <a:r>
              <a:rPr lang="en-US" sz="1800" dirty="0">
                <a:latin typeface="Arial" panose="020B0604020202020204" pitchFamily="34" charset="0"/>
                <a:ea typeface="Calibri" panose="020F0502020204030204" pitchFamily="34" charset="0"/>
                <a:cs typeface="Arial" panose="020B0604020202020204" pitchFamily="34" charset="0"/>
              </a:rPr>
              <a:t>11. </a:t>
            </a:r>
            <a:r>
              <a:rPr lang="en-US" sz="1800" dirty="0">
                <a:latin typeface="Arial" panose="020B0604020202020204" pitchFamily="34" charset="0"/>
                <a:ea typeface="Arial" panose="020B0604020202020204" pitchFamily="34" charset="0"/>
                <a:cs typeface="Arial" panose="020B0604020202020204" pitchFamily="34" charset="0"/>
              </a:rPr>
              <a:t>Prisoner or ward of the state</a:t>
            </a:r>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US" sz="1800" dirty="0">
              <a:latin typeface="Calibri" panose="020F0502020204030204" pitchFamily="34" charset="0"/>
              <a:ea typeface="Calibri" panose="020F050202020403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380295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0" name="Group 2"/>
          <p:cNvGraphicFramePr>
            <a:graphicFrameLocks noGrp="1"/>
          </p:cNvGraphicFramePr>
          <p:nvPr>
            <p:extLst>
              <p:ext uri="{D42A27DB-BD31-4B8C-83A1-F6EECF244321}">
                <p14:modId xmlns:p14="http://schemas.microsoft.com/office/powerpoint/2010/main" val="12064067"/>
              </p:ext>
            </p:extLst>
          </p:nvPr>
        </p:nvGraphicFramePr>
        <p:xfrm>
          <a:off x="1066800" y="762000"/>
          <a:ext cx="7162800" cy="5072895"/>
        </p:xfrm>
        <a:graphic>
          <a:graphicData uri="http://schemas.openxmlformats.org/drawingml/2006/table">
            <a:tbl>
              <a:tblPr/>
              <a:tblGrid>
                <a:gridCol w="2021633">
                  <a:extLst>
                    <a:ext uri="{9D8B030D-6E8A-4147-A177-3AD203B41FA5}">
                      <a16:colId xmlns:a16="http://schemas.microsoft.com/office/drawing/2014/main" val="20000"/>
                    </a:ext>
                  </a:extLst>
                </a:gridCol>
                <a:gridCol w="580280">
                  <a:extLst>
                    <a:ext uri="{9D8B030D-6E8A-4147-A177-3AD203B41FA5}">
                      <a16:colId xmlns:a16="http://schemas.microsoft.com/office/drawing/2014/main" val="20001"/>
                    </a:ext>
                  </a:extLst>
                </a:gridCol>
                <a:gridCol w="2246312">
                  <a:extLst>
                    <a:ext uri="{9D8B030D-6E8A-4147-A177-3AD203B41FA5}">
                      <a16:colId xmlns:a16="http://schemas.microsoft.com/office/drawing/2014/main" val="20002"/>
                    </a:ext>
                  </a:extLst>
                </a:gridCol>
                <a:gridCol w="2314575">
                  <a:extLst>
                    <a:ext uri="{9D8B030D-6E8A-4147-A177-3AD203B41FA5}">
                      <a16:colId xmlns:a16="http://schemas.microsoft.com/office/drawing/2014/main" val="20003"/>
                    </a:ext>
                  </a:extLst>
                </a:gridCol>
              </a:tblGrid>
              <a:tr h="14570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accent1"/>
                          </a:solidFill>
                          <a:effectLst/>
                          <a:latin typeface="Arial" charset="0"/>
                        </a:rPr>
                        <a:t>Types of events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solidFill>
                          <a:effectLst/>
                          <a:latin typeface="Arial" charset="0"/>
                          <a:cs typeface="Times New Roman" pitchFamily="18" charset="0"/>
                        </a:rPr>
                        <a:t>ICP </a:t>
                      </a:r>
                      <a:r>
                        <a:rPr kumimoji="0" lang="en-US" sz="2400" b="0" i="0" u="sng" strike="noStrike" cap="none" normalizeH="0" baseline="0" dirty="0">
                          <a:ln>
                            <a:noFill/>
                          </a:ln>
                          <a:solidFill>
                            <a:schemeClr val="tx2"/>
                          </a:solidFill>
                          <a:effectLst/>
                          <a:latin typeface="Arial" charset="0"/>
                          <a:cs typeface="Times New Roman" pitchFamily="18" charset="0"/>
                        </a:rPr>
                        <a:t>&lt;</a:t>
                      </a:r>
                      <a:r>
                        <a:rPr kumimoji="0" lang="en-US" sz="2400" b="0" i="0" u="none" strike="noStrike" cap="none" normalizeH="0" baseline="0" dirty="0">
                          <a:ln>
                            <a:noFill/>
                          </a:ln>
                          <a:solidFill>
                            <a:schemeClr val="tx2"/>
                          </a:solidFill>
                          <a:effectLst/>
                          <a:latin typeface="Arial" charset="0"/>
                          <a:cs typeface="Times New Roman" pitchFamily="18" charset="0"/>
                        </a:rPr>
                        <a:t> 22</a:t>
                      </a:r>
                      <a:endParaRPr kumimoji="0" lang="en-US" sz="2400" b="0" i="0" u="none" strike="noStrike" cap="none" normalizeH="0" baseline="0" dirty="0">
                        <a:ln>
                          <a:noFill/>
                        </a:ln>
                        <a:solidFill>
                          <a:schemeClr val="tx2"/>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solidFill>
                          <a:effectLst/>
                          <a:latin typeface="Arial" charset="0"/>
                          <a:cs typeface="Times New Roman" pitchFamily="18" charset="0"/>
                        </a:rPr>
                        <a:t>ICP &gt; 22</a:t>
                      </a:r>
                      <a:endParaRPr kumimoji="0" lang="en-US" sz="2400" b="0" i="0" u="none" strike="noStrike" cap="none" normalizeH="0" baseline="0" dirty="0">
                        <a:ln>
                          <a:noFill/>
                        </a:ln>
                        <a:solidFill>
                          <a:schemeClr val="tx2"/>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08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1"/>
                  </a:ext>
                </a:extLst>
              </a:tr>
              <a:tr h="15225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solidFill>
                          <a:effectLst/>
                          <a:latin typeface="Arial" charset="0"/>
                          <a:cs typeface="Times New Roman" pitchFamily="18" charset="0"/>
                        </a:rPr>
                        <a:t>PbtO</a:t>
                      </a:r>
                      <a:r>
                        <a:rPr kumimoji="0" lang="en-US" sz="2400" b="0" i="0" u="none" strike="noStrike" cap="none" normalizeH="0" baseline="-25000" dirty="0">
                          <a:ln>
                            <a:noFill/>
                          </a:ln>
                          <a:solidFill>
                            <a:schemeClr val="tx2"/>
                          </a:solidFill>
                          <a:effectLst/>
                          <a:latin typeface="Arial" charset="0"/>
                          <a:cs typeface="Times New Roman" pitchFamily="18" charset="0"/>
                        </a:rPr>
                        <a:t>2</a:t>
                      </a:r>
                      <a:r>
                        <a:rPr kumimoji="0" lang="en-US" sz="2400" b="0" i="0" u="none" strike="noStrike" cap="none" normalizeH="0" baseline="0" dirty="0">
                          <a:ln>
                            <a:noFill/>
                          </a:ln>
                          <a:solidFill>
                            <a:schemeClr val="tx2"/>
                          </a:solidFill>
                          <a:effectLst/>
                          <a:latin typeface="Arial" charset="0"/>
                          <a:cs typeface="Times New Roman" pitchFamily="18" charset="0"/>
                        </a:rPr>
                        <a:t> </a:t>
                      </a:r>
                      <a:r>
                        <a:rPr kumimoji="0" lang="en-US" sz="2400" b="0" i="0" u="sng" strike="noStrike" cap="none" normalizeH="0" baseline="0" dirty="0">
                          <a:ln>
                            <a:noFill/>
                          </a:ln>
                          <a:solidFill>
                            <a:schemeClr val="tx2"/>
                          </a:solidFill>
                          <a:effectLst/>
                          <a:latin typeface="Arial" charset="0"/>
                          <a:cs typeface="Times New Roman" pitchFamily="18" charset="0"/>
                        </a:rPr>
                        <a:t>&gt;</a:t>
                      </a:r>
                      <a:r>
                        <a:rPr kumimoji="0" lang="en-US" sz="2400" b="0" i="0" u="none" strike="noStrike" cap="none" normalizeH="0" baseline="0" dirty="0">
                          <a:ln>
                            <a:noFill/>
                          </a:ln>
                          <a:solidFill>
                            <a:schemeClr val="tx2"/>
                          </a:solidFill>
                          <a:effectLst/>
                          <a:latin typeface="Arial" charset="0"/>
                          <a:cs typeface="Times New Roman" pitchFamily="18" charset="0"/>
                        </a:rPr>
                        <a:t> 20</a:t>
                      </a:r>
                      <a:endParaRPr kumimoji="0" lang="en-US" sz="2400" b="0" i="0" u="none" strike="noStrike" cap="none" normalizeH="0" baseline="0" dirty="0">
                        <a:ln>
                          <a:noFill/>
                        </a:ln>
                        <a:solidFill>
                          <a:schemeClr val="tx2"/>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1"/>
                          </a:solidFill>
                          <a:effectLst/>
                          <a:latin typeface="Arial" charset="0"/>
                          <a:cs typeface="Times New Roman" pitchFamily="18" charset="0"/>
                        </a:rPr>
                        <a:t>Type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No interventions directed at PbtO</a:t>
                      </a:r>
                      <a:r>
                        <a:rPr kumimoji="0" lang="en-US" sz="1600" b="0" i="0" u="none" strike="noStrike" cap="none" normalizeH="0" baseline="-25000" dirty="0">
                          <a:ln>
                            <a:noFill/>
                          </a:ln>
                          <a:solidFill>
                            <a:schemeClr val="tx1"/>
                          </a:solidFill>
                          <a:effectLst/>
                          <a:latin typeface="Arial" charset="0"/>
                          <a:cs typeface="Times New Roman" pitchFamily="18" charset="0"/>
                        </a:rPr>
                        <a:t>2</a:t>
                      </a:r>
                      <a:r>
                        <a:rPr kumimoji="0" lang="en-US" sz="1600" b="0" i="0" u="none" strike="noStrike" cap="none" normalizeH="0" baseline="0" dirty="0">
                          <a:ln>
                            <a:noFill/>
                          </a:ln>
                          <a:solidFill>
                            <a:schemeClr val="tx1"/>
                          </a:solidFill>
                          <a:effectLst/>
                          <a:latin typeface="Arial" charset="0"/>
                          <a:cs typeface="Times New Roman" pitchFamily="18" charset="0"/>
                        </a:rPr>
                        <a:t> or ICP needed </a:t>
                      </a:r>
                      <a:endParaRPr kumimoji="0" lang="en-US" sz="16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accent1"/>
                          </a:solidFill>
                          <a:effectLst/>
                          <a:latin typeface="Arial" charset="0"/>
                          <a:cs typeface="Times New Roman" pitchFamily="18" charset="0"/>
                        </a:rPr>
                        <a:t>Type 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Interventions directed at lowering ICP</a:t>
                      </a:r>
                      <a:endParaRPr kumimoji="0" lang="en-US" sz="16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25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solidFill>
                          <a:effectLst/>
                          <a:latin typeface="Arial" charset="0"/>
                          <a:cs typeface="Times New Roman" pitchFamily="18" charset="0"/>
                        </a:rPr>
                        <a:t>PbtO</a:t>
                      </a:r>
                      <a:r>
                        <a:rPr kumimoji="0" lang="en-US" sz="2400" b="0" i="0" u="none" strike="noStrike" cap="none" normalizeH="0" baseline="-25000" dirty="0">
                          <a:ln>
                            <a:noFill/>
                          </a:ln>
                          <a:solidFill>
                            <a:schemeClr val="tx2"/>
                          </a:solidFill>
                          <a:effectLst/>
                          <a:latin typeface="Arial" charset="0"/>
                          <a:cs typeface="Times New Roman" pitchFamily="18" charset="0"/>
                        </a:rPr>
                        <a:t>2</a:t>
                      </a:r>
                      <a:r>
                        <a:rPr kumimoji="0" lang="en-US" sz="2400" b="0" i="0" u="none" strike="noStrike" cap="none" normalizeH="0" baseline="0" dirty="0">
                          <a:ln>
                            <a:noFill/>
                          </a:ln>
                          <a:solidFill>
                            <a:schemeClr val="tx2"/>
                          </a:solidFill>
                          <a:effectLst/>
                          <a:latin typeface="Arial" charset="0"/>
                          <a:cs typeface="Times New Roman" pitchFamily="18" charset="0"/>
                        </a:rPr>
                        <a:t> &lt; 20</a:t>
                      </a:r>
                      <a:endParaRPr kumimoji="0" lang="en-US" sz="2400" b="0" i="0" u="none" strike="noStrike" cap="none" normalizeH="0" baseline="0" dirty="0">
                        <a:ln>
                          <a:noFill/>
                        </a:ln>
                        <a:solidFill>
                          <a:schemeClr val="tx2"/>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1"/>
                          </a:solidFill>
                          <a:effectLst/>
                          <a:latin typeface="Arial" charset="0"/>
                          <a:cs typeface="Times New Roman" pitchFamily="18" charset="0"/>
                        </a:rPr>
                        <a:t>Type 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Interventions directed at increasing pBtO</a:t>
                      </a:r>
                      <a:r>
                        <a:rPr kumimoji="0" lang="en-US" sz="1600" b="0" i="0" u="none" strike="noStrike" cap="none" normalizeH="0" baseline="-25000" dirty="0">
                          <a:ln>
                            <a:noFill/>
                          </a:ln>
                          <a:solidFill>
                            <a:schemeClr val="tx1"/>
                          </a:solidFill>
                          <a:effectLst/>
                          <a:latin typeface="Arial" charset="0"/>
                          <a:cs typeface="Times New Roman" pitchFamily="18" charset="0"/>
                        </a:rPr>
                        <a:t>2</a:t>
                      </a:r>
                      <a:endParaRPr kumimoji="0" lang="en-US" sz="1600" b="0" i="0" u="none" strike="noStrike" cap="none" normalizeH="0" baseline="-2500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1"/>
                          </a:solidFill>
                          <a:effectLst/>
                          <a:latin typeface="Arial" charset="0"/>
                          <a:cs typeface="Times New Roman" pitchFamily="18" charset="0"/>
                        </a:rPr>
                        <a:t>Type 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Interventions directed at lowering ICP and increasing pBtO</a:t>
                      </a:r>
                      <a:r>
                        <a:rPr kumimoji="0" lang="en-US" sz="1600" b="0" i="0" u="none" strike="noStrike" cap="none" normalizeH="0" baseline="-25000" dirty="0">
                          <a:ln>
                            <a:noFill/>
                          </a:ln>
                          <a:solidFill>
                            <a:schemeClr val="tx1"/>
                          </a:solidFill>
                          <a:effectLst/>
                          <a:latin typeface="Arial" charset="0"/>
                          <a:cs typeface="Times New Roman" pitchFamily="18" charset="0"/>
                        </a:rPr>
                        <a:t>2</a:t>
                      </a:r>
                      <a:endParaRPr kumimoji="0" lang="en-US" sz="1600" b="0" i="0" u="none" strike="noStrike" cap="none" normalizeH="0" baseline="-2500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323708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98" name="Group 78"/>
          <p:cNvGraphicFramePr>
            <a:graphicFrameLocks noGrp="1"/>
          </p:cNvGraphicFramePr>
          <p:nvPr>
            <p:ph type="tbl" idx="1"/>
            <p:extLst>
              <p:ext uri="{D42A27DB-BD31-4B8C-83A1-F6EECF244321}">
                <p14:modId xmlns:p14="http://schemas.microsoft.com/office/powerpoint/2010/main" val="3389778167"/>
              </p:ext>
            </p:extLst>
          </p:nvPr>
        </p:nvGraphicFramePr>
        <p:xfrm>
          <a:off x="0" y="-28575"/>
          <a:ext cx="9144000" cy="6915151"/>
        </p:xfrm>
        <a:graphic>
          <a:graphicData uri="http://schemas.openxmlformats.org/drawingml/2006/table">
            <a:tbl>
              <a:tblPr/>
              <a:tblGrid>
                <a:gridCol w="2743200">
                  <a:extLst>
                    <a:ext uri="{9D8B030D-6E8A-4147-A177-3AD203B41FA5}">
                      <a16:colId xmlns:a16="http://schemas.microsoft.com/office/drawing/2014/main" val="20000"/>
                    </a:ext>
                  </a:extLst>
                </a:gridCol>
                <a:gridCol w="2774950">
                  <a:extLst>
                    <a:ext uri="{9D8B030D-6E8A-4147-A177-3AD203B41FA5}">
                      <a16:colId xmlns:a16="http://schemas.microsoft.com/office/drawing/2014/main" val="20001"/>
                    </a:ext>
                  </a:extLst>
                </a:gridCol>
                <a:gridCol w="3625850">
                  <a:extLst>
                    <a:ext uri="{9D8B030D-6E8A-4147-A177-3AD203B41FA5}">
                      <a16:colId xmlns:a16="http://schemas.microsoft.com/office/drawing/2014/main" val="20002"/>
                    </a:ext>
                  </a:extLst>
                </a:gridCol>
              </a:tblGrid>
              <a:tr h="4000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solidFill>
                          <a:effectLst/>
                          <a:latin typeface="Arial" charset="0"/>
                        </a:rPr>
                        <a:t>Isolated ICP increase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solidFill>
                          <a:effectLst/>
                          <a:latin typeface="Arial" charset="0"/>
                        </a:rPr>
                        <a:t>Isolated PbtO</a:t>
                      </a:r>
                      <a:r>
                        <a:rPr kumimoji="0" lang="en-US" sz="2000" b="0" i="0" u="none" strike="noStrike" cap="none" normalizeH="0" baseline="-25000" dirty="0">
                          <a:ln>
                            <a:noFill/>
                          </a:ln>
                          <a:solidFill>
                            <a:schemeClr val="accent1"/>
                          </a:solidFill>
                          <a:effectLst/>
                          <a:latin typeface="Arial" charset="0"/>
                        </a:rPr>
                        <a:t>2</a:t>
                      </a:r>
                      <a:r>
                        <a:rPr kumimoji="0" lang="en-US" sz="2000" b="0" i="0" u="none" strike="noStrike" cap="none" normalizeH="0" baseline="0" dirty="0">
                          <a:ln>
                            <a:noFill/>
                          </a:ln>
                          <a:solidFill>
                            <a:schemeClr val="accent1"/>
                          </a:solidFill>
                          <a:effectLst/>
                          <a:latin typeface="Arial" charset="0"/>
                        </a:rPr>
                        <a:t> drop</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solidFill>
                          <a:effectLst/>
                          <a:latin typeface="Arial" charset="0"/>
                        </a:rPr>
                        <a:t>ICP increase + PbtO</a:t>
                      </a:r>
                      <a:r>
                        <a:rPr kumimoji="0" lang="en-US" sz="2000" b="0" i="0" u="none" strike="noStrike" cap="none" normalizeH="0" baseline="-25000" dirty="0">
                          <a:ln>
                            <a:noFill/>
                          </a:ln>
                          <a:solidFill>
                            <a:schemeClr val="accent1"/>
                          </a:solidFill>
                          <a:effectLst/>
                          <a:latin typeface="Arial" charset="0"/>
                        </a:rPr>
                        <a:t>2</a:t>
                      </a:r>
                      <a:r>
                        <a:rPr kumimoji="0" lang="en-US" sz="2000" b="0" i="0" u="none" strike="noStrike" cap="none" normalizeH="0" baseline="0" dirty="0">
                          <a:ln>
                            <a:noFill/>
                          </a:ln>
                          <a:solidFill>
                            <a:schemeClr val="accent1"/>
                          </a:solidFill>
                          <a:effectLst/>
                          <a:latin typeface="Arial" charset="0"/>
                        </a:rPr>
                        <a:t> drop</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734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1</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head of the bed to lower ICP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Ensure Temperature &lt; 38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oC.</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pharmacologic analgesia and sedation:  Titrate to effect.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CSF drainage (if EVD available) Titrate to effect.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Standard dose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Mannitol</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(0.25 – 1.0 g/kg), to be administered as bolus infusion.</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Hypertonic saline.  Titrate to ICP control and maintain serum Na+ 155-160).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1</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head of the bed to improve brain oxygen level</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Ensure Temperature &lt; 38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oC.</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CPP to 70 mm Hg with fluid bolus.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Optimize hemodynamics.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PaO2 by increasing FiO2 to 60%.</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PaO2 by adjusting PEEP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Add EEG monitoring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Consider adding AED’s, either Dilantin or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Keppra</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for 1 week only.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1</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head of the bed to lower ICP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Ensure Temperature &lt; 38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oC.</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Pharmacologic analgesia and sedation</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CSF drainage (if EVD available).</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CPP up to a maximum &gt;70 mm Hg with fluid bolus.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Standard dose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Mannitol</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to be administered as bolus infusion. (0.25 – 0.5 mg/kg).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Hypertonic saline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ventilator parameters to increase paO2 by increasing FiO2 to 60%.</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FiO2 by increasing PEEP.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Consider EEG monitoring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Consider AED’s, either Dilantin or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Keppra</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for 1 week only.</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952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2 </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ventilatory</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rate to lower paCO2 to 32 – 35 mm Hg.</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High dose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Mannitol</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&gt; 1 g/kg.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Repeat CT to determine if increased size of intracranial mass lesions.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Treat surgically remediable lesions with craniotomy according to guidelines.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temperature to 35 – 37o C, using active cooling measures.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2</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ventilator parameters to increase paO2. by increasing FiO2 to 100%.</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paO2 by adjusting PEEP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CPP up to a maximum of 70 mmHg with vasopressors.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ventilatory</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rate to increase paCO2 to 45 – 50 mm Hg.</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Transfuse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pRBCs</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to reach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Hgb</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&gt; 10 g/dL.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Decrease ICP to &lt; 10 mm Hg.</a:t>
                      </a:r>
                    </a:p>
                    <a:p>
                      <a:pPr marL="628650" marR="0" lvl="1"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CSF drainage.</a:t>
                      </a:r>
                    </a:p>
                    <a:p>
                      <a:pPr marL="628650" marR="0" lvl="1"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Increased sedation.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2.  </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High dose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Mannitol</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 g/kg, or frequent boluses standard dose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Mannitol</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CPP up to maximum of 70 mm Hg with vasopressors.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ventilator parameters to increase paO2 by increasing FiO2 to 100%.</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Increase FiO2 by increasing PEEP</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Transfuse to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Hgb</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900" b="0" i="0" u="sng" strike="noStrike" cap="none" normalizeH="0" baseline="0" dirty="0">
                          <a:ln>
                            <a:noFill/>
                          </a:ln>
                          <a:solidFill>
                            <a:schemeClr val="tx1"/>
                          </a:solidFill>
                          <a:effectLst/>
                          <a:latin typeface="Arial" panose="020B0604020202020204" pitchFamily="34" charset="0"/>
                          <a:cs typeface="Arial" panose="020B0604020202020204" pitchFamily="34" charset="0"/>
                        </a:rPr>
                        <a:t>&gt;</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10 g/dL.</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Repeat CT to determine if increased size of intracranial mass lesions.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Treat surgically remediable lesions with craniotomy according to guidelines</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Induced hypothermia to 35 - 37o C, using active cooling measures.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2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3   </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3 therapies are optional).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Pentobarbital coma, according to local protocol.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Decompressive</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craniectomy</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Adjust temperature to 32 – 34.5o C, using active cooling measures.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Neuromuscular paralysis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3.  </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(Tier 3 therapies are optional).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Pentobarbital coma: </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Decompressive</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craniectomy</a:t>
                      </a: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Induced hypothermia. hypothermia to 32 – 34.5o C.</a:t>
                      </a:r>
                    </a:p>
                    <a:p>
                      <a:pPr marL="171450" marR="0" lvl="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fr-FR"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Neuromuscular</a:t>
                      </a:r>
                      <a:r>
                        <a:rPr kumimoji="0" lang="fr-FR"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fr-FR" sz="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paralysis</a:t>
                      </a:r>
                      <a:endParaRPr kumimoji="0" 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706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405"/>
            <a:ext cx="7772400" cy="1143000"/>
          </a:xfrm>
        </p:spPr>
        <p:txBody>
          <a:bodyPr/>
          <a:lstStyle/>
          <a:p>
            <a:r>
              <a:rPr lang="en-US" sz="3200" dirty="0">
                <a:latin typeface="Arial" panose="020B0604020202020204" pitchFamily="34" charset="0"/>
                <a:cs typeface="Arial" panose="020B0604020202020204" pitchFamily="34" charset="0"/>
              </a:rPr>
              <a:t>Clinical Standardization Guidelines</a:t>
            </a:r>
          </a:p>
        </p:txBody>
      </p:sp>
      <p:sp>
        <p:nvSpPr>
          <p:cNvPr id="3" name="Content Placeholder 2"/>
          <p:cNvSpPr>
            <a:spLocks noGrp="1"/>
          </p:cNvSpPr>
          <p:nvPr>
            <p:ph idx="1"/>
          </p:nvPr>
        </p:nvSpPr>
        <p:spPr>
          <a:xfrm>
            <a:off x="989045" y="1907593"/>
            <a:ext cx="6923314" cy="4045339"/>
          </a:xfrm>
        </p:spPr>
        <p:txBody>
          <a:bodyPr/>
          <a:lstStyle/>
          <a:p>
            <a:pPr>
              <a:spcBef>
                <a:spcPts val="0"/>
              </a:spcBef>
              <a:spcAft>
                <a:spcPts val="1800"/>
              </a:spcAft>
            </a:pPr>
            <a:r>
              <a:rPr lang="en-US" sz="2400" dirty="0">
                <a:latin typeface="Arial" panose="020B0604020202020204" pitchFamily="34" charset="0"/>
                <a:cs typeface="Arial" panose="020B0604020202020204" pitchFamily="34" charset="0"/>
              </a:rPr>
              <a:t>Pragmatic guidelines aimed at minimizing treatment variability across study centers</a:t>
            </a:r>
          </a:p>
          <a:p>
            <a:pPr>
              <a:spcBef>
                <a:spcPts val="0"/>
              </a:spcBef>
              <a:spcAft>
                <a:spcPts val="1800"/>
              </a:spcAft>
            </a:pPr>
            <a:r>
              <a:rPr lang="en-US" sz="2400" dirty="0">
                <a:latin typeface="Arial" panose="020B0604020202020204" pitchFamily="34" charset="0"/>
                <a:cs typeface="Arial" panose="020B0604020202020204" pitchFamily="34" charset="0"/>
              </a:rPr>
              <a:t>Recognize the complexity and heterogeneity of TBI, and need to rely on expertise of clinician at the bedside to analyze large amount of complex data</a:t>
            </a:r>
          </a:p>
          <a:p>
            <a:pPr>
              <a:spcBef>
                <a:spcPts val="0"/>
              </a:spcBef>
              <a:spcAft>
                <a:spcPts val="1800"/>
              </a:spcAft>
            </a:pPr>
            <a:r>
              <a:rPr lang="en-US" sz="2400" dirty="0">
                <a:latin typeface="Arial" panose="020B0604020202020204" pitchFamily="34" charset="0"/>
                <a:cs typeface="Arial" panose="020B0604020202020204" pitchFamily="34" charset="0"/>
              </a:rPr>
              <a:t>Facilitate monitoring of adherence and assessment of efficacy of interventions</a:t>
            </a:r>
          </a:p>
          <a:p>
            <a:pPr marL="0" indent="0">
              <a:buNone/>
            </a:pPr>
            <a:r>
              <a:rPr lang="en-US" sz="2400" dirty="0"/>
              <a:t> </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2999939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7282"/>
            <a:ext cx="8051800" cy="994172"/>
          </a:xfrm>
        </p:spPr>
        <p:txBody>
          <a:bodyPr>
            <a:noAutofit/>
          </a:bodyPr>
          <a:lstStyle/>
          <a:p>
            <a:r>
              <a:rPr lang="en-US" sz="3600" dirty="0">
                <a:latin typeface="Arial" panose="020B0604020202020204" pitchFamily="34" charset="0"/>
                <a:cs typeface="Arial" panose="020B0604020202020204" pitchFamily="34" charset="0"/>
              </a:rPr>
              <a:t>Exception from Informed Consent (EFIC) for Emergency Research</a:t>
            </a:r>
          </a:p>
        </p:txBody>
      </p:sp>
      <p:sp>
        <p:nvSpPr>
          <p:cNvPr id="5" name="Content Placeholder 4"/>
          <p:cNvSpPr>
            <a:spLocks noGrp="1"/>
          </p:cNvSpPr>
          <p:nvPr>
            <p:ph sz="half" idx="1"/>
          </p:nvPr>
        </p:nvSpPr>
        <p:spPr>
          <a:xfrm>
            <a:off x="685800" y="1812755"/>
            <a:ext cx="3810000" cy="4114800"/>
          </a:xfrm>
        </p:spPr>
        <p:txBody>
          <a:bodyPr/>
          <a:lstStyle/>
          <a:p>
            <a:r>
              <a:rPr lang="en-US" dirty="0">
                <a:latin typeface="Arial" panose="020B0604020202020204" pitchFamily="34" charset="0"/>
                <a:cs typeface="Arial" panose="020B0604020202020204" pitchFamily="34" charset="0"/>
              </a:rPr>
              <a:t>Regulatory Authority</a:t>
            </a:r>
          </a:p>
          <a:p>
            <a:pPr lvl="1"/>
            <a:r>
              <a:rPr lang="en-US" dirty="0">
                <a:latin typeface="Arial" panose="020B0604020202020204" pitchFamily="34" charset="0"/>
                <a:cs typeface="Arial" panose="020B0604020202020204" pitchFamily="34" charset="0"/>
              </a:rPr>
              <a:t>Secretarial Waiver 45CFR46.101(</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Requirements still at 21CFR50.24</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Prior Experience</a:t>
            </a:r>
          </a:p>
          <a:p>
            <a:pPr lvl="1"/>
            <a:r>
              <a:rPr lang="en-US" dirty="0">
                <a:latin typeface="Arial" panose="020B0604020202020204" pitchFamily="34" charset="0"/>
                <a:cs typeface="Arial" panose="020B0604020202020204" pitchFamily="34" charset="0"/>
              </a:rPr>
              <a:t>Community Consultation</a:t>
            </a:r>
          </a:p>
          <a:p>
            <a:pPr lvl="1"/>
            <a:r>
              <a:rPr lang="en-US" dirty="0">
                <a:latin typeface="Arial" panose="020B0604020202020204" pitchFamily="34" charset="0"/>
                <a:cs typeface="Arial" panose="020B0604020202020204" pitchFamily="34" charset="0"/>
              </a:rPr>
              <a:t>Public Disclosure</a:t>
            </a:r>
          </a:p>
          <a:p>
            <a:pPr lvl="1"/>
            <a:endParaRPr lang="en-US" sz="1200" dirty="0"/>
          </a:p>
          <a:p>
            <a:r>
              <a:rPr lang="en-US" dirty="0">
                <a:latin typeface="Arial" panose="020B0604020202020204" pitchFamily="34" charset="0"/>
                <a:cs typeface="Arial" panose="020B0604020202020204" pitchFamily="34" charset="0"/>
              </a:rPr>
              <a:t>Central IRB</a:t>
            </a:r>
          </a:p>
        </p:txBody>
      </p:sp>
      <p:sp>
        <p:nvSpPr>
          <p:cNvPr id="6" name="Content Placeholder 5"/>
          <p:cNvSpPr>
            <a:spLocks noGrp="1"/>
          </p:cNvSpPr>
          <p:nvPr>
            <p:ph sz="half" idx="2"/>
          </p:nvPr>
        </p:nvSpPr>
        <p:spPr>
          <a:xfrm>
            <a:off x="4648200" y="1776662"/>
            <a:ext cx="3810000" cy="4114800"/>
          </a:xfrm>
        </p:spPr>
        <p:txBody>
          <a:bodyPr/>
          <a:lstStyle/>
          <a:p>
            <a:r>
              <a:rPr lang="en-US" dirty="0">
                <a:latin typeface="Arial" panose="020B0604020202020204" pitchFamily="34" charset="0"/>
                <a:cs typeface="Arial" panose="020B0604020202020204" pitchFamily="34" charset="0"/>
              </a:rPr>
              <a:t>Hybrid approach to enrollment</a:t>
            </a:r>
          </a:p>
          <a:p>
            <a:pPr lvl="1"/>
            <a:r>
              <a:rPr lang="en-US" dirty="0">
                <a:latin typeface="Arial" panose="020B0604020202020204" pitchFamily="34" charset="0"/>
                <a:cs typeface="Arial" panose="020B0604020202020204" pitchFamily="34" charset="0"/>
              </a:rPr>
              <a:t>Prospective LAR consent</a:t>
            </a:r>
          </a:p>
          <a:p>
            <a:pPr lvl="1"/>
            <a:r>
              <a:rPr lang="en-US" dirty="0">
                <a:latin typeface="Arial" panose="020B0604020202020204" pitchFamily="34" charset="0"/>
                <a:cs typeface="Arial" panose="020B0604020202020204" pitchFamily="34" charset="0"/>
              </a:rPr>
              <a:t>EFIC with LAR consent to continue</a:t>
            </a:r>
          </a:p>
          <a:p>
            <a:pPr lvl="1"/>
            <a:endParaRPr lang="en-US" sz="1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Implementation</a:t>
            </a:r>
          </a:p>
          <a:p>
            <a:pPr lvl="1"/>
            <a:r>
              <a:rPr lang="en-US" dirty="0">
                <a:latin typeface="Arial" panose="020B0604020202020204" pitchFamily="34" charset="0"/>
                <a:cs typeface="Arial" panose="020B0604020202020204" pitchFamily="34" charset="0"/>
              </a:rPr>
              <a:t>Training</a:t>
            </a:r>
          </a:p>
          <a:p>
            <a:pPr lvl="1"/>
            <a:r>
              <a:rPr lang="en-US" dirty="0">
                <a:latin typeface="Arial" panose="020B0604020202020204" pitchFamily="34" charset="0"/>
                <a:cs typeface="Arial" panose="020B0604020202020204" pitchFamily="34" charset="0"/>
              </a:rPr>
              <a:t>Tracking and accountability</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1" y="6184232"/>
            <a:ext cx="2518610" cy="420498"/>
          </a:xfrm>
          <a:prstGeom prst="rect">
            <a:avLst/>
          </a:prstGeom>
        </p:spPr>
      </p:pic>
    </p:spTree>
    <p:extLst>
      <p:ext uri="{BB962C8B-B14F-4D97-AF65-F5344CB8AC3E}">
        <p14:creationId xmlns:p14="http://schemas.microsoft.com/office/powerpoint/2010/main" val="46765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166" y="2675731"/>
            <a:ext cx="7886700" cy="1325563"/>
          </a:xfrm>
        </p:spPr>
        <p:txBody>
          <a:bodyPr>
            <a:normAutofit/>
          </a:bodyPr>
          <a:lstStyle/>
          <a:p>
            <a:r>
              <a:rPr lang="en-US" sz="7200"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053" y="5630779"/>
            <a:ext cx="3376863" cy="526253"/>
          </a:xfrm>
          <a:prstGeom prst="rect">
            <a:avLst/>
          </a:prstGeom>
        </p:spPr>
      </p:pic>
    </p:spTree>
    <p:extLst>
      <p:ext uri="{BB962C8B-B14F-4D97-AF65-F5344CB8AC3E}">
        <p14:creationId xmlns:p14="http://schemas.microsoft.com/office/powerpoint/2010/main" val="14436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en-US" altLang="en-US">
                <a:latin typeface="Arial" charset="0"/>
              </a:rPr>
              <a:t>Rationale for PbtO</a:t>
            </a:r>
            <a:r>
              <a:rPr lang="en-US" altLang="en-US" baseline="-25000">
                <a:latin typeface="Arial" charset="0"/>
              </a:rPr>
              <a:t>2</a:t>
            </a:r>
            <a:r>
              <a:rPr lang="en-US" altLang="en-US">
                <a:latin typeface="Arial" charset="0"/>
              </a:rPr>
              <a:t> monitoring</a:t>
            </a:r>
          </a:p>
        </p:txBody>
      </p:sp>
      <p:sp>
        <p:nvSpPr>
          <p:cNvPr id="9219" name="Rectangle 3"/>
          <p:cNvSpPr>
            <a:spLocks noGrp="1" noChangeArrowheads="1"/>
          </p:cNvSpPr>
          <p:nvPr>
            <p:ph idx="1"/>
          </p:nvPr>
        </p:nvSpPr>
        <p:spPr>
          <a:xfrm>
            <a:off x="152400" y="1295400"/>
            <a:ext cx="8458200" cy="4876800"/>
          </a:xfrm>
        </p:spPr>
        <p:txBody>
          <a:bodyPr/>
          <a:lstStyle/>
          <a:p>
            <a:r>
              <a:rPr lang="en-US" altLang="en-US" sz="2800">
                <a:latin typeface="Arial" charset="0"/>
              </a:rPr>
              <a:t>Episodes of low PbtO</a:t>
            </a:r>
            <a:r>
              <a:rPr lang="en-US" altLang="en-US" sz="2800" baseline="-25000">
                <a:latin typeface="Arial" charset="0"/>
              </a:rPr>
              <a:t>2</a:t>
            </a:r>
            <a:r>
              <a:rPr lang="en-US" altLang="en-US" sz="2800">
                <a:latin typeface="Arial" charset="0"/>
              </a:rPr>
              <a:t> are common after TBI</a:t>
            </a:r>
          </a:p>
          <a:p>
            <a:pPr lvl="1"/>
            <a:r>
              <a:rPr lang="en-US" altLang="en-US" sz="2400">
                <a:latin typeface="Arial" charset="0"/>
              </a:rPr>
              <a:t>Van den Brink et al</a:t>
            </a:r>
            <a:r>
              <a:rPr lang="en-US" altLang="en-US" sz="2400" baseline="30000">
                <a:latin typeface="Arial" charset="0"/>
              </a:rPr>
              <a:t>1</a:t>
            </a:r>
            <a:r>
              <a:rPr lang="en-US" altLang="en-US" sz="2400">
                <a:latin typeface="Arial" charset="0"/>
              </a:rPr>
              <a:t> (2000) </a:t>
            </a:r>
          </a:p>
          <a:p>
            <a:pPr lvl="2"/>
            <a:r>
              <a:rPr lang="en-US" altLang="en-US" sz="2000">
                <a:latin typeface="Arial" charset="0"/>
              </a:rPr>
              <a:t>101 patients monitored average 86 hours</a:t>
            </a:r>
          </a:p>
          <a:p>
            <a:pPr lvl="2"/>
            <a:r>
              <a:rPr lang="en-US" altLang="en-US" sz="2000">
                <a:latin typeface="Arial" charset="0"/>
              </a:rPr>
              <a:t>57% had values </a:t>
            </a:r>
            <a:r>
              <a:rPr lang="en-US" altLang="en-US" sz="2000" u="sng">
                <a:latin typeface="Arial" charset="0"/>
              </a:rPr>
              <a:t>&lt;</a:t>
            </a:r>
            <a:r>
              <a:rPr lang="en-US" altLang="en-US" sz="2000">
                <a:latin typeface="Arial" charset="0"/>
              </a:rPr>
              <a:t> 15 mm Hg</a:t>
            </a:r>
          </a:p>
          <a:p>
            <a:pPr lvl="2"/>
            <a:r>
              <a:rPr lang="en-US" altLang="en-US" sz="2000">
                <a:latin typeface="Arial" charset="0"/>
              </a:rPr>
              <a:t>42% had values </a:t>
            </a:r>
            <a:r>
              <a:rPr lang="en-US" altLang="en-US" sz="2000" u="sng">
                <a:latin typeface="Arial" charset="0"/>
              </a:rPr>
              <a:t>&lt;</a:t>
            </a:r>
            <a:r>
              <a:rPr lang="en-US" altLang="en-US" sz="2000">
                <a:latin typeface="Arial" charset="0"/>
              </a:rPr>
              <a:t> 10 mm Hg</a:t>
            </a:r>
          </a:p>
          <a:p>
            <a:pPr lvl="2"/>
            <a:r>
              <a:rPr lang="en-US" altLang="en-US" sz="2000">
                <a:latin typeface="Arial" charset="0"/>
              </a:rPr>
              <a:t>22% had values </a:t>
            </a:r>
            <a:r>
              <a:rPr lang="en-US" altLang="en-US" sz="2000" u="sng">
                <a:latin typeface="Arial" charset="0"/>
              </a:rPr>
              <a:t>&lt;</a:t>
            </a:r>
            <a:r>
              <a:rPr lang="en-US" altLang="en-US" sz="2000">
                <a:latin typeface="Arial" charset="0"/>
              </a:rPr>
              <a:t> 5 mm Hg</a:t>
            </a:r>
          </a:p>
          <a:p>
            <a:pPr lvl="1"/>
            <a:r>
              <a:rPr lang="en-US" altLang="en-US" sz="2400">
                <a:latin typeface="Arial" charset="0"/>
              </a:rPr>
              <a:t>Longhi et al</a:t>
            </a:r>
            <a:r>
              <a:rPr lang="en-US" altLang="en-US" sz="2400" baseline="30000">
                <a:latin typeface="Arial" charset="0"/>
              </a:rPr>
              <a:t>2</a:t>
            </a:r>
            <a:r>
              <a:rPr lang="en-US" altLang="en-US" sz="2400">
                <a:latin typeface="Arial" charset="0"/>
              </a:rPr>
              <a:t> (2007)</a:t>
            </a:r>
          </a:p>
          <a:p>
            <a:pPr lvl="2"/>
            <a:r>
              <a:rPr lang="en-US" altLang="en-US" sz="2000">
                <a:latin typeface="Arial" charset="0"/>
              </a:rPr>
              <a:t>Episodes PbtO2 10 - 19 mm Hg in 23% of time</a:t>
            </a:r>
          </a:p>
          <a:p>
            <a:pPr lvl="3"/>
            <a:r>
              <a:rPr lang="en-US" altLang="en-US" sz="1800">
                <a:latin typeface="Arial" charset="0"/>
              </a:rPr>
              <a:t>Median duration 50 minutes</a:t>
            </a:r>
          </a:p>
          <a:p>
            <a:pPr lvl="2"/>
            <a:r>
              <a:rPr lang="en-US" altLang="en-US" sz="2000">
                <a:latin typeface="Arial" charset="0"/>
              </a:rPr>
              <a:t>Episodes PbtO2 &lt; 10 mm Hg 11% of the  time</a:t>
            </a:r>
          </a:p>
          <a:p>
            <a:pPr lvl="3"/>
            <a:r>
              <a:rPr lang="en-US" altLang="en-US" sz="1800">
                <a:latin typeface="Arial" charset="0"/>
              </a:rPr>
              <a:t>Median duration 39 minutes</a:t>
            </a:r>
          </a:p>
        </p:txBody>
      </p:sp>
      <p:sp>
        <p:nvSpPr>
          <p:cNvPr id="9220" name="Text Box 4"/>
          <p:cNvSpPr txBox="1">
            <a:spLocks noChangeArrowheads="1"/>
          </p:cNvSpPr>
          <p:nvPr/>
        </p:nvSpPr>
        <p:spPr bwMode="auto">
          <a:xfrm>
            <a:off x="76200" y="6264275"/>
            <a:ext cx="891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buFontTx/>
              <a:buAutoNum type="arabicPeriod"/>
            </a:pPr>
            <a:r>
              <a:rPr lang="en-US" altLang="en-US" sz="1400">
                <a:latin typeface="Arial" charset="0"/>
              </a:rPr>
              <a:t>van den Brink WA, et al, </a:t>
            </a:r>
            <a:r>
              <a:rPr lang="en-US" altLang="en-US" sz="1400" i="1">
                <a:latin typeface="Arial" charset="0"/>
              </a:rPr>
              <a:t>Neurosurgery</a:t>
            </a:r>
            <a:r>
              <a:rPr lang="en-US" altLang="en-US" sz="1400">
                <a:latin typeface="Arial" charset="0"/>
              </a:rPr>
              <a:t> 2000; 46:868-878. </a:t>
            </a:r>
          </a:p>
          <a:p>
            <a:pPr>
              <a:buFontTx/>
              <a:buAutoNum type="arabicPeriod"/>
            </a:pPr>
            <a:r>
              <a:rPr lang="en-US" altLang="en-US" sz="1400">
                <a:latin typeface="Arial" charset="0"/>
              </a:rPr>
              <a:t>Longhi L, et al, </a:t>
            </a:r>
            <a:r>
              <a:rPr lang="en-US" altLang="en-US" sz="1400" i="1">
                <a:latin typeface="Arial" charset="0"/>
              </a:rPr>
              <a:t>Intensive Care Med </a:t>
            </a:r>
            <a:r>
              <a:rPr lang="en-US" altLang="en-US" sz="1400">
                <a:latin typeface="Arial" charset="0"/>
              </a:rPr>
              <a:t>2007; 33(12):2136-2142. </a:t>
            </a:r>
          </a:p>
        </p:txBody>
      </p:sp>
    </p:spTree>
    <p:extLst>
      <p:ext uri="{BB962C8B-B14F-4D97-AF65-F5344CB8AC3E}">
        <p14:creationId xmlns:p14="http://schemas.microsoft.com/office/powerpoint/2010/main" val="415124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r>
              <a:rPr lang="en-US" altLang="en-US">
                <a:latin typeface="Arial" charset="0"/>
              </a:rPr>
              <a:t>Rationale for PbtO</a:t>
            </a:r>
            <a:r>
              <a:rPr lang="en-US" altLang="en-US" baseline="-25000">
                <a:latin typeface="Arial" charset="0"/>
              </a:rPr>
              <a:t>2</a:t>
            </a:r>
            <a:r>
              <a:rPr lang="en-US" altLang="en-US">
                <a:latin typeface="Arial" charset="0"/>
              </a:rPr>
              <a:t> monitoring</a:t>
            </a:r>
          </a:p>
        </p:txBody>
      </p:sp>
      <p:sp>
        <p:nvSpPr>
          <p:cNvPr id="11267" name="Rectangle 3"/>
          <p:cNvSpPr>
            <a:spLocks noGrp="1" noChangeArrowheads="1"/>
          </p:cNvSpPr>
          <p:nvPr>
            <p:ph type="body" sz="half" idx="1"/>
          </p:nvPr>
        </p:nvSpPr>
        <p:spPr>
          <a:xfrm>
            <a:off x="704850" y="1295400"/>
            <a:ext cx="7696200" cy="1066800"/>
          </a:xfrm>
        </p:spPr>
        <p:txBody>
          <a:bodyPr/>
          <a:lstStyle/>
          <a:p>
            <a:r>
              <a:rPr lang="en-US" altLang="en-US" sz="2800">
                <a:latin typeface="Arial" charset="0"/>
              </a:rPr>
              <a:t>Low PbtO</a:t>
            </a:r>
            <a:r>
              <a:rPr lang="en-US" altLang="en-US" sz="2800" baseline="-25000">
                <a:latin typeface="Arial" charset="0"/>
              </a:rPr>
              <a:t>2</a:t>
            </a:r>
            <a:r>
              <a:rPr lang="en-US" altLang="en-US" sz="2800">
                <a:latin typeface="Arial" charset="0"/>
              </a:rPr>
              <a:t> is associated with poor neurological outcome</a:t>
            </a:r>
          </a:p>
          <a:p>
            <a:pPr lvl="1">
              <a:buFontTx/>
              <a:buNone/>
            </a:pPr>
            <a:endParaRPr lang="en-US" altLang="en-US" sz="2400">
              <a:latin typeface="Arial" charset="0"/>
            </a:endParaRPr>
          </a:p>
        </p:txBody>
      </p:sp>
      <p:graphicFrame>
        <p:nvGraphicFramePr>
          <p:cNvPr id="441426" name="Group 82"/>
          <p:cNvGraphicFramePr>
            <a:graphicFrameLocks noGrp="1"/>
          </p:cNvGraphicFramePr>
          <p:nvPr>
            <p:ph sz="half" idx="2"/>
          </p:nvPr>
        </p:nvGraphicFramePr>
        <p:xfrm>
          <a:off x="228600" y="2692400"/>
          <a:ext cx="8686800" cy="2801941"/>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56081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Study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(First Author,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 of patients evaluable)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Hypoxia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No Hypoxia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Odds 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(95% C.I.)</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677">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Unfavorable Outcome (n)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Favorable Outcome (n)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Unfavorable Outcome (n)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Favorable Outcome (n)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81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Van den Brink 2000 (n = 99)</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32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3.8</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(1.6 – 8.4)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81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Bardt et al 1998 (n = 35)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10.8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(2.1 – 55.7)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81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Chang et al 2009 (n = 25)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9.43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(1.1 – 95.9)</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309" name="Text Box 83"/>
          <p:cNvSpPr txBox="1">
            <a:spLocks noChangeArrowheads="1"/>
          </p:cNvSpPr>
          <p:nvPr/>
        </p:nvSpPr>
        <p:spPr bwMode="auto">
          <a:xfrm>
            <a:off x="152400" y="6205538"/>
            <a:ext cx="88392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buFontTx/>
              <a:buAutoNum type="arabicPeriod"/>
            </a:pPr>
            <a:r>
              <a:rPr lang="en-US" altLang="en-US" sz="1200">
                <a:latin typeface="Arial" charset="0"/>
              </a:rPr>
              <a:t>van den Brink WA, etr al </a:t>
            </a:r>
            <a:r>
              <a:rPr lang="en-US" altLang="en-US" sz="1200" i="1">
                <a:latin typeface="Arial" charset="0"/>
              </a:rPr>
              <a:t>Neurosurgery</a:t>
            </a:r>
            <a:r>
              <a:rPr lang="en-US" altLang="en-US" sz="1200">
                <a:latin typeface="Arial" charset="0"/>
              </a:rPr>
              <a:t> 2000; 46:868-878</a:t>
            </a:r>
          </a:p>
          <a:p>
            <a:pPr>
              <a:buFontTx/>
              <a:buAutoNum type="arabicPeriod"/>
            </a:pPr>
            <a:r>
              <a:rPr lang="en-US" altLang="en-US" sz="1200">
                <a:latin typeface="Arial" charset="0"/>
              </a:rPr>
              <a:t>Bardt TF, et al, </a:t>
            </a:r>
            <a:r>
              <a:rPr lang="en-US" altLang="en-US" sz="1200" i="1">
                <a:latin typeface="Arial" charset="0"/>
              </a:rPr>
              <a:t>Acta Neurochir</a:t>
            </a:r>
            <a:r>
              <a:rPr lang="en-US" altLang="en-US" sz="1200">
                <a:latin typeface="Arial" charset="0"/>
              </a:rPr>
              <a:t> 1998; Suppl. 71:153-156 </a:t>
            </a:r>
          </a:p>
          <a:p>
            <a:pPr>
              <a:buFontTx/>
              <a:buAutoNum type="arabicPeriod"/>
            </a:pPr>
            <a:r>
              <a:rPr lang="en-US" altLang="en-US" sz="1200">
                <a:latin typeface="Arial" charset="0"/>
              </a:rPr>
              <a:t>Chang J, et al, </a:t>
            </a:r>
            <a:r>
              <a:rPr lang="en-US" altLang="en-US" sz="1200" i="1">
                <a:latin typeface="Arial" charset="0"/>
              </a:rPr>
              <a:t>Crit Care Med</a:t>
            </a:r>
            <a:r>
              <a:rPr lang="en-US" altLang="en-US" sz="1200">
                <a:latin typeface="Arial" charset="0"/>
              </a:rPr>
              <a:t> 2009;37:283-290</a:t>
            </a:r>
          </a:p>
          <a:p>
            <a:pPr>
              <a:buFontTx/>
              <a:buAutoNum type="arabicPeriod"/>
            </a:pPr>
            <a:endParaRPr lang="en-US" altLang="en-US" sz="1200">
              <a:latin typeface="Arial" charset="0"/>
            </a:endParaRPr>
          </a:p>
          <a:p>
            <a:pPr>
              <a:buFontTx/>
              <a:buAutoNum type="arabicPeriod"/>
            </a:pPr>
            <a:endParaRPr lang="en-US" altLang="en-US" sz="1200">
              <a:latin typeface="Arial" charset="0"/>
            </a:endParaRPr>
          </a:p>
        </p:txBody>
      </p:sp>
    </p:spTree>
    <p:extLst>
      <p:ext uri="{BB962C8B-B14F-4D97-AF65-F5344CB8AC3E}">
        <p14:creationId xmlns:p14="http://schemas.microsoft.com/office/powerpoint/2010/main" val="166294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r>
              <a:rPr lang="en-US" altLang="en-US">
                <a:latin typeface="Arial" panose="020B0604020202020204" pitchFamily="34" charset="0"/>
              </a:rPr>
              <a:t>Rationale for PbtO</a:t>
            </a:r>
            <a:r>
              <a:rPr lang="en-US" altLang="en-US" baseline="-25000">
                <a:latin typeface="Arial" panose="020B0604020202020204" pitchFamily="34" charset="0"/>
              </a:rPr>
              <a:t>2</a:t>
            </a:r>
            <a:r>
              <a:rPr lang="en-US" altLang="en-US">
                <a:latin typeface="Arial" panose="020B0604020202020204" pitchFamily="34" charset="0"/>
              </a:rPr>
              <a:t> monitoring</a:t>
            </a:r>
          </a:p>
        </p:txBody>
      </p:sp>
      <p:sp>
        <p:nvSpPr>
          <p:cNvPr id="10243" name="Rectangle 3"/>
          <p:cNvSpPr>
            <a:spLocks noGrp="1" noChangeArrowheads="1"/>
          </p:cNvSpPr>
          <p:nvPr>
            <p:ph idx="1"/>
          </p:nvPr>
        </p:nvSpPr>
        <p:spPr>
          <a:xfrm>
            <a:off x="304800" y="1600200"/>
            <a:ext cx="8458200" cy="4191000"/>
          </a:xfrm>
        </p:spPr>
        <p:txBody>
          <a:bodyPr>
            <a:normAutofit/>
          </a:bodyPr>
          <a:lstStyle/>
          <a:p>
            <a:r>
              <a:rPr lang="en-US" altLang="en-US" sz="3200" dirty="0">
                <a:latin typeface="Arial" panose="020B0604020202020204" pitchFamily="34" charset="0"/>
              </a:rPr>
              <a:t>Interventions can rectify low PbtO</a:t>
            </a:r>
            <a:r>
              <a:rPr lang="en-US" altLang="en-US" sz="3200" baseline="-25000" dirty="0">
                <a:latin typeface="Arial" panose="020B0604020202020204" pitchFamily="34" charset="0"/>
              </a:rPr>
              <a:t>2 </a:t>
            </a:r>
            <a:endParaRPr lang="en-US" altLang="en-US" sz="3200" dirty="0">
              <a:latin typeface="Arial" panose="020B0604020202020204" pitchFamily="34" charset="0"/>
            </a:endParaRPr>
          </a:p>
          <a:p>
            <a:pPr lvl="1"/>
            <a:r>
              <a:rPr lang="en-US" altLang="en-US" sz="2400" dirty="0" err="1">
                <a:latin typeface="Arial" panose="020B0604020202020204" pitchFamily="34" charset="0"/>
              </a:rPr>
              <a:t>Normobaric</a:t>
            </a:r>
            <a:r>
              <a:rPr lang="en-US" altLang="en-US" sz="2400" dirty="0">
                <a:latin typeface="Arial" panose="020B0604020202020204" pitchFamily="34" charset="0"/>
              </a:rPr>
              <a:t> </a:t>
            </a:r>
            <a:r>
              <a:rPr lang="en-US" altLang="en-US" sz="2400" dirty="0" err="1">
                <a:latin typeface="Arial" panose="020B0604020202020204" pitchFamily="34" charset="0"/>
              </a:rPr>
              <a:t>hyperoxia</a:t>
            </a:r>
            <a:endParaRPr lang="en-US" altLang="en-US" sz="2400" dirty="0">
              <a:latin typeface="Arial" panose="020B0604020202020204" pitchFamily="34" charset="0"/>
            </a:endParaRPr>
          </a:p>
          <a:p>
            <a:pPr lvl="2"/>
            <a:r>
              <a:rPr lang="en-US" altLang="en-US" sz="2400" dirty="0" err="1">
                <a:latin typeface="Arial" panose="020B0604020202020204" pitchFamily="34" charset="0"/>
              </a:rPr>
              <a:t>Tolias</a:t>
            </a:r>
            <a:r>
              <a:rPr lang="en-US" altLang="en-US" sz="2400" dirty="0">
                <a:latin typeface="Arial" panose="020B0604020202020204" pitchFamily="34" charset="0"/>
              </a:rPr>
              <a:t> et al (2004)</a:t>
            </a:r>
          </a:p>
          <a:p>
            <a:pPr lvl="3"/>
            <a:r>
              <a:rPr lang="en-US" altLang="en-US" sz="2400" dirty="0">
                <a:latin typeface="Arial" panose="020B0604020202020204" pitchFamily="34" charset="0"/>
              </a:rPr>
              <a:t>Increases PbtO</a:t>
            </a:r>
            <a:r>
              <a:rPr lang="en-US" altLang="en-US" sz="2400" baseline="-25000" dirty="0">
                <a:latin typeface="Arial" panose="020B0604020202020204" pitchFamily="34" charset="0"/>
              </a:rPr>
              <a:t>2</a:t>
            </a:r>
            <a:r>
              <a:rPr lang="en-US" altLang="en-US" sz="2400" dirty="0">
                <a:latin typeface="Arial" panose="020B0604020202020204" pitchFamily="34" charset="0"/>
              </a:rPr>
              <a:t> and decreases </a:t>
            </a:r>
            <a:r>
              <a:rPr lang="en-US" altLang="en-US" sz="2400" dirty="0" err="1">
                <a:latin typeface="Arial" panose="020B0604020202020204" pitchFamily="34" charset="0"/>
              </a:rPr>
              <a:t>microdialysate</a:t>
            </a:r>
            <a:r>
              <a:rPr lang="en-US" altLang="en-US" sz="2400" dirty="0">
                <a:latin typeface="Arial" panose="020B0604020202020204" pitchFamily="34" charset="0"/>
              </a:rPr>
              <a:t> glutamate and lactate levels</a:t>
            </a:r>
          </a:p>
          <a:p>
            <a:pPr lvl="2"/>
            <a:r>
              <a:rPr lang="en-US" altLang="en-US" sz="2400" dirty="0" err="1">
                <a:latin typeface="Arial" panose="020B0604020202020204" pitchFamily="34" charset="0"/>
              </a:rPr>
              <a:t>Nortje</a:t>
            </a:r>
            <a:r>
              <a:rPr lang="en-US" altLang="en-US" sz="2400" dirty="0">
                <a:latin typeface="Arial" panose="020B0604020202020204" pitchFamily="34" charset="0"/>
              </a:rPr>
              <a:t> et al (2008)</a:t>
            </a:r>
          </a:p>
          <a:p>
            <a:pPr lvl="3"/>
            <a:r>
              <a:rPr lang="en-US" altLang="en-US" sz="2400" dirty="0">
                <a:latin typeface="Arial" panose="020B0604020202020204" pitchFamily="34" charset="0"/>
              </a:rPr>
              <a:t>Increases PbtO</a:t>
            </a:r>
            <a:r>
              <a:rPr lang="en-US" altLang="en-US" sz="2400" baseline="-25000" dirty="0">
                <a:latin typeface="Arial" panose="020B0604020202020204" pitchFamily="34" charset="0"/>
              </a:rPr>
              <a:t>2</a:t>
            </a:r>
            <a:r>
              <a:rPr lang="en-US" altLang="en-US" sz="2400" dirty="0">
                <a:latin typeface="Arial" panose="020B0604020202020204" pitchFamily="34" charset="0"/>
              </a:rPr>
              <a:t> and decreases </a:t>
            </a:r>
            <a:r>
              <a:rPr lang="en-US" altLang="en-US" sz="2400" dirty="0" err="1">
                <a:latin typeface="Arial" panose="020B0604020202020204" pitchFamily="34" charset="0"/>
              </a:rPr>
              <a:t>microdialysate</a:t>
            </a:r>
            <a:r>
              <a:rPr lang="en-US" altLang="en-US" sz="2400" dirty="0">
                <a:latin typeface="Arial" panose="020B0604020202020204" pitchFamily="34" charset="0"/>
              </a:rPr>
              <a:t> L/P ratio, increases CMRO</a:t>
            </a:r>
            <a:r>
              <a:rPr lang="en-US" altLang="en-US" sz="2400" baseline="-25000" dirty="0">
                <a:latin typeface="Arial" panose="020B0604020202020204" pitchFamily="34" charset="0"/>
              </a:rPr>
              <a:t>2</a:t>
            </a:r>
            <a:r>
              <a:rPr lang="en-US" altLang="en-US" sz="2400" dirty="0">
                <a:latin typeface="Arial" panose="020B0604020202020204" pitchFamily="34" charset="0"/>
              </a:rPr>
              <a:t> in physiologic region of interest</a:t>
            </a:r>
          </a:p>
        </p:txBody>
      </p:sp>
      <p:sp>
        <p:nvSpPr>
          <p:cNvPr id="10244" name="Text Box 4"/>
          <p:cNvSpPr txBox="1">
            <a:spLocks noChangeArrowheads="1"/>
          </p:cNvSpPr>
          <p:nvPr/>
        </p:nvSpPr>
        <p:spPr bwMode="auto">
          <a:xfrm>
            <a:off x="76200" y="6264275"/>
            <a:ext cx="891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buFontTx/>
              <a:buAutoNum type="arabicPeriod"/>
            </a:pPr>
            <a:r>
              <a:rPr lang="en-US" altLang="en-US" sz="1400"/>
              <a:t>Tolias, CM, et al, </a:t>
            </a:r>
            <a:r>
              <a:rPr lang="en-US" altLang="en-US" sz="1400" i="1"/>
              <a:t>J Neurosurgery</a:t>
            </a:r>
            <a:r>
              <a:rPr lang="en-US" altLang="en-US" sz="1400"/>
              <a:t> 2004; 101:435-444. </a:t>
            </a:r>
          </a:p>
          <a:p>
            <a:pPr algn="l">
              <a:buFontTx/>
              <a:buAutoNum type="arabicPeriod"/>
            </a:pPr>
            <a:r>
              <a:rPr lang="en-US" altLang="en-US" sz="1400"/>
              <a:t>Nortje J, et al, </a:t>
            </a:r>
            <a:r>
              <a:rPr lang="en-US" altLang="en-US" sz="1400" i="1"/>
              <a:t>Crit Care Med </a:t>
            </a:r>
            <a:r>
              <a:rPr lang="en-US" altLang="en-US" sz="1400"/>
              <a:t>2008; 36(1):273-280.</a:t>
            </a:r>
          </a:p>
        </p:txBody>
      </p:sp>
    </p:spTree>
    <p:extLst>
      <p:ext uri="{BB962C8B-B14F-4D97-AF65-F5344CB8AC3E}">
        <p14:creationId xmlns:p14="http://schemas.microsoft.com/office/powerpoint/2010/main" val="344990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r>
              <a:rPr lang="en-US" altLang="en-US">
                <a:latin typeface="Arial" panose="020B0604020202020204" pitchFamily="34" charset="0"/>
              </a:rPr>
              <a:t>Rationale for PbtO</a:t>
            </a:r>
            <a:r>
              <a:rPr lang="en-US" altLang="en-US" baseline="-25000">
                <a:latin typeface="Arial" panose="020B0604020202020204" pitchFamily="34" charset="0"/>
              </a:rPr>
              <a:t>2</a:t>
            </a:r>
            <a:r>
              <a:rPr lang="en-US" altLang="en-US">
                <a:latin typeface="Arial" panose="020B0604020202020204" pitchFamily="34" charset="0"/>
              </a:rPr>
              <a:t> monitoring</a:t>
            </a:r>
          </a:p>
        </p:txBody>
      </p:sp>
      <p:sp>
        <p:nvSpPr>
          <p:cNvPr id="11267" name="Rectangle 3"/>
          <p:cNvSpPr>
            <a:spLocks noGrp="1" noChangeArrowheads="1"/>
          </p:cNvSpPr>
          <p:nvPr>
            <p:ph idx="1"/>
          </p:nvPr>
        </p:nvSpPr>
        <p:spPr>
          <a:xfrm>
            <a:off x="304800" y="1219200"/>
            <a:ext cx="8458200" cy="5029200"/>
          </a:xfrm>
        </p:spPr>
        <p:txBody>
          <a:bodyPr/>
          <a:lstStyle/>
          <a:p>
            <a:pPr>
              <a:lnSpc>
                <a:spcPct val="90000"/>
              </a:lnSpc>
            </a:pPr>
            <a:r>
              <a:rPr lang="en-US" altLang="en-US" sz="3200" dirty="0">
                <a:latin typeface="Arial" panose="020B0604020202020204" pitchFamily="34" charset="0"/>
              </a:rPr>
              <a:t>Interventions can rectify low PbtO</a:t>
            </a:r>
            <a:r>
              <a:rPr lang="en-US" altLang="en-US" sz="3200" baseline="-25000" dirty="0">
                <a:latin typeface="Arial" panose="020B0604020202020204" pitchFamily="34" charset="0"/>
              </a:rPr>
              <a:t>2 </a:t>
            </a:r>
            <a:endParaRPr lang="en-US" altLang="en-US" sz="3200" dirty="0">
              <a:latin typeface="Arial" panose="020B0604020202020204" pitchFamily="34" charset="0"/>
            </a:endParaRPr>
          </a:p>
          <a:p>
            <a:pPr lvl="1">
              <a:lnSpc>
                <a:spcPct val="90000"/>
              </a:lnSpc>
            </a:pPr>
            <a:r>
              <a:rPr lang="en-US" altLang="en-US" sz="2000" dirty="0">
                <a:latin typeface="Arial" panose="020B0604020202020204" pitchFamily="34" charset="0"/>
              </a:rPr>
              <a:t>CPP Augmentation</a:t>
            </a:r>
          </a:p>
          <a:p>
            <a:pPr lvl="2">
              <a:lnSpc>
                <a:spcPct val="90000"/>
              </a:lnSpc>
            </a:pPr>
            <a:r>
              <a:rPr lang="en-US" altLang="en-US" sz="2000" dirty="0">
                <a:latin typeface="Arial" panose="020B0604020202020204" pitchFamily="34" charset="0"/>
              </a:rPr>
              <a:t>Johnston et al (2004)</a:t>
            </a:r>
          </a:p>
          <a:p>
            <a:pPr lvl="3">
              <a:lnSpc>
                <a:spcPct val="90000"/>
              </a:lnSpc>
            </a:pPr>
            <a:r>
              <a:rPr lang="en-US" altLang="en-US" sz="2000" dirty="0" err="1">
                <a:latin typeface="Arial" panose="020B0604020202020204" pitchFamily="34" charset="0"/>
              </a:rPr>
              <a:t>Norepinepherine</a:t>
            </a:r>
            <a:r>
              <a:rPr lang="en-US" altLang="en-US" sz="2000" dirty="0">
                <a:latin typeface="Arial" panose="020B0604020202020204" pitchFamily="34" charset="0"/>
              </a:rPr>
              <a:t> increases PbtO</a:t>
            </a:r>
            <a:r>
              <a:rPr lang="en-US" altLang="en-US" sz="2000" baseline="-25000" dirty="0">
                <a:latin typeface="Arial" panose="020B0604020202020204" pitchFamily="34" charset="0"/>
              </a:rPr>
              <a:t>2</a:t>
            </a:r>
            <a:r>
              <a:rPr lang="en-US" altLang="en-US" sz="2000" dirty="0">
                <a:latin typeface="Arial" panose="020B0604020202020204" pitchFamily="34" charset="0"/>
              </a:rPr>
              <a:t> and decreases A-V </a:t>
            </a:r>
            <a:r>
              <a:rPr lang="en-US" altLang="en-US" sz="2000" dirty="0">
                <a:latin typeface="Symbol" panose="05050102010706020507" pitchFamily="18" charset="2"/>
              </a:rPr>
              <a:t>D</a:t>
            </a:r>
            <a:r>
              <a:rPr lang="en-US" altLang="en-US" sz="2000" dirty="0">
                <a:latin typeface="Arial" panose="020B0604020202020204" pitchFamily="34" charset="0"/>
              </a:rPr>
              <a:t>O</a:t>
            </a:r>
            <a:r>
              <a:rPr lang="en-US" altLang="en-US" sz="2000" baseline="-25000" dirty="0">
                <a:latin typeface="Arial" panose="020B0604020202020204" pitchFamily="34" charset="0"/>
              </a:rPr>
              <a:t>2</a:t>
            </a:r>
          </a:p>
          <a:p>
            <a:pPr lvl="2">
              <a:lnSpc>
                <a:spcPct val="90000"/>
              </a:lnSpc>
            </a:pPr>
            <a:r>
              <a:rPr lang="en-US" altLang="en-US" sz="2000" dirty="0">
                <a:latin typeface="Arial" panose="020B0604020202020204" pitchFamily="34" charset="0"/>
              </a:rPr>
              <a:t>Johnston et al (2005)</a:t>
            </a:r>
          </a:p>
          <a:p>
            <a:pPr lvl="3">
              <a:lnSpc>
                <a:spcPct val="90000"/>
              </a:lnSpc>
            </a:pPr>
            <a:r>
              <a:rPr lang="en-US" altLang="en-US" sz="2000" dirty="0" err="1">
                <a:latin typeface="Arial" panose="020B0604020202020204" pitchFamily="34" charset="0"/>
              </a:rPr>
              <a:t>Norepinepherine</a:t>
            </a:r>
            <a:r>
              <a:rPr lang="en-US" altLang="en-US" sz="2000" dirty="0">
                <a:latin typeface="Arial" panose="020B0604020202020204" pitchFamily="34" charset="0"/>
              </a:rPr>
              <a:t> increases PbtO</a:t>
            </a:r>
            <a:r>
              <a:rPr lang="en-US" altLang="en-US" sz="2000" baseline="-25000" dirty="0">
                <a:latin typeface="Arial" panose="020B0604020202020204" pitchFamily="34" charset="0"/>
              </a:rPr>
              <a:t>2</a:t>
            </a:r>
            <a:r>
              <a:rPr lang="en-US" altLang="en-US" sz="2000" dirty="0">
                <a:latin typeface="Arial" panose="020B0604020202020204" pitchFamily="34" charset="0"/>
              </a:rPr>
              <a:t> and decreases OEF in </a:t>
            </a:r>
            <a:r>
              <a:rPr lang="en-US" altLang="en-US" sz="2000" baseline="30000" dirty="0">
                <a:latin typeface="Arial" panose="020B0604020202020204" pitchFamily="34" charset="0"/>
              </a:rPr>
              <a:t>15</a:t>
            </a:r>
            <a:r>
              <a:rPr lang="en-US" altLang="en-US" sz="2000" dirty="0">
                <a:latin typeface="Arial" panose="020B0604020202020204" pitchFamily="34" charset="0"/>
              </a:rPr>
              <a:t>O-PET studies</a:t>
            </a:r>
          </a:p>
          <a:p>
            <a:pPr lvl="3">
              <a:lnSpc>
                <a:spcPct val="90000"/>
              </a:lnSpc>
            </a:pPr>
            <a:r>
              <a:rPr lang="en-US" altLang="en-US" sz="2000" dirty="0">
                <a:latin typeface="Arial" panose="020B0604020202020204" pitchFamily="34" charset="0"/>
              </a:rPr>
              <a:t>Linear relationship between PbtO</a:t>
            </a:r>
            <a:r>
              <a:rPr lang="en-US" altLang="en-US" sz="2000" baseline="-25000" dirty="0">
                <a:latin typeface="Arial" panose="020B0604020202020204" pitchFamily="34" charset="0"/>
              </a:rPr>
              <a:t>2</a:t>
            </a:r>
            <a:r>
              <a:rPr lang="en-US" altLang="en-US" sz="2000" dirty="0">
                <a:latin typeface="Arial" panose="020B0604020202020204" pitchFamily="34" charset="0"/>
              </a:rPr>
              <a:t> and OEF </a:t>
            </a:r>
          </a:p>
          <a:p>
            <a:pPr lvl="1">
              <a:lnSpc>
                <a:spcPct val="90000"/>
              </a:lnSpc>
            </a:pPr>
            <a:r>
              <a:rPr lang="en-US" altLang="en-US" sz="2000" dirty="0">
                <a:latin typeface="Arial" panose="020B0604020202020204" pitchFamily="34" charset="0"/>
              </a:rPr>
              <a:t>RBC Transfusion</a:t>
            </a:r>
          </a:p>
          <a:p>
            <a:pPr lvl="2">
              <a:lnSpc>
                <a:spcPct val="90000"/>
              </a:lnSpc>
            </a:pPr>
            <a:r>
              <a:rPr lang="en-US" altLang="en-US" sz="2000" dirty="0" err="1">
                <a:latin typeface="Arial" panose="020B0604020202020204" pitchFamily="34" charset="0"/>
              </a:rPr>
              <a:t>Zygun</a:t>
            </a:r>
            <a:r>
              <a:rPr lang="en-US" altLang="en-US" sz="2000" dirty="0">
                <a:latin typeface="Arial" panose="020B0604020202020204" pitchFamily="34" charset="0"/>
              </a:rPr>
              <a:t> et al (2009)</a:t>
            </a:r>
          </a:p>
          <a:p>
            <a:pPr lvl="3">
              <a:lnSpc>
                <a:spcPct val="90000"/>
              </a:lnSpc>
            </a:pPr>
            <a:r>
              <a:rPr lang="en-US" altLang="en-US" sz="2000" dirty="0">
                <a:latin typeface="Arial" panose="020B0604020202020204" pitchFamily="34" charset="0"/>
              </a:rPr>
              <a:t>Increased PbtO2 in 57% of patients</a:t>
            </a:r>
          </a:p>
          <a:p>
            <a:pPr lvl="3">
              <a:lnSpc>
                <a:spcPct val="90000"/>
              </a:lnSpc>
            </a:pPr>
            <a:r>
              <a:rPr lang="en-US" altLang="en-US" sz="2000" dirty="0">
                <a:latin typeface="Arial" panose="020B0604020202020204" pitchFamily="34" charset="0"/>
              </a:rPr>
              <a:t>No change in </a:t>
            </a:r>
            <a:r>
              <a:rPr lang="en-US" altLang="en-US" sz="2000" dirty="0" err="1">
                <a:latin typeface="Arial" panose="020B0604020202020204" pitchFamily="34" charset="0"/>
              </a:rPr>
              <a:t>microdialysate</a:t>
            </a:r>
            <a:r>
              <a:rPr lang="en-US" altLang="en-US" sz="2000" dirty="0">
                <a:latin typeface="Arial" panose="020B0604020202020204" pitchFamily="34" charset="0"/>
              </a:rPr>
              <a:t> lactate/pyruvate ratio</a:t>
            </a:r>
          </a:p>
        </p:txBody>
      </p:sp>
      <p:sp>
        <p:nvSpPr>
          <p:cNvPr id="11268" name="Text Box 4"/>
          <p:cNvSpPr txBox="1">
            <a:spLocks noChangeArrowheads="1"/>
          </p:cNvSpPr>
          <p:nvPr/>
        </p:nvSpPr>
        <p:spPr bwMode="auto">
          <a:xfrm>
            <a:off x="76200" y="6111875"/>
            <a:ext cx="891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buFontTx/>
              <a:buAutoNum type="arabicPeriod"/>
            </a:pPr>
            <a:r>
              <a:rPr lang="en-US" altLang="en-US" sz="1400"/>
              <a:t>Johnston AJ, et al, </a:t>
            </a:r>
            <a:r>
              <a:rPr lang="en-US" altLang="en-US" sz="1400" i="1"/>
              <a:t>Int. Care Med.</a:t>
            </a:r>
            <a:r>
              <a:rPr lang="en-US" altLang="en-US" sz="1400"/>
              <a:t> 2004; 30:791-797. </a:t>
            </a:r>
          </a:p>
          <a:p>
            <a:pPr algn="l">
              <a:buFontTx/>
              <a:buAutoNum type="arabicPeriod"/>
            </a:pPr>
            <a:r>
              <a:rPr lang="en-US" altLang="en-US" sz="1400"/>
              <a:t>Johnston AJ, et al, </a:t>
            </a:r>
            <a:r>
              <a:rPr lang="en-US" altLang="en-US" sz="1400" i="1"/>
              <a:t>Crit Care Med </a:t>
            </a:r>
            <a:r>
              <a:rPr lang="en-US" altLang="en-US" sz="1400"/>
              <a:t>2005; 33(1):189-195.</a:t>
            </a:r>
          </a:p>
          <a:p>
            <a:pPr algn="l">
              <a:buFontTx/>
              <a:buAutoNum type="arabicPeriod"/>
            </a:pPr>
            <a:r>
              <a:rPr lang="en-US" altLang="en-US" sz="1400"/>
              <a:t>Zygun DA et al, </a:t>
            </a:r>
            <a:r>
              <a:rPr lang="en-US" altLang="en-US" sz="1400" i="1"/>
              <a:t>Crit Care Med </a:t>
            </a:r>
            <a:r>
              <a:rPr lang="en-US" altLang="en-US" sz="1400"/>
              <a:t>2009;37(3):1074-1078</a:t>
            </a:r>
          </a:p>
        </p:txBody>
      </p:sp>
    </p:spTree>
    <p:extLst>
      <p:ext uri="{BB962C8B-B14F-4D97-AF65-F5344CB8AC3E}">
        <p14:creationId xmlns:p14="http://schemas.microsoft.com/office/powerpoint/2010/main" val="26422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32315"/>
            <a:ext cx="7772400" cy="1143000"/>
          </a:xfrm>
        </p:spPr>
        <p:txBody>
          <a:bodyPr/>
          <a:lstStyle/>
          <a:p>
            <a:r>
              <a:rPr lang="en-US" altLang="en-US" dirty="0">
                <a:latin typeface="Arial" charset="0"/>
              </a:rPr>
              <a:t>Published Clinical Trials</a:t>
            </a:r>
          </a:p>
        </p:txBody>
      </p:sp>
      <p:sp>
        <p:nvSpPr>
          <p:cNvPr id="15363" name="Rectangle 3"/>
          <p:cNvSpPr>
            <a:spLocks noGrp="1" noChangeArrowheads="1"/>
          </p:cNvSpPr>
          <p:nvPr>
            <p:ph idx="1"/>
          </p:nvPr>
        </p:nvSpPr>
        <p:spPr>
          <a:xfrm>
            <a:off x="685800" y="1365378"/>
            <a:ext cx="7772400" cy="1751045"/>
          </a:xfrm>
        </p:spPr>
        <p:txBody>
          <a:bodyPr/>
          <a:lstStyle/>
          <a:p>
            <a:pPr>
              <a:lnSpc>
                <a:spcPct val="90000"/>
              </a:lnSpc>
            </a:pPr>
            <a:r>
              <a:rPr lang="en-US" altLang="en-US" sz="2400" dirty="0">
                <a:latin typeface="Arial" charset="0"/>
              </a:rPr>
              <a:t>No randomized clinical trials available</a:t>
            </a:r>
          </a:p>
          <a:p>
            <a:pPr>
              <a:lnSpc>
                <a:spcPct val="90000"/>
              </a:lnSpc>
            </a:pPr>
            <a:r>
              <a:rPr lang="en-US" altLang="en-US" sz="2400" dirty="0">
                <a:latin typeface="Arial" charset="0"/>
              </a:rPr>
              <a:t>Four studies have been published</a:t>
            </a:r>
          </a:p>
          <a:p>
            <a:pPr>
              <a:lnSpc>
                <a:spcPct val="90000"/>
              </a:lnSpc>
            </a:pPr>
            <a:r>
              <a:rPr lang="en-US" altLang="en-US" sz="2400" dirty="0">
                <a:latin typeface="Arial" charset="0"/>
              </a:rPr>
              <a:t>All used historical or concurrent (physician choice) controls </a:t>
            </a:r>
          </a:p>
        </p:txBody>
      </p:sp>
      <p:graphicFrame>
        <p:nvGraphicFramePr>
          <p:cNvPr id="2" name="Table 1"/>
          <p:cNvGraphicFramePr>
            <a:graphicFrameLocks noGrp="1"/>
          </p:cNvGraphicFramePr>
          <p:nvPr>
            <p:extLst/>
          </p:nvPr>
        </p:nvGraphicFramePr>
        <p:xfrm>
          <a:off x="685800" y="3235128"/>
          <a:ext cx="7963678" cy="2671150"/>
        </p:xfrm>
        <a:graphic>
          <a:graphicData uri="http://schemas.openxmlformats.org/drawingml/2006/table">
            <a:tbl>
              <a:tblPr firstRow="1" bandRow="1">
                <a:tableStyleId>{5C22544A-7EE6-4342-B048-85BDC9FD1C3A}</a:tableStyleId>
              </a:tblPr>
              <a:tblGrid>
                <a:gridCol w="1981864">
                  <a:extLst>
                    <a:ext uri="{9D8B030D-6E8A-4147-A177-3AD203B41FA5}">
                      <a16:colId xmlns:a16="http://schemas.microsoft.com/office/drawing/2014/main" val="20000"/>
                    </a:ext>
                  </a:extLst>
                </a:gridCol>
                <a:gridCol w="1112535">
                  <a:extLst>
                    <a:ext uri="{9D8B030D-6E8A-4147-A177-3AD203B41FA5}">
                      <a16:colId xmlns:a16="http://schemas.microsoft.com/office/drawing/2014/main" val="20001"/>
                    </a:ext>
                  </a:extLst>
                </a:gridCol>
                <a:gridCol w="1112535">
                  <a:extLst>
                    <a:ext uri="{9D8B030D-6E8A-4147-A177-3AD203B41FA5}">
                      <a16:colId xmlns:a16="http://schemas.microsoft.com/office/drawing/2014/main" val="20002"/>
                    </a:ext>
                  </a:extLst>
                </a:gridCol>
                <a:gridCol w="1133233">
                  <a:extLst>
                    <a:ext uri="{9D8B030D-6E8A-4147-A177-3AD203B41FA5}">
                      <a16:colId xmlns:a16="http://schemas.microsoft.com/office/drawing/2014/main" val="20003"/>
                    </a:ext>
                  </a:extLst>
                </a:gridCol>
                <a:gridCol w="1133233">
                  <a:extLst>
                    <a:ext uri="{9D8B030D-6E8A-4147-A177-3AD203B41FA5}">
                      <a16:colId xmlns:a16="http://schemas.microsoft.com/office/drawing/2014/main" val="20004"/>
                    </a:ext>
                  </a:extLst>
                </a:gridCol>
                <a:gridCol w="1490278">
                  <a:extLst>
                    <a:ext uri="{9D8B030D-6E8A-4147-A177-3AD203B41FA5}">
                      <a16:colId xmlns:a16="http://schemas.microsoft.com/office/drawing/2014/main" val="20005"/>
                    </a:ext>
                  </a:extLst>
                </a:gridCol>
              </a:tblGrid>
              <a:tr h="366486">
                <a:tc>
                  <a:txBody>
                    <a:bodyPr/>
                    <a:lstStyle/>
                    <a:p>
                      <a:pPr algn="ctr"/>
                      <a:r>
                        <a:rPr lang="en-US" sz="1600" dirty="0">
                          <a:solidFill>
                            <a:schemeClr val="accent1"/>
                          </a:solidFill>
                          <a:latin typeface="Arial" panose="020B0604020202020204" pitchFamily="34" charset="0"/>
                          <a:cs typeface="Arial" panose="020B0604020202020204" pitchFamily="34" charset="0"/>
                        </a:rPr>
                        <a:t>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solidFill>
                            <a:schemeClr val="accent1"/>
                          </a:solidFill>
                          <a:latin typeface="Arial" panose="020B0604020202020204" pitchFamily="34" charset="0"/>
                          <a:cs typeface="Arial" panose="020B0604020202020204" pitchFamily="34" charset="0"/>
                        </a:rPr>
                        <a:t>ICP + PbtO2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600" dirty="0">
                          <a:solidFill>
                            <a:schemeClr val="accent1"/>
                          </a:solidFill>
                          <a:latin typeface="Arial" panose="020B0604020202020204" pitchFamily="34" charset="0"/>
                          <a:cs typeface="Arial" panose="020B0604020202020204" pitchFamily="34" charset="0"/>
                        </a:rPr>
                        <a:t>ICP/CPP</a:t>
                      </a:r>
                      <a:r>
                        <a:rPr lang="en-US" sz="1600" baseline="0" dirty="0">
                          <a:solidFill>
                            <a:schemeClr val="accent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600" dirty="0">
                          <a:solidFill>
                            <a:schemeClr val="accent1"/>
                          </a:solidFill>
                          <a:latin typeface="Arial" panose="020B0604020202020204" pitchFamily="34" charset="0"/>
                          <a:cs typeface="Arial" panose="020B0604020202020204" pitchFamily="34" charset="0"/>
                        </a:rPr>
                        <a:t>Odds Ratio</a:t>
                      </a:r>
                      <a:endParaRPr lang="en-US" sz="12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6572">
                <a:tc>
                  <a:txBody>
                    <a:bodyPr/>
                    <a:lstStyle/>
                    <a:p>
                      <a:endParaRPr lang="en-US"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Poor Outcome (n)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Good</a:t>
                      </a:r>
                      <a:r>
                        <a:rPr lang="en-US" sz="1200" baseline="0" dirty="0">
                          <a:solidFill>
                            <a:schemeClr val="tx1"/>
                          </a:solidFill>
                          <a:latin typeface="Arial" panose="020B0604020202020204" pitchFamily="34" charset="0"/>
                          <a:cs typeface="Arial" panose="020B0604020202020204" pitchFamily="34" charset="0"/>
                        </a:rPr>
                        <a:t> Outcome (n)</a:t>
                      </a:r>
                      <a:endParaRPr lang="en-US"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Poor Outcome (n)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Good</a:t>
                      </a:r>
                      <a:r>
                        <a:rPr lang="en-US" sz="1200" baseline="0" dirty="0">
                          <a:solidFill>
                            <a:schemeClr val="tx1"/>
                          </a:solidFill>
                          <a:latin typeface="Arial" panose="020B0604020202020204" pitchFamily="34" charset="0"/>
                          <a:cs typeface="Arial" panose="020B0604020202020204" pitchFamily="34" charset="0"/>
                        </a:rPr>
                        <a:t> Outcome (n)</a:t>
                      </a:r>
                      <a:endParaRPr lang="en-US"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(95% CI)</a:t>
                      </a:r>
                    </a:p>
                    <a:p>
                      <a:pPr algn="ctr"/>
                      <a:endParaRPr lang="en-US"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2557">
                <a:tc>
                  <a:txBody>
                    <a:bodyPr/>
                    <a:lstStyle/>
                    <a:p>
                      <a:r>
                        <a:rPr lang="en-US" sz="1400" dirty="0">
                          <a:solidFill>
                            <a:schemeClr val="tx1"/>
                          </a:solidFill>
                          <a:latin typeface="Arial" panose="020B0604020202020204" pitchFamily="34" charset="0"/>
                          <a:cs typeface="Arial" panose="020B0604020202020204" pitchFamily="34" charset="0"/>
                        </a:rPr>
                        <a:t>McCarthy 2009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3225">
                <a:tc>
                  <a:txBody>
                    <a:bodyPr/>
                    <a:lstStyle/>
                    <a:p>
                      <a:r>
                        <a:rPr lang="en-US" sz="1400" dirty="0" err="1">
                          <a:solidFill>
                            <a:schemeClr val="tx1"/>
                          </a:solidFill>
                          <a:latin typeface="Arial" panose="020B0604020202020204" pitchFamily="34" charset="0"/>
                          <a:cs typeface="Arial" panose="020B0604020202020204" pitchFamily="34" charset="0"/>
                        </a:rPr>
                        <a:t>Meixenberger</a:t>
                      </a:r>
                      <a:r>
                        <a:rPr lang="en-US" sz="1400" dirty="0">
                          <a:solidFill>
                            <a:schemeClr val="tx1"/>
                          </a:solidFill>
                          <a:latin typeface="Arial" panose="020B0604020202020204" pitchFamily="34" charset="0"/>
                          <a:cs typeface="Arial" panose="020B0604020202020204" pitchFamily="34" charset="0"/>
                        </a:rPr>
                        <a:t> 2003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5233">
                <a:tc>
                  <a:txBody>
                    <a:bodyPr/>
                    <a:lstStyle/>
                    <a:p>
                      <a:r>
                        <a:rPr lang="en-US" sz="1400" dirty="0" err="1">
                          <a:solidFill>
                            <a:schemeClr val="tx1"/>
                          </a:solidFill>
                          <a:latin typeface="Arial" panose="020B0604020202020204" pitchFamily="34" charset="0"/>
                          <a:cs typeface="Arial" panose="020B0604020202020204" pitchFamily="34" charset="0"/>
                        </a:rPr>
                        <a:t>Narotam</a:t>
                      </a:r>
                      <a:r>
                        <a:rPr lang="en-US" sz="1400" dirty="0">
                          <a:solidFill>
                            <a:schemeClr val="tx1"/>
                          </a:solidFill>
                          <a:latin typeface="Arial" panose="020B0604020202020204" pitchFamily="34" charset="0"/>
                          <a:cs typeface="Arial" panose="020B0604020202020204" pitchFamily="34" charset="0"/>
                        </a:rPr>
                        <a:t> 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6571">
                <a:tc>
                  <a:txBody>
                    <a:bodyPr/>
                    <a:lstStyle/>
                    <a:p>
                      <a:r>
                        <a:rPr lang="en-US" sz="1400" dirty="0" err="1">
                          <a:solidFill>
                            <a:schemeClr val="tx1"/>
                          </a:solidFill>
                          <a:latin typeface="Arial" panose="020B0604020202020204" pitchFamily="34" charset="0"/>
                          <a:cs typeface="Arial" panose="020B0604020202020204" pitchFamily="34" charset="0"/>
                        </a:rPr>
                        <a:t>Spiotta</a:t>
                      </a:r>
                      <a:r>
                        <a:rPr lang="en-US" sz="1400" dirty="0">
                          <a:solidFill>
                            <a:schemeClr val="tx1"/>
                          </a:solidFill>
                          <a:latin typeface="Arial" panose="020B0604020202020204" pitchFamily="34" charset="0"/>
                          <a:cs typeface="Arial" panose="020B0604020202020204" pitchFamily="34" charset="0"/>
                        </a:rPr>
                        <a:t> 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9878">
                <a:tc gridSpan="5">
                  <a:txBody>
                    <a:bodyPr/>
                    <a:lstStyle/>
                    <a:p>
                      <a:pPr algn="r"/>
                      <a:r>
                        <a:rPr lang="en-US" sz="1400" b="1" dirty="0">
                          <a:solidFill>
                            <a:schemeClr val="tx1"/>
                          </a:solidFill>
                          <a:latin typeface="Arial" panose="020B0604020202020204" pitchFamily="34" charset="0"/>
                          <a:cs typeface="Arial" panose="020B0604020202020204" pitchFamily="34" charset="0"/>
                        </a:rPr>
                        <a:t>Pooled</a:t>
                      </a:r>
                      <a:r>
                        <a:rPr lang="en-US" sz="1400" b="1" baseline="0" dirty="0">
                          <a:solidFill>
                            <a:schemeClr val="tx1"/>
                          </a:solidFill>
                          <a:latin typeface="Arial" panose="020B0604020202020204" pitchFamily="34" charset="0"/>
                          <a:cs typeface="Arial" panose="020B0604020202020204" pitchFamily="34" charset="0"/>
                        </a:rPr>
                        <a:t> Odds Ratio</a:t>
                      </a:r>
                      <a:endParaRPr lang="en-US"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2.1 (1.4 –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143306" y="6474614"/>
            <a:ext cx="4313284"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Nangunoori</a:t>
            </a:r>
            <a:r>
              <a:rPr lang="en-US" sz="1200" dirty="0">
                <a:latin typeface="Arial" panose="020B0604020202020204" pitchFamily="34" charset="0"/>
                <a:cs typeface="Arial" panose="020B0604020202020204" pitchFamily="34" charset="0"/>
              </a:rPr>
              <a:t> et al </a:t>
            </a:r>
            <a:r>
              <a:rPr lang="en-US" sz="1200" i="1" dirty="0" err="1">
                <a:latin typeface="Arial" panose="020B0604020202020204" pitchFamily="34" charset="0"/>
                <a:cs typeface="Arial" panose="020B0604020202020204" pitchFamily="34" charset="0"/>
              </a:rPr>
              <a:t>NeuroCrit</a:t>
            </a:r>
            <a:r>
              <a:rPr lang="en-US" sz="1200" i="1" dirty="0">
                <a:latin typeface="Arial" panose="020B0604020202020204" pitchFamily="34" charset="0"/>
                <a:cs typeface="Arial" panose="020B0604020202020204" pitchFamily="34" charset="0"/>
              </a:rPr>
              <a:t> Care </a:t>
            </a:r>
            <a:r>
              <a:rPr lang="en-US" sz="1200" dirty="0">
                <a:latin typeface="Arial" panose="020B0604020202020204" pitchFamily="34" charset="0"/>
                <a:cs typeface="Arial" panose="020B0604020202020204" pitchFamily="34" charset="0"/>
              </a:rPr>
              <a:t>2012 17:131-138 </a:t>
            </a:r>
          </a:p>
        </p:txBody>
      </p:sp>
    </p:spTree>
    <p:extLst>
      <p:ext uri="{BB962C8B-B14F-4D97-AF65-F5344CB8AC3E}">
        <p14:creationId xmlns:p14="http://schemas.microsoft.com/office/powerpoint/2010/main" val="302443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Clinical Equipoise</a:t>
            </a:r>
          </a:p>
        </p:txBody>
      </p:sp>
      <p:sp>
        <p:nvSpPr>
          <p:cNvPr id="3" name="Content Placeholder 2"/>
          <p:cNvSpPr>
            <a:spLocks noGrp="1"/>
          </p:cNvSpPr>
          <p:nvPr>
            <p:ph idx="1"/>
          </p:nvPr>
        </p:nvSpPr>
        <p:spPr/>
        <p:txBody>
          <a:bodyPr>
            <a:normAutofit/>
          </a:bodyPr>
          <a:lstStyle/>
          <a:p>
            <a:pPr>
              <a:spcAft>
                <a:spcPts val="1200"/>
              </a:spcAft>
            </a:pPr>
            <a:r>
              <a:rPr lang="en-US" sz="2400" dirty="0">
                <a:latin typeface="Arial" panose="020B0604020202020204" pitchFamily="34" charset="0"/>
                <a:cs typeface="Arial" panose="020B0604020202020204" pitchFamily="34" charset="0"/>
              </a:rPr>
              <a:t>No Class I data that PbtO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monitoring improves clinical outcome</a:t>
            </a:r>
          </a:p>
          <a:p>
            <a:pPr>
              <a:spcAft>
                <a:spcPts val="1200"/>
              </a:spcAft>
            </a:pPr>
            <a:r>
              <a:rPr lang="en-US" sz="2400" dirty="0">
                <a:latin typeface="Arial" panose="020B0604020202020204" pitchFamily="34" charset="0"/>
                <a:cs typeface="Arial" panose="020B0604020202020204" pitchFamily="34" charset="0"/>
              </a:rPr>
              <a:t>Utilization is expensive and labor-intensive</a:t>
            </a:r>
          </a:p>
          <a:p>
            <a:pPr>
              <a:spcAft>
                <a:spcPts val="600"/>
              </a:spcAft>
            </a:pPr>
            <a:r>
              <a:rPr lang="en-US" sz="2400" dirty="0">
                <a:latin typeface="Arial" panose="020B0604020202020204" pitchFamily="34" charset="0"/>
                <a:cs typeface="Arial" panose="020B0604020202020204" pitchFamily="34" charset="0"/>
              </a:rPr>
              <a:t>Adoption in management of critically ill brain injured patients is highly variable</a:t>
            </a:r>
          </a:p>
          <a:p>
            <a:pPr lvl="1">
              <a:spcAft>
                <a:spcPts val="600"/>
              </a:spcAft>
            </a:pPr>
            <a:r>
              <a:rPr lang="en-US" sz="2400" dirty="0">
                <a:latin typeface="Arial" panose="020B0604020202020204" pitchFamily="34" charset="0"/>
                <a:cs typeface="Arial" panose="020B0604020202020204" pitchFamily="34" charset="0"/>
              </a:rPr>
              <a:t>Center to Center differences</a:t>
            </a:r>
          </a:p>
          <a:p>
            <a:pPr lvl="1">
              <a:spcAft>
                <a:spcPts val="600"/>
              </a:spcAft>
            </a:pPr>
            <a:r>
              <a:rPr lang="en-US" sz="2400" dirty="0">
                <a:latin typeface="Arial" panose="020B0604020202020204" pitchFamily="34" charset="0"/>
                <a:cs typeface="Arial" panose="020B0604020202020204" pitchFamily="34" charset="0"/>
              </a:rPr>
              <a:t>Physician to Physician differences within Centers</a:t>
            </a:r>
          </a:p>
          <a:p>
            <a:pPr lvl="1">
              <a:spcAft>
                <a:spcPts val="600"/>
              </a:spcAft>
            </a:pPr>
            <a:r>
              <a:rPr lang="en-US" sz="2400" dirty="0">
                <a:latin typeface="Arial" panose="020B0604020202020204" pitchFamily="34" charset="0"/>
                <a:cs typeface="Arial" panose="020B0604020202020204" pitchFamily="34" charset="0"/>
              </a:rPr>
              <a:t>Patient to Patient differences by same physician</a:t>
            </a:r>
          </a:p>
        </p:txBody>
      </p:sp>
    </p:spTree>
    <p:extLst>
      <p:ext uri="{BB962C8B-B14F-4D97-AF65-F5344CB8AC3E}">
        <p14:creationId xmlns:p14="http://schemas.microsoft.com/office/powerpoint/2010/main" val="284049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4724400" y="1222375"/>
            <a:ext cx="4267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ja-JP" sz="3600">
                <a:solidFill>
                  <a:schemeClr val="tx2"/>
                </a:solidFill>
                <a:latin typeface="Arial" charset="0"/>
                <a:ea typeface="ＭＳ Ｐゴシック" pitchFamily="34" charset="-128"/>
              </a:rPr>
              <a:t>BRAIN OXYGEN AND OUTCOME IN SEVERE TRAUMATIC BRAIN INJURY:  PHASE 2  </a:t>
            </a:r>
          </a:p>
          <a:p>
            <a:pPr algn="ctr"/>
            <a:r>
              <a:rPr lang="en-US" altLang="ja-JP" sz="2400">
                <a:solidFill>
                  <a:schemeClr val="tx2"/>
                </a:solidFill>
                <a:latin typeface="Arial" charset="0"/>
                <a:ea typeface="ＭＳ Ｐゴシック" pitchFamily="34" charset="-128"/>
              </a:rPr>
              <a:t> </a:t>
            </a:r>
            <a:endParaRPr lang="en-US" altLang="ja-JP" sz="2400" b="1">
              <a:solidFill>
                <a:schemeClr val="tx2"/>
              </a:solidFill>
              <a:latin typeface="Arial" charset="0"/>
              <a:ea typeface="ＭＳ Ｐゴシック" pitchFamily="34" charset="-128"/>
            </a:endParaRPr>
          </a:p>
          <a:p>
            <a:pPr algn="ctr"/>
            <a:r>
              <a:rPr lang="en-US" altLang="ja-JP" sz="3600" b="1">
                <a:solidFill>
                  <a:schemeClr val="tx2"/>
                </a:solidFill>
                <a:latin typeface="Arial" charset="0"/>
                <a:ea typeface="ＭＳ Ｐゴシック" pitchFamily="34" charset="-128"/>
              </a:rPr>
              <a:t>BOOST 2</a:t>
            </a:r>
            <a:endParaRPr lang="en-US" altLang="en-US" sz="3600" b="1">
              <a:solidFill>
                <a:schemeClr val="tx2"/>
              </a:solidFill>
              <a:latin typeface="Arial" charset="0"/>
            </a:endParaRPr>
          </a:p>
        </p:txBody>
      </p:sp>
      <p:pic>
        <p:nvPicPr>
          <p:cNvPr id="25603" name="Picture 7" descr="C:\TBI Projects\BOOST-2 study\BOOST 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65100"/>
            <a:ext cx="44196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588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2807</TotalTime>
  <Words>2921</Words>
  <Application>Microsoft Office PowerPoint</Application>
  <PresentationFormat>On-screen Show (4:3)</PresentationFormat>
  <Paragraphs>425</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Calibri Light</vt:lpstr>
      <vt:lpstr>Symbol</vt:lpstr>
      <vt:lpstr>Times New Roman</vt:lpstr>
      <vt:lpstr>Office Theme</vt:lpstr>
      <vt:lpstr>Brain Oxygen Optimization in Severe TBI-Phase 3 (BOOST-3)</vt:lpstr>
      <vt:lpstr>Brain Tissue Oxygen Monitors</vt:lpstr>
      <vt:lpstr>Rationale for PbtO2 monitoring</vt:lpstr>
      <vt:lpstr>Rationale for PbtO2 monitoring</vt:lpstr>
      <vt:lpstr>Rationale for PbtO2 monitoring</vt:lpstr>
      <vt:lpstr>Rationale for PbtO2 monitoring</vt:lpstr>
      <vt:lpstr>Published Clinical Trials</vt:lpstr>
      <vt:lpstr>Clinical Equipoise</vt:lpstr>
      <vt:lpstr>PowerPoint Presentation</vt:lpstr>
      <vt:lpstr> BOOST2 Primary and Secondary Objectives</vt:lpstr>
      <vt:lpstr>BOOST-2 Primary Outcome</vt:lpstr>
      <vt:lpstr>BOOST-2 Primary Outcome</vt:lpstr>
      <vt:lpstr>PowerPoint Presentation</vt:lpstr>
      <vt:lpstr>PowerPoint Presentation</vt:lpstr>
      <vt:lpstr>PowerPoint Presentation</vt:lpstr>
      <vt:lpstr>PowerPoint Presentation</vt:lpstr>
      <vt:lpstr>BOOST-Phase 3 (BOOST3)</vt:lpstr>
      <vt:lpstr>Primary Objective</vt:lpstr>
      <vt:lpstr>Secondary Objectives</vt:lpstr>
      <vt:lpstr>Inclusion Criteria</vt:lpstr>
      <vt:lpstr>Exclusion Criteria</vt:lpstr>
      <vt:lpstr>PowerPoint Presentation</vt:lpstr>
      <vt:lpstr>PowerPoint Presentation</vt:lpstr>
      <vt:lpstr>Clinical Standardization Guidelines</vt:lpstr>
      <vt:lpstr>Exception from Informed Consent (EFIC) for Emergency Research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Bocage-Rufino</dc:creator>
  <cp:lastModifiedBy>Black, Joy</cp:lastModifiedBy>
  <cp:revision>168</cp:revision>
  <dcterms:created xsi:type="dcterms:W3CDTF">2014-10-09T17:53:28Z</dcterms:created>
  <dcterms:modified xsi:type="dcterms:W3CDTF">2019-01-11T20:07:36Z</dcterms:modified>
</cp:coreProperties>
</file>