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57" r:id="rId6"/>
    <p:sldId id="258" r:id="rId7"/>
    <p:sldId id="264" r:id="rId8"/>
    <p:sldId id="259" r:id="rId9"/>
    <p:sldId id="265" r:id="rId10"/>
    <p:sldId id="267" r:id="rId11"/>
    <p:sldId id="272" r:id="rId12"/>
    <p:sldId id="266" r:id="rId13"/>
    <p:sldId id="268" r:id="rId14"/>
    <p:sldId id="260" r:id="rId15"/>
    <p:sldId id="269" r:id="rId16"/>
    <p:sldId id="270" r:id="rId17"/>
    <p:sldId id="261" r:id="rId18"/>
    <p:sldId id="262" r:id="rId19"/>
    <p:sldId id="278" r:id="rId20"/>
    <p:sldId id="277" r:id="rId21"/>
    <p:sldId id="273" r:id="rId22"/>
    <p:sldId id="274" r:id="rId23"/>
    <p:sldId id="275" r:id="rId24"/>
    <p:sldId id="276" r:id="rId25"/>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328" autoAdjust="0"/>
  </p:normalViewPr>
  <p:slideViewPr>
    <p:cSldViewPr snapToGrid="0">
      <p:cViewPr>
        <p:scale>
          <a:sx n="100" d="100"/>
          <a:sy n="100" d="100"/>
        </p:scale>
        <p:origin x="93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71F89F-44FF-458D-ADBE-BB2697EB6B9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0776936-73DC-4DDF-8DF7-A8C417C45E06}">
      <dgm:prSet/>
      <dgm:spPr/>
      <dgm:t>
        <a:bodyPr/>
        <a:lstStyle/>
        <a:p>
          <a:r>
            <a:rPr lang="en-US"/>
            <a:t>From Moberg: </a:t>
          </a:r>
        </a:p>
      </dgm:t>
    </dgm:pt>
    <dgm:pt modelId="{28236976-E6BA-4B92-BF24-FE608D1FACC0}" type="parTrans" cxnId="{92703E89-67F7-487C-AC35-F6688EDA653A}">
      <dgm:prSet/>
      <dgm:spPr/>
      <dgm:t>
        <a:bodyPr/>
        <a:lstStyle/>
        <a:p>
          <a:endParaRPr lang="en-US"/>
        </a:p>
      </dgm:t>
    </dgm:pt>
    <dgm:pt modelId="{B7D45847-4510-47CA-8A48-9DDB74058EC0}" type="sibTrans" cxnId="{92703E89-67F7-487C-AC35-F6688EDA653A}">
      <dgm:prSet/>
      <dgm:spPr/>
      <dgm:t>
        <a:bodyPr/>
        <a:lstStyle/>
        <a:p>
          <a:endParaRPr lang="en-US"/>
        </a:p>
      </dgm:t>
    </dgm:pt>
    <dgm:pt modelId="{CC7C8C09-C8AE-47DA-81A5-8B8816FE8728}">
      <dgm:prSet/>
      <dgm:spPr/>
      <dgm:t>
        <a:bodyPr/>
        <a:lstStyle/>
        <a:p>
          <a:r>
            <a:rPr lang="en-US"/>
            <a:t>Email photo of Moberg Screen Snapshot to your work email and save to your work computer</a:t>
          </a:r>
        </a:p>
      </dgm:t>
    </dgm:pt>
    <dgm:pt modelId="{99828166-7EC1-4400-A9C1-A2FCE87E94CB}" type="parTrans" cxnId="{4FA887E1-EB10-4D5F-8F93-C5208935976E}">
      <dgm:prSet/>
      <dgm:spPr/>
      <dgm:t>
        <a:bodyPr/>
        <a:lstStyle/>
        <a:p>
          <a:endParaRPr lang="en-US"/>
        </a:p>
      </dgm:t>
    </dgm:pt>
    <dgm:pt modelId="{E62534AC-1DF9-464D-8380-27919A78D393}" type="sibTrans" cxnId="{4FA887E1-EB10-4D5F-8F93-C5208935976E}">
      <dgm:prSet/>
      <dgm:spPr/>
      <dgm:t>
        <a:bodyPr/>
        <a:lstStyle/>
        <a:p>
          <a:endParaRPr lang="en-US"/>
        </a:p>
      </dgm:t>
    </dgm:pt>
    <dgm:pt modelId="{54BBEEA6-C37D-4E77-9D7D-3EA7A72CC4A5}">
      <dgm:prSet/>
      <dgm:spPr/>
      <dgm:t>
        <a:bodyPr/>
        <a:lstStyle/>
        <a:p>
          <a:r>
            <a:rPr lang="en-US"/>
            <a:t>Copy and paste photo into a Word Document</a:t>
          </a:r>
        </a:p>
      </dgm:t>
    </dgm:pt>
    <dgm:pt modelId="{6E512C92-EC25-4F79-8270-217697DAEAF6}" type="parTrans" cxnId="{55263B06-5555-4658-B849-093003F8C4B2}">
      <dgm:prSet/>
      <dgm:spPr/>
      <dgm:t>
        <a:bodyPr/>
        <a:lstStyle/>
        <a:p>
          <a:endParaRPr lang="en-US"/>
        </a:p>
      </dgm:t>
    </dgm:pt>
    <dgm:pt modelId="{32F56530-460A-42CB-9147-0A14194A8714}" type="sibTrans" cxnId="{55263B06-5555-4658-B849-093003F8C4B2}">
      <dgm:prSet/>
      <dgm:spPr/>
      <dgm:t>
        <a:bodyPr/>
        <a:lstStyle/>
        <a:p>
          <a:endParaRPr lang="en-US"/>
        </a:p>
      </dgm:t>
    </dgm:pt>
    <dgm:pt modelId="{13CFDB88-0FCD-4587-A0EE-1231B22B6646}">
      <dgm:prSet/>
      <dgm:spPr/>
      <dgm:t>
        <a:bodyPr/>
        <a:lstStyle/>
        <a:p>
          <a:r>
            <a:rPr lang="en-US"/>
            <a:t>Make sure that ICP and PbtO2 (if applicable) values are visible along with annotation/timestamp of episode start and finish. </a:t>
          </a:r>
        </a:p>
      </dgm:t>
    </dgm:pt>
    <dgm:pt modelId="{2FF0807E-DFD7-48AF-B024-E8C5B06810BB}" type="parTrans" cxnId="{D8FBFA4D-C7E5-4F92-A6A3-2A6D8C039A09}">
      <dgm:prSet/>
      <dgm:spPr/>
      <dgm:t>
        <a:bodyPr/>
        <a:lstStyle/>
        <a:p>
          <a:endParaRPr lang="en-US"/>
        </a:p>
      </dgm:t>
    </dgm:pt>
    <dgm:pt modelId="{3CB6AF14-6BDB-4E42-9423-BB4AA917270B}" type="sibTrans" cxnId="{D8FBFA4D-C7E5-4F92-A6A3-2A6D8C039A09}">
      <dgm:prSet/>
      <dgm:spPr/>
      <dgm:t>
        <a:bodyPr/>
        <a:lstStyle/>
        <a:p>
          <a:endParaRPr lang="en-US"/>
        </a:p>
      </dgm:t>
    </dgm:pt>
    <dgm:pt modelId="{584549AF-7B24-4568-AA91-5CA967892C3C}">
      <dgm:prSet/>
      <dgm:spPr/>
      <dgm:t>
        <a:bodyPr/>
        <a:lstStyle/>
        <a:p>
          <a:r>
            <a:rPr lang="en-US"/>
            <a:t>From your electronic medical record:</a:t>
          </a:r>
        </a:p>
      </dgm:t>
    </dgm:pt>
    <dgm:pt modelId="{87EAB505-7428-4396-9FCE-9905321CD87A}" type="parTrans" cxnId="{6FD7EC0B-217F-4C01-95D5-5987994A5C93}">
      <dgm:prSet/>
      <dgm:spPr/>
      <dgm:t>
        <a:bodyPr/>
        <a:lstStyle/>
        <a:p>
          <a:endParaRPr lang="en-US"/>
        </a:p>
      </dgm:t>
    </dgm:pt>
    <dgm:pt modelId="{E1BAEC9F-364F-423E-8459-39604730523C}" type="sibTrans" cxnId="{6FD7EC0B-217F-4C01-95D5-5987994A5C93}">
      <dgm:prSet/>
      <dgm:spPr/>
      <dgm:t>
        <a:bodyPr/>
        <a:lstStyle/>
        <a:p>
          <a:endParaRPr lang="en-US"/>
        </a:p>
      </dgm:t>
    </dgm:pt>
    <dgm:pt modelId="{626DECE2-51FA-4E16-8B79-8E407A478B37}">
      <dgm:prSet/>
      <dgm:spPr/>
      <dgm:t>
        <a:bodyPr/>
        <a:lstStyle/>
        <a:p>
          <a:r>
            <a:rPr lang="en-US"/>
            <a:t>Print documented values from EMR as source or provide access to EMR for study monitors. </a:t>
          </a:r>
        </a:p>
      </dgm:t>
    </dgm:pt>
    <dgm:pt modelId="{1DFA3D6F-73E1-4773-8AD9-12443C7404DE}" type="parTrans" cxnId="{D2ECEC68-4CB9-4941-8825-673F8FC80AE7}">
      <dgm:prSet/>
      <dgm:spPr/>
      <dgm:t>
        <a:bodyPr/>
        <a:lstStyle/>
        <a:p>
          <a:endParaRPr lang="en-US"/>
        </a:p>
      </dgm:t>
    </dgm:pt>
    <dgm:pt modelId="{2F9C41A8-15FE-4517-B9E1-CF2C37BB1012}" type="sibTrans" cxnId="{D2ECEC68-4CB9-4941-8825-673F8FC80AE7}">
      <dgm:prSet/>
      <dgm:spPr/>
      <dgm:t>
        <a:bodyPr/>
        <a:lstStyle/>
        <a:p>
          <a:endParaRPr lang="en-US"/>
        </a:p>
      </dgm:t>
    </dgm:pt>
    <dgm:pt modelId="{D4990BD1-A4C7-4411-9F21-66E3AC8F5846}" type="pres">
      <dgm:prSet presAssocID="{7871F89F-44FF-458D-ADBE-BB2697EB6B91}" presName="linear" presStyleCnt="0">
        <dgm:presLayoutVars>
          <dgm:animLvl val="lvl"/>
          <dgm:resizeHandles val="exact"/>
        </dgm:presLayoutVars>
      </dgm:prSet>
      <dgm:spPr/>
    </dgm:pt>
    <dgm:pt modelId="{0F51A719-F793-40F8-9D6B-63E21639B31A}" type="pres">
      <dgm:prSet presAssocID="{90776936-73DC-4DDF-8DF7-A8C417C45E06}" presName="parentText" presStyleLbl="node1" presStyleIdx="0" presStyleCnt="2">
        <dgm:presLayoutVars>
          <dgm:chMax val="0"/>
          <dgm:bulletEnabled val="1"/>
        </dgm:presLayoutVars>
      </dgm:prSet>
      <dgm:spPr/>
    </dgm:pt>
    <dgm:pt modelId="{0021CDC1-0E03-4A3B-912F-6468AE862532}" type="pres">
      <dgm:prSet presAssocID="{90776936-73DC-4DDF-8DF7-A8C417C45E06}" presName="childText" presStyleLbl="revTx" presStyleIdx="0" presStyleCnt="2">
        <dgm:presLayoutVars>
          <dgm:bulletEnabled val="1"/>
        </dgm:presLayoutVars>
      </dgm:prSet>
      <dgm:spPr/>
    </dgm:pt>
    <dgm:pt modelId="{344F1009-B779-43E5-9146-E917A4AFA40E}" type="pres">
      <dgm:prSet presAssocID="{584549AF-7B24-4568-AA91-5CA967892C3C}" presName="parentText" presStyleLbl="node1" presStyleIdx="1" presStyleCnt="2">
        <dgm:presLayoutVars>
          <dgm:chMax val="0"/>
          <dgm:bulletEnabled val="1"/>
        </dgm:presLayoutVars>
      </dgm:prSet>
      <dgm:spPr/>
    </dgm:pt>
    <dgm:pt modelId="{94859E3E-2876-460B-B090-2B2DC114889B}" type="pres">
      <dgm:prSet presAssocID="{584549AF-7B24-4568-AA91-5CA967892C3C}" presName="childText" presStyleLbl="revTx" presStyleIdx="1" presStyleCnt="2">
        <dgm:presLayoutVars>
          <dgm:bulletEnabled val="1"/>
        </dgm:presLayoutVars>
      </dgm:prSet>
      <dgm:spPr/>
    </dgm:pt>
  </dgm:ptLst>
  <dgm:cxnLst>
    <dgm:cxn modelId="{15241B04-0A1D-4493-A909-C6F1099212D1}" type="presOf" srcId="{626DECE2-51FA-4E16-8B79-8E407A478B37}" destId="{94859E3E-2876-460B-B090-2B2DC114889B}" srcOrd="0" destOrd="0" presId="urn:microsoft.com/office/officeart/2005/8/layout/vList2"/>
    <dgm:cxn modelId="{55263B06-5555-4658-B849-093003F8C4B2}" srcId="{90776936-73DC-4DDF-8DF7-A8C417C45E06}" destId="{54BBEEA6-C37D-4E77-9D7D-3EA7A72CC4A5}" srcOrd="1" destOrd="0" parTransId="{6E512C92-EC25-4F79-8270-217697DAEAF6}" sibTransId="{32F56530-460A-42CB-9147-0A14194A8714}"/>
    <dgm:cxn modelId="{6FD7EC0B-217F-4C01-95D5-5987994A5C93}" srcId="{7871F89F-44FF-458D-ADBE-BB2697EB6B91}" destId="{584549AF-7B24-4568-AA91-5CA967892C3C}" srcOrd="1" destOrd="0" parTransId="{87EAB505-7428-4396-9FCE-9905321CD87A}" sibTransId="{E1BAEC9F-364F-423E-8459-39604730523C}"/>
    <dgm:cxn modelId="{C9992B1A-7BF4-4654-A60A-C3CCB4E1F775}" type="presOf" srcId="{CC7C8C09-C8AE-47DA-81A5-8B8816FE8728}" destId="{0021CDC1-0E03-4A3B-912F-6468AE862532}" srcOrd="0" destOrd="0" presId="urn:microsoft.com/office/officeart/2005/8/layout/vList2"/>
    <dgm:cxn modelId="{D2ECEC68-4CB9-4941-8825-673F8FC80AE7}" srcId="{584549AF-7B24-4568-AA91-5CA967892C3C}" destId="{626DECE2-51FA-4E16-8B79-8E407A478B37}" srcOrd="0" destOrd="0" parTransId="{1DFA3D6F-73E1-4773-8AD9-12443C7404DE}" sibTransId="{2F9C41A8-15FE-4517-B9E1-CF2C37BB1012}"/>
    <dgm:cxn modelId="{18B7946A-2BD0-42B4-BF91-5AE05C0E8ECE}" type="presOf" srcId="{584549AF-7B24-4568-AA91-5CA967892C3C}" destId="{344F1009-B779-43E5-9146-E917A4AFA40E}" srcOrd="0" destOrd="0" presId="urn:microsoft.com/office/officeart/2005/8/layout/vList2"/>
    <dgm:cxn modelId="{D8FBFA4D-C7E5-4F92-A6A3-2A6D8C039A09}" srcId="{90776936-73DC-4DDF-8DF7-A8C417C45E06}" destId="{13CFDB88-0FCD-4587-A0EE-1231B22B6646}" srcOrd="2" destOrd="0" parTransId="{2FF0807E-DFD7-48AF-B024-E8C5B06810BB}" sibTransId="{3CB6AF14-6BDB-4E42-9423-BB4AA917270B}"/>
    <dgm:cxn modelId="{45B7AD5A-A44C-4ACF-A0A6-EBD1C4F43567}" type="presOf" srcId="{90776936-73DC-4DDF-8DF7-A8C417C45E06}" destId="{0F51A719-F793-40F8-9D6B-63E21639B31A}" srcOrd="0" destOrd="0" presId="urn:microsoft.com/office/officeart/2005/8/layout/vList2"/>
    <dgm:cxn modelId="{92703E89-67F7-487C-AC35-F6688EDA653A}" srcId="{7871F89F-44FF-458D-ADBE-BB2697EB6B91}" destId="{90776936-73DC-4DDF-8DF7-A8C417C45E06}" srcOrd="0" destOrd="0" parTransId="{28236976-E6BA-4B92-BF24-FE608D1FACC0}" sibTransId="{B7D45847-4510-47CA-8A48-9DDB74058EC0}"/>
    <dgm:cxn modelId="{D70616B5-860E-4487-A675-1182D5325A6A}" type="presOf" srcId="{13CFDB88-0FCD-4587-A0EE-1231B22B6646}" destId="{0021CDC1-0E03-4A3B-912F-6468AE862532}" srcOrd="0" destOrd="2" presId="urn:microsoft.com/office/officeart/2005/8/layout/vList2"/>
    <dgm:cxn modelId="{37B697BB-86F0-4427-8B21-A2547045426D}" type="presOf" srcId="{7871F89F-44FF-458D-ADBE-BB2697EB6B91}" destId="{D4990BD1-A4C7-4411-9F21-66E3AC8F5846}" srcOrd="0" destOrd="0" presId="urn:microsoft.com/office/officeart/2005/8/layout/vList2"/>
    <dgm:cxn modelId="{B29E38E1-E16C-4A9B-9E44-4E231F4A3E98}" type="presOf" srcId="{54BBEEA6-C37D-4E77-9D7D-3EA7A72CC4A5}" destId="{0021CDC1-0E03-4A3B-912F-6468AE862532}" srcOrd="0" destOrd="1" presId="urn:microsoft.com/office/officeart/2005/8/layout/vList2"/>
    <dgm:cxn modelId="{4FA887E1-EB10-4D5F-8F93-C5208935976E}" srcId="{90776936-73DC-4DDF-8DF7-A8C417C45E06}" destId="{CC7C8C09-C8AE-47DA-81A5-8B8816FE8728}" srcOrd="0" destOrd="0" parTransId="{99828166-7EC1-4400-A9C1-A2FCE87E94CB}" sibTransId="{E62534AC-1DF9-464D-8380-27919A78D393}"/>
    <dgm:cxn modelId="{0D07C530-125D-4C9E-85DF-31BDD8F36554}" type="presParOf" srcId="{D4990BD1-A4C7-4411-9F21-66E3AC8F5846}" destId="{0F51A719-F793-40F8-9D6B-63E21639B31A}" srcOrd="0" destOrd="0" presId="urn:microsoft.com/office/officeart/2005/8/layout/vList2"/>
    <dgm:cxn modelId="{B9350A02-FFA8-402B-B771-9970E813B249}" type="presParOf" srcId="{D4990BD1-A4C7-4411-9F21-66E3AC8F5846}" destId="{0021CDC1-0E03-4A3B-912F-6468AE862532}" srcOrd="1" destOrd="0" presId="urn:microsoft.com/office/officeart/2005/8/layout/vList2"/>
    <dgm:cxn modelId="{9C74C238-254A-4F02-AC6A-56721B3D4DF6}" type="presParOf" srcId="{D4990BD1-A4C7-4411-9F21-66E3AC8F5846}" destId="{344F1009-B779-43E5-9146-E917A4AFA40E}" srcOrd="2" destOrd="0" presId="urn:microsoft.com/office/officeart/2005/8/layout/vList2"/>
    <dgm:cxn modelId="{50720DF4-97EB-4F48-A3B5-19A9D64CA945}" type="presParOf" srcId="{D4990BD1-A4C7-4411-9F21-66E3AC8F5846}" destId="{94859E3E-2876-460B-B090-2B2DC114889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1A719-F793-40F8-9D6B-63E21639B31A}">
      <dsp:nvSpPr>
        <dsp:cNvPr id="0" name=""/>
        <dsp:cNvSpPr/>
      </dsp:nvSpPr>
      <dsp:spPr>
        <a:xfrm>
          <a:off x="0" y="72072"/>
          <a:ext cx="6513603"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From Moberg: </a:t>
          </a:r>
        </a:p>
      </dsp:txBody>
      <dsp:txXfrm>
        <a:off x="37467" y="109539"/>
        <a:ext cx="6438669" cy="692586"/>
      </dsp:txXfrm>
    </dsp:sp>
    <dsp:sp modelId="{0021CDC1-0E03-4A3B-912F-6468AE862532}">
      <dsp:nvSpPr>
        <dsp:cNvPr id="0" name=""/>
        <dsp:cNvSpPr/>
      </dsp:nvSpPr>
      <dsp:spPr>
        <a:xfrm>
          <a:off x="0" y="839592"/>
          <a:ext cx="6513603" cy="304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Email photo of Moberg Screen Snapshot to your work email and save to your work computer</a:t>
          </a:r>
        </a:p>
        <a:p>
          <a:pPr marL="228600" lvl="1" indent="-228600" algn="l" defTabSz="1111250">
            <a:lnSpc>
              <a:spcPct val="90000"/>
            </a:lnSpc>
            <a:spcBef>
              <a:spcPct val="0"/>
            </a:spcBef>
            <a:spcAft>
              <a:spcPct val="20000"/>
            </a:spcAft>
            <a:buChar char="•"/>
          </a:pPr>
          <a:r>
            <a:rPr lang="en-US" sz="2500" kern="1200"/>
            <a:t>Copy and paste photo into a Word Document</a:t>
          </a:r>
        </a:p>
        <a:p>
          <a:pPr marL="228600" lvl="1" indent="-228600" algn="l" defTabSz="1111250">
            <a:lnSpc>
              <a:spcPct val="90000"/>
            </a:lnSpc>
            <a:spcBef>
              <a:spcPct val="0"/>
            </a:spcBef>
            <a:spcAft>
              <a:spcPct val="20000"/>
            </a:spcAft>
            <a:buChar char="•"/>
          </a:pPr>
          <a:r>
            <a:rPr lang="en-US" sz="2500" kern="1200"/>
            <a:t>Make sure that ICP and PbtO2 (if applicable) values are visible along with annotation/timestamp of episode start and finish. </a:t>
          </a:r>
        </a:p>
      </dsp:txBody>
      <dsp:txXfrm>
        <a:off x="0" y="839592"/>
        <a:ext cx="6513603" cy="3047040"/>
      </dsp:txXfrm>
    </dsp:sp>
    <dsp:sp modelId="{344F1009-B779-43E5-9146-E917A4AFA40E}">
      <dsp:nvSpPr>
        <dsp:cNvPr id="0" name=""/>
        <dsp:cNvSpPr/>
      </dsp:nvSpPr>
      <dsp:spPr>
        <a:xfrm>
          <a:off x="0" y="3886633"/>
          <a:ext cx="6513603" cy="7675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From your electronic medical record:</a:t>
          </a:r>
        </a:p>
      </dsp:txBody>
      <dsp:txXfrm>
        <a:off x="37467" y="3924100"/>
        <a:ext cx="6438669" cy="692586"/>
      </dsp:txXfrm>
    </dsp:sp>
    <dsp:sp modelId="{94859E3E-2876-460B-B090-2B2DC114889B}">
      <dsp:nvSpPr>
        <dsp:cNvPr id="0" name=""/>
        <dsp:cNvSpPr/>
      </dsp:nvSpPr>
      <dsp:spPr>
        <a:xfrm>
          <a:off x="0" y="4654153"/>
          <a:ext cx="6513603"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Print documented values from EMR as source or provide access to EMR for study monitors. </a:t>
          </a:r>
        </a:p>
      </dsp:txBody>
      <dsp:txXfrm>
        <a:off x="0" y="4654153"/>
        <a:ext cx="6513603" cy="11592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AC09E38B-C905-4A11-9355-C2101420791B}" type="datetimeFigureOut">
              <a:rPr lang="en-US" smtClean="0"/>
              <a:t>2/27/2020</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1217456A-0626-4F2E-A038-DEC2ACB727F3}" type="slidenum">
              <a:rPr lang="en-US" smtClean="0"/>
              <a:t>‹#›</a:t>
            </a:fld>
            <a:endParaRPr lang="en-US"/>
          </a:p>
        </p:txBody>
      </p:sp>
    </p:spTree>
    <p:extLst>
      <p:ext uri="{BB962C8B-B14F-4D97-AF65-F5344CB8AC3E}">
        <p14:creationId xmlns:p14="http://schemas.microsoft.com/office/powerpoint/2010/main" val="251307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17456A-0626-4F2E-A038-DEC2ACB727F3}" type="slidenum">
              <a:rPr lang="en-US" smtClean="0"/>
              <a:t>1</a:t>
            </a:fld>
            <a:endParaRPr lang="en-US"/>
          </a:p>
        </p:txBody>
      </p:sp>
    </p:spTree>
    <p:extLst>
      <p:ext uri="{BB962C8B-B14F-4D97-AF65-F5344CB8AC3E}">
        <p14:creationId xmlns:p14="http://schemas.microsoft.com/office/powerpoint/2010/main" val="134823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17456A-0626-4F2E-A038-DEC2ACB727F3}" type="slidenum">
              <a:rPr lang="en-US" smtClean="0"/>
              <a:t>10</a:t>
            </a:fld>
            <a:endParaRPr lang="en-US"/>
          </a:p>
        </p:txBody>
      </p:sp>
    </p:spTree>
    <p:extLst>
      <p:ext uri="{BB962C8B-B14F-4D97-AF65-F5344CB8AC3E}">
        <p14:creationId xmlns:p14="http://schemas.microsoft.com/office/powerpoint/2010/main" val="134113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MOP, the episode ends when either the ICP and/or PbtO2 values normalize and remain normal for at least 30 minutes.  This can be challenging for both the research and clinical teams to interpret, especially if they are looking at trends on </a:t>
            </a:r>
            <a:r>
              <a:rPr lang="en-US" dirty="0" err="1"/>
              <a:t>CarePath</a:t>
            </a:r>
            <a:r>
              <a:rPr lang="en-US" dirty="0"/>
              <a:t>, because there is an immediate annotation of “End of Episode” each time that the ICP or PbtO2 values return to normal.   Study coordinators will need to remind the clinical team that these values will need to remain normal for at least 30 </a:t>
            </a:r>
            <a:r>
              <a:rPr lang="en-US" dirty="0" err="1"/>
              <a:t>mintues</a:t>
            </a:r>
            <a:r>
              <a:rPr lang="en-US" dirty="0"/>
              <a:t>.   We are hoping that reviewing some recent examples will provide some clarity on interpreting the start and end of an episode that has recurrent abnormalities.  </a:t>
            </a:r>
          </a:p>
        </p:txBody>
      </p:sp>
      <p:sp>
        <p:nvSpPr>
          <p:cNvPr id="4" name="Slide Number Placeholder 3"/>
          <p:cNvSpPr>
            <a:spLocks noGrp="1"/>
          </p:cNvSpPr>
          <p:nvPr>
            <p:ph type="sldNum" sz="quarter" idx="5"/>
          </p:nvPr>
        </p:nvSpPr>
        <p:spPr/>
        <p:txBody>
          <a:bodyPr/>
          <a:lstStyle/>
          <a:p>
            <a:fld id="{1217456A-0626-4F2E-A038-DEC2ACB727F3}" type="slidenum">
              <a:rPr lang="en-US" smtClean="0"/>
              <a:t>11</a:t>
            </a:fld>
            <a:endParaRPr lang="en-US"/>
          </a:p>
        </p:txBody>
      </p:sp>
    </p:spTree>
    <p:extLst>
      <p:ext uri="{BB962C8B-B14F-4D97-AF65-F5344CB8AC3E}">
        <p14:creationId xmlns:p14="http://schemas.microsoft.com/office/powerpoint/2010/main" val="415295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you can see how data is entered in </a:t>
            </a:r>
            <a:r>
              <a:rPr lang="en-US" dirty="0" err="1"/>
              <a:t>WebDCU</a:t>
            </a:r>
            <a:r>
              <a:rPr lang="en-US" dirty="0"/>
              <a:t>.  Notice that there is a separate line item for the specific times that a tier intervention was performed. </a:t>
            </a:r>
          </a:p>
        </p:txBody>
      </p:sp>
      <p:sp>
        <p:nvSpPr>
          <p:cNvPr id="4" name="Slide Number Placeholder 3"/>
          <p:cNvSpPr>
            <a:spLocks noGrp="1"/>
          </p:cNvSpPr>
          <p:nvPr>
            <p:ph type="sldNum" sz="quarter" idx="5"/>
          </p:nvPr>
        </p:nvSpPr>
        <p:spPr/>
        <p:txBody>
          <a:bodyPr/>
          <a:lstStyle/>
          <a:p>
            <a:fld id="{1217456A-0626-4F2E-A038-DEC2ACB727F3}" type="slidenum">
              <a:rPr lang="en-US" smtClean="0"/>
              <a:t>12</a:t>
            </a:fld>
            <a:endParaRPr lang="en-US"/>
          </a:p>
        </p:txBody>
      </p:sp>
    </p:spTree>
    <p:extLst>
      <p:ext uri="{BB962C8B-B14F-4D97-AF65-F5344CB8AC3E}">
        <p14:creationId xmlns:p14="http://schemas.microsoft.com/office/powerpoint/2010/main" val="1697221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17456A-0626-4F2E-A038-DEC2ACB727F3}" type="slidenum">
              <a:rPr lang="en-US" smtClean="0"/>
              <a:t>13</a:t>
            </a:fld>
            <a:endParaRPr lang="en-US"/>
          </a:p>
        </p:txBody>
      </p:sp>
    </p:spTree>
    <p:extLst>
      <p:ext uri="{BB962C8B-B14F-4D97-AF65-F5344CB8AC3E}">
        <p14:creationId xmlns:p14="http://schemas.microsoft.com/office/powerpoint/2010/main" val="4076412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of a Type C event in which there is an isolated decrease in brain oxygen, but ICP remains within normal limits at 5mmHg. </a:t>
            </a:r>
          </a:p>
        </p:txBody>
      </p:sp>
      <p:sp>
        <p:nvSpPr>
          <p:cNvPr id="4" name="Slide Number Placeholder 3"/>
          <p:cNvSpPr>
            <a:spLocks noGrp="1"/>
          </p:cNvSpPr>
          <p:nvPr>
            <p:ph type="sldNum" sz="quarter" idx="5"/>
          </p:nvPr>
        </p:nvSpPr>
        <p:spPr/>
        <p:txBody>
          <a:bodyPr/>
          <a:lstStyle/>
          <a:p>
            <a:fld id="{1217456A-0626-4F2E-A038-DEC2ACB727F3}" type="slidenum">
              <a:rPr lang="en-US" smtClean="0"/>
              <a:t>14</a:t>
            </a:fld>
            <a:endParaRPr lang="en-US"/>
          </a:p>
        </p:txBody>
      </p:sp>
    </p:spTree>
    <p:extLst>
      <p:ext uri="{BB962C8B-B14F-4D97-AF65-F5344CB8AC3E}">
        <p14:creationId xmlns:p14="http://schemas.microsoft.com/office/powerpoint/2010/main" val="1145160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in the treatment (PbtO2 + ICP) arm may start in one type of episode and move to another.  This will appear as an annotation in </a:t>
            </a:r>
            <a:r>
              <a:rPr lang="en-US" dirty="0" err="1"/>
              <a:t>CarePath</a:t>
            </a:r>
            <a:r>
              <a:rPr lang="en-US" dirty="0"/>
              <a:t> as “Transition to Episode—ICP + PbtO2)”.  </a:t>
            </a:r>
          </a:p>
          <a:p>
            <a:endParaRPr lang="en-US" dirty="0"/>
          </a:p>
          <a:p>
            <a:r>
              <a:rPr lang="en-US" dirty="0"/>
              <a:t>In this example, the Type D event started when brain oxygen was already decreased, and then the subject’s ICP elevated.   The ICP normalized before the PbtO2 returned to normal range, so at that point, the Type D event ended and a new Episode began as a Type C event.  </a:t>
            </a:r>
          </a:p>
          <a:p>
            <a:endParaRPr lang="en-US" dirty="0"/>
          </a:p>
          <a:p>
            <a:r>
              <a:rPr lang="en-US" dirty="0"/>
              <a:t>In </a:t>
            </a:r>
            <a:r>
              <a:rPr lang="en-US" dirty="0" err="1"/>
              <a:t>WebDCU</a:t>
            </a:r>
            <a:r>
              <a:rPr lang="en-US" dirty="0"/>
              <a:t>, there will be separate entries to indicate the transition between Events/Episodes (Type C to Type D to Type C). </a:t>
            </a:r>
          </a:p>
          <a:p>
            <a:endParaRPr lang="en-US" dirty="0"/>
          </a:p>
        </p:txBody>
      </p:sp>
      <p:sp>
        <p:nvSpPr>
          <p:cNvPr id="4" name="Slide Number Placeholder 3"/>
          <p:cNvSpPr>
            <a:spLocks noGrp="1"/>
          </p:cNvSpPr>
          <p:nvPr>
            <p:ph type="sldNum" sz="quarter" idx="5"/>
          </p:nvPr>
        </p:nvSpPr>
        <p:spPr/>
        <p:txBody>
          <a:bodyPr/>
          <a:lstStyle/>
          <a:p>
            <a:fld id="{1217456A-0626-4F2E-A038-DEC2ACB727F3}" type="slidenum">
              <a:rPr lang="en-US" smtClean="0"/>
              <a:t>15</a:t>
            </a:fld>
            <a:endParaRPr lang="en-US"/>
          </a:p>
        </p:txBody>
      </p:sp>
    </p:spTree>
    <p:extLst>
      <p:ext uri="{BB962C8B-B14F-4D97-AF65-F5344CB8AC3E}">
        <p14:creationId xmlns:p14="http://schemas.microsoft.com/office/powerpoint/2010/main" val="2195130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this together:  This is an example of how an episode transitioning into a different episode is captured in the CRFs.  This patient started out with an isolated decrease in brain oxygen (Type C episode), then transitioned to a Type D Episode with ICP elevated and brain oxygen remained abnormal.  </a:t>
            </a:r>
          </a:p>
          <a:p>
            <a:endParaRPr lang="en-US" dirty="0"/>
          </a:p>
          <a:p>
            <a:r>
              <a:rPr lang="en-US" dirty="0"/>
              <a:t>(Note: at the time of the start of this episode (22:31), the ICP happened to be &gt; 22mmHg; however it was a transient elevation that was not sustained for 5 minutes.   I had to write a note to file indicating this.)</a:t>
            </a:r>
          </a:p>
        </p:txBody>
      </p:sp>
      <p:sp>
        <p:nvSpPr>
          <p:cNvPr id="4" name="Slide Number Placeholder 3"/>
          <p:cNvSpPr>
            <a:spLocks noGrp="1"/>
          </p:cNvSpPr>
          <p:nvPr>
            <p:ph type="sldNum" sz="quarter" idx="5"/>
          </p:nvPr>
        </p:nvSpPr>
        <p:spPr/>
        <p:txBody>
          <a:bodyPr/>
          <a:lstStyle/>
          <a:p>
            <a:fld id="{1217456A-0626-4F2E-A038-DEC2ACB727F3}" type="slidenum">
              <a:rPr lang="en-US" smtClean="0"/>
              <a:t>16</a:t>
            </a:fld>
            <a:endParaRPr lang="en-US"/>
          </a:p>
        </p:txBody>
      </p:sp>
    </p:spTree>
    <p:extLst>
      <p:ext uri="{BB962C8B-B14F-4D97-AF65-F5344CB8AC3E}">
        <p14:creationId xmlns:p14="http://schemas.microsoft.com/office/powerpoint/2010/main" val="2413740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22:52, ICP spiked and remained elevated for at least 5 minutes, triggering the transition to a Type D event; for data entry, we indicated that the subject moved to a different scenario type at 22:52. </a:t>
            </a:r>
          </a:p>
        </p:txBody>
      </p:sp>
      <p:sp>
        <p:nvSpPr>
          <p:cNvPr id="4" name="Slide Number Placeholder 3"/>
          <p:cNvSpPr>
            <a:spLocks noGrp="1"/>
          </p:cNvSpPr>
          <p:nvPr>
            <p:ph type="sldNum" sz="quarter" idx="5"/>
          </p:nvPr>
        </p:nvSpPr>
        <p:spPr/>
        <p:txBody>
          <a:bodyPr/>
          <a:lstStyle/>
          <a:p>
            <a:fld id="{1217456A-0626-4F2E-A038-DEC2ACB727F3}" type="slidenum">
              <a:rPr lang="en-US" smtClean="0"/>
              <a:t>17</a:t>
            </a:fld>
            <a:endParaRPr lang="en-US"/>
          </a:p>
        </p:txBody>
      </p:sp>
    </p:spTree>
    <p:extLst>
      <p:ext uri="{BB962C8B-B14F-4D97-AF65-F5344CB8AC3E}">
        <p14:creationId xmlns:p14="http://schemas.microsoft.com/office/powerpoint/2010/main" val="951801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in Type D, starting at 22:52.  </a:t>
            </a:r>
          </a:p>
        </p:txBody>
      </p:sp>
      <p:sp>
        <p:nvSpPr>
          <p:cNvPr id="4" name="Slide Number Placeholder 3"/>
          <p:cNvSpPr>
            <a:spLocks noGrp="1"/>
          </p:cNvSpPr>
          <p:nvPr>
            <p:ph type="sldNum" sz="quarter" idx="5"/>
          </p:nvPr>
        </p:nvSpPr>
        <p:spPr/>
        <p:txBody>
          <a:bodyPr/>
          <a:lstStyle/>
          <a:p>
            <a:fld id="{1217456A-0626-4F2E-A038-DEC2ACB727F3}" type="slidenum">
              <a:rPr lang="en-US" smtClean="0"/>
              <a:t>18</a:t>
            </a:fld>
            <a:endParaRPr lang="en-US"/>
          </a:p>
        </p:txBody>
      </p:sp>
    </p:spTree>
    <p:extLst>
      <p:ext uri="{BB962C8B-B14F-4D97-AF65-F5344CB8AC3E}">
        <p14:creationId xmlns:p14="http://schemas.microsoft.com/office/powerpoint/2010/main" val="2612318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ICP returned to normal (and remained normal for &gt;30minutes), so the subject switched back to a Type C event, as brain oxygen remained abnormal.   Since ICP returned to normal at 23:09, this event ends at 23:09.  A new (Type C event) starts at this time as well.  </a:t>
            </a:r>
          </a:p>
        </p:txBody>
      </p:sp>
      <p:sp>
        <p:nvSpPr>
          <p:cNvPr id="4" name="Slide Number Placeholder 3"/>
          <p:cNvSpPr>
            <a:spLocks noGrp="1"/>
          </p:cNvSpPr>
          <p:nvPr>
            <p:ph type="sldNum" sz="quarter" idx="5"/>
          </p:nvPr>
        </p:nvSpPr>
        <p:spPr/>
        <p:txBody>
          <a:bodyPr/>
          <a:lstStyle/>
          <a:p>
            <a:fld id="{1217456A-0626-4F2E-A038-DEC2ACB727F3}" type="slidenum">
              <a:rPr lang="en-US" smtClean="0"/>
              <a:t>19</a:t>
            </a:fld>
            <a:endParaRPr lang="en-US"/>
          </a:p>
        </p:txBody>
      </p:sp>
    </p:spTree>
    <p:extLst>
      <p:ext uri="{BB962C8B-B14F-4D97-AF65-F5344CB8AC3E}">
        <p14:creationId xmlns:p14="http://schemas.microsoft.com/office/powerpoint/2010/main" val="1739263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is tier based and triggered by abnormalities in either ICP (&gt; 22 mmHg) or PbtO2 (&lt; 20 mmHg). Elevations in ICP above 22 mm Hg, or a decline in PbtO2 below 20 mm Hg, which are sustained for more than 5 minutes will trigger intervention. Although 5 minutes of abnormal values are required to confirm a sustained abnormality requiring a treatment intervention, the actual start of an Episode is defined as the time when the value first exceeded the target value. Treatments must be initiated within 15 minutes of the start of the episode, as detected by the continuous ICP and PbtO2 recordings.  The Moberg monitor will be programmed to signal the treating team in real time, when an intervention is recommended. It is expected that a treatment intervention will be initiated as soon as possible after the start of the episode. </a:t>
            </a:r>
          </a:p>
          <a:p>
            <a:endParaRPr lang="en-US" dirty="0"/>
          </a:p>
          <a:p>
            <a:r>
              <a:rPr lang="en-US" dirty="0"/>
              <a:t>An Episode ends when an abnormality is treated and has resolved with normal values occurring for a duration of 30 minutes.   </a:t>
            </a:r>
          </a:p>
          <a:p>
            <a:r>
              <a:rPr lang="en-US" dirty="0"/>
              <a:t>If another abnormality begins after 30 minutes of normality, a new Episode begins and the treatment team should again begin in Tier 1.  </a:t>
            </a:r>
          </a:p>
          <a:p>
            <a:r>
              <a:rPr lang="en-US" dirty="0"/>
              <a:t>Participants may start in one type of episode and move to another. Therapy will depend on which type of episode they are in at any given time. For the participants randomized to ICP treatment alone, only Type A and Type B episodes are relevant. Participants randomized to ICP + PbtO2 treatment may fall into any of the 4 scenarios (A, B, C, or D).</a:t>
            </a:r>
          </a:p>
          <a:p>
            <a:endParaRPr lang="en-US" dirty="0"/>
          </a:p>
          <a:p>
            <a:endParaRPr lang="en-US" dirty="0"/>
          </a:p>
        </p:txBody>
      </p:sp>
      <p:sp>
        <p:nvSpPr>
          <p:cNvPr id="4" name="Slide Number Placeholder 3"/>
          <p:cNvSpPr>
            <a:spLocks noGrp="1"/>
          </p:cNvSpPr>
          <p:nvPr>
            <p:ph type="sldNum" sz="quarter" idx="5"/>
          </p:nvPr>
        </p:nvSpPr>
        <p:spPr/>
        <p:txBody>
          <a:bodyPr/>
          <a:lstStyle/>
          <a:p>
            <a:fld id="{1217456A-0626-4F2E-A038-DEC2ACB727F3}" type="slidenum">
              <a:rPr lang="en-US" smtClean="0"/>
              <a:t>2</a:t>
            </a:fld>
            <a:endParaRPr lang="en-US"/>
          </a:p>
        </p:txBody>
      </p:sp>
    </p:spTree>
    <p:extLst>
      <p:ext uri="{BB962C8B-B14F-4D97-AF65-F5344CB8AC3E}">
        <p14:creationId xmlns:p14="http://schemas.microsoft.com/office/powerpoint/2010/main" val="105573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this events starts at 23:09, when ICP returned to normal.  Ultimately the episode resolved at 23:23 and was documented on the next slide. </a:t>
            </a:r>
          </a:p>
        </p:txBody>
      </p:sp>
      <p:sp>
        <p:nvSpPr>
          <p:cNvPr id="4" name="Slide Number Placeholder 3"/>
          <p:cNvSpPr>
            <a:spLocks noGrp="1"/>
          </p:cNvSpPr>
          <p:nvPr>
            <p:ph type="sldNum" sz="quarter" idx="5"/>
          </p:nvPr>
        </p:nvSpPr>
        <p:spPr/>
        <p:txBody>
          <a:bodyPr/>
          <a:lstStyle/>
          <a:p>
            <a:fld id="{1217456A-0626-4F2E-A038-DEC2ACB727F3}" type="slidenum">
              <a:rPr lang="en-US" smtClean="0"/>
              <a:t>20</a:t>
            </a:fld>
            <a:endParaRPr lang="en-US"/>
          </a:p>
        </p:txBody>
      </p:sp>
    </p:spTree>
    <p:extLst>
      <p:ext uri="{BB962C8B-B14F-4D97-AF65-F5344CB8AC3E}">
        <p14:creationId xmlns:p14="http://schemas.microsoft.com/office/powerpoint/2010/main" val="159217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17456A-0626-4F2E-A038-DEC2ACB727F3}" type="slidenum">
              <a:rPr lang="en-US" smtClean="0"/>
              <a:t>21</a:t>
            </a:fld>
            <a:endParaRPr lang="en-US"/>
          </a:p>
        </p:txBody>
      </p:sp>
    </p:spTree>
    <p:extLst>
      <p:ext uri="{BB962C8B-B14F-4D97-AF65-F5344CB8AC3E}">
        <p14:creationId xmlns:p14="http://schemas.microsoft.com/office/powerpoint/2010/main" val="3540004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simple event—the ICP elevates, an intervention is performed, and the ICP normalizes within 60 minutes, therefore there is not a requirement to escalate interventions to Tier 2.  The ICP also remains normal for at least 30 minutes.  This is clearly annotated in </a:t>
            </a:r>
            <a:r>
              <a:rPr lang="en-US" dirty="0" err="1"/>
              <a:t>CarePath</a:t>
            </a:r>
            <a:r>
              <a:rPr lang="en-US" dirty="0"/>
              <a:t>.   Capturing this information as a source document is relatively simple—you can take a photo with your smartphone and email the picture to yourself; keep in mind to avoid capturing any photos with protected health information or of the patient.  </a:t>
            </a:r>
          </a:p>
        </p:txBody>
      </p:sp>
      <p:sp>
        <p:nvSpPr>
          <p:cNvPr id="4" name="Slide Number Placeholder 3"/>
          <p:cNvSpPr>
            <a:spLocks noGrp="1"/>
          </p:cNvSpPr>
          <p:nvPr>
            <p:ph type="sldNum" sz="quarter" idx="5"/>
          </p:nvPr>
        </p:nvSpPr>
        <p:spPr/>
        <p:txBody>
          <a:bodyPr/>
          <a:lstStyle/>
          <a:p>
            <a:fld id="{1217456A-0626-4F2E-A038-DEC2ACB727F3}" type="slidenum">
              <a:rPr lang="en-US" smtClean="0"/>
              <a:t>3</a:t>
            </a:fld>
            <a:endParaRPr lang="en-US"/>
          </a:p>
        </p:txBody>
      </p:sp>
    </p:spTree>
    <p:extLst>
      <p:ext uri="{BB962C8B-B14F-4D97-AF65-F5344CB8AC3E}">
        <p14:creationId xmlns:p14="http://schemas.microsoft.com/office/powerpoint/2010/main" val="3182056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Capturing this information as a source document is relatively simple—you can take a photo with your smartphone and email the picture to yourself; keep in mind to avoid capturing any photos with protected health information or of the patient. </a:t>
            </a:r>
          </a:p>
          <a:p>
            <a:endParaRPr lang="en-US" dirty="0"/>
          </a:p>
          <a:p>
            <a:r>
              <a:rPr lang="en-US" dirty="0"/>
              <a:t>In the event where the information is not available on the Moberg device, you will need to rely on nursing documentation on the paper tool (available in the Toolbox) or the electronic medical record.  Nurses will need to be careful to document any ICP or PbtO2 abnormality, along with the Tier intervention that was performed to treat it, and continue to monitor the subject’s response to the tier interventions. </a:t>
            </a:r>
          </a:p>
          <a:p>
            <a:endParaRPr lang="en-US" dirty="0"/>
          </a:p>
          <a:p>
            <a:r>
              <a:rPr lang="en-US" dirty="0"/>
              <a:t>Additional data that is collected on the Tier Interventions CRF include ventilator settings—these can be found in the EMR, although the location will vary among different sites.   Ideally if nurses are documenting any Tier interventions that require a ventilator adjustment, it may appear as a comment in the nurse’s notes.  </a:t>
            </a:r>
          </a:p>
        </p:txBody>
      </p:sp>
      <p:sp>
        <p:nvSpPr>
          <p:cNvPr id="4" name="Slide Number Placeholder 3"/>
          <p:cNvSpPr>
            <a:spLocks noGrp="1"/>
          </p:cNvSpPr>
          <p:nvPr>
            <p:ph type="sldNum" sz="quarter" idx="5"/>
          </p:nvPr>
        </p:nvSpPr>
        <p:spPr/>
        <p:txBody>
          <a:bodyPr/>
          <a:lstStyle/>
          <a:p>
            <a:fld id="{1217456A-0626-4F2E-A038-DEC2ACB727F3}" type="slidenum">
              <a:rPr lang="en-US" smtClean="0"/>
              <a:t>4</a:t>
            </a:fld>
            <a:endParaRPr lang="en-US"/>
          </a:p>
        </p:txBody>
      </p:sp>
    </p:spTree>
    <p:extLst>
      <p:ext uri="{BB962C8B-B14F-4D97-AF65-F5344CB8AC3E}">
        <p14:creationId xmlns:p14="http://schemas.microsoft.com/office/powerpoint/2010/main" val="57536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ICP &gt; 22 mmHg</a:t>
            </a:r>
          </a:p>
          <a:p>
            <a:r>
              <a:rPr lang="en-US" dirty="0"/>
              <a:t>Episode Start: 22:29</a:t>
            </a:r>
          </a:p>
          <a:p>
            <a:r>
              <a:rPr lang="en-US" dirty="0"/>
              <a:t>22.5 mmHg</a:t>
            </a:r>
          </a:p>
          <a:p>
            <a:r>
              <a:rPr lang="en-US" dirty="0"/>
              <a:t>Tier 1 Intervention: 22:35</a:t>
            </a:r>
          </a:p>
          <a:p>
            <a:r>
              <a:rPr lang="en-US" dirty="0"/>
              <a:t>HOB adjustment</a:t>
            </a:r>
          </a:p>
          <a:p>
            <a:r>
              <a:rPr lang="en-US" dirty="0"/>
              <a:t>End of Episode: 22:36</a:t>
            </a:r>
          </a:p>
          <a:p>
            <a:r>
              <a:rPr lang="en-US" dirty="0"/>
              <a:t>Value remained normal for at least 30 minutes</a:t>
            </a:r>
          </a:p>
          <a:p>
            <a:endParaRPr lang="en-US" dirty="0"/>
          </a:p>
          <a:p>
            <a:r>
              <a:rPr lang="en-US" dirty="0"/>
              <a:t>The simplest way to capture this information is within </a:t>
            </a:r>
            <a:r>
              <a:rPr lang="en-US" dirty="0" err="1"/>
              <a:t>CarePath</a:t>
            </a:r>
            <a:r>
              <a:rPr lang="en-US" dirty="0"/>
              <a:t>—we will be sharing a video of how to visualize the ICP/PbtO2 data at a specific timepoint using the Trends screen in </a:t>
            </a:r>
            <a:r>
              <a:rPr lang="en-US" dirty="0" err="1"/>
              <a:t>CarePath</a:t>
            </a:r>
            <a:r>
              <a:rPr lang="en-US" dirty="0"/>
              <a:t>.  </a:t>
            </a:r>
          </a:p>
          <a:p>
            <a:endParaRPr lang="en-US" dirty="0"/>
          </a:p>
          <a:p>
            <a:r>
              <a:rPr lang="en-US" dirty="0"/>
              <a:t>In the event that a value does not appear in </a:t>
            </a:r>
            <a:r>
              <a:rPr lang="en-US" dirty="0" err="1"/>
              <a:t>CarePath</a:t>
            </a:r>
            <a:r>
              <a:rPr lang="en-US" dirty="0"/>
              <a:t>, you may be able to capture it within the CNS monitor by switching the Desktop to CNS, “Freeze” the screen, and use the “Go To Time” button to visualize data at that specific timepoint.   There is a  Snapshot feature that will allow you to take a screenshot of the Moberg screen to save as a source document. </a:t>
            </a:r>
          </a:p>
          <a:p>
            <a:endParaRPr lang="en-US" dirty="0"/>
          </a:p>
        </p:txBody>
      </p:sp>
      <p:sp>
        <p:nvSpPr>
          <p:cNvPr id="4" name="Slide Number Placeholder 3"/>
          <p:cNvSpPr>
            <a:spLocks noGrp="1"/>
          </p:cNvSpPr>
          <p:nvPr>
            <p:ph type="sldNum" sz="quarter" idx="5"/>
          </p:nvPr>
        </p:nvSpPr>
        <p:spPr/>
        <p:txBody>
          <a:bodyPr/>
          <a:lstStyle/>
          <a:p>
            <a:fld id="{1217456A-0626-4F2E-A038-DEC2ACB727F3}" type="slidenum">
              <a:rPr lang="en-US" smtClean="0"/>
              <a:t>5</a:t>
            </a:fld>
            <a:endParaRPr lang="en-US"/>
          </a:p>
        </p:txBody>
      </p:sp>
    </p:spTree>
    <p:extLst>
      <p:ext uri="{BB962C8B-B14F-4D97-AF65-F5344CB8AC3E}">
        <p14:creationId xmlns:p14="http://schemas.microsoft.com/office/powerpoint/2010/main" val="65805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monitors can easily view the data that is entered on the Tier Intervention CRFs with a word document that incorporates your snapshots from Moberg as well as screenshots from the subject’s medical record.   This is simply an example. </a:t>
            </a:r>
          </a:p>
        </p:txBody>
      </p:sp>
      <p:sp>
        <p:nvSpPr>
          <p:cNvPr id="4" name="Slide Number Placeholder 3"/>
          <p:cNvSpPr>
            <a:spLocks noGrp="1"/>
          </p:cNvSpPr>
          <p:nvPr>
            <p:ph type="sldNum" sz="quarter" idx="5"/>
          </p:nvPr>
        </p:nvSpPr>
        <p:spPr/>
        <p:txBody>
          <a:bodyPr/>
          <a:lstStyle/>
          <a:p>
            <a:fld id="{1217456A-0626-4F2E-A038-DEC2ACB727F3}" type="slidenum">
              <a:rPr lang="en-US" smtClean="0"/>
              <a:t>6</a:t>
            </a:fld>
            <a:endParaRPr lang="en-US"/>
          </a:p>
        </p:txBody>
      </p:sp>
    </p:spTree>
    <p:extLst>
      <p:ext uri="{BB962C8B-B14F-4D97-AF65-F5344CB8AC3E}">
        <p14:creationId xmlns:p14="http://schemas.microsoft.com/office/powerpoint/2010/main" val="1710964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17456A-0626-4F2E-A038-DEC2ACB727F3}" type="slidenum">
              <a:rPr lang="en-US" smtClean="0"/>
              <a:t>7</a:t>
            </a:fld>
            <a:endParaRPr lang="en-US"/>
          </a:p>
        </p:txBody>
      </p:sp>
    </p:spTree>
    <p:extLst>
      <p:ext uri="{BB962C8B-B14F-4D97-AF65-F5344CB8AC3E}">
        <p14:creationId xmlns:p14="http://schemas.microsoft.com/office/powerpoint/2010/main" val="92061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cases where data is not available on Moberg, the EMR can be used to capture abnormal ICP/PbtO2 values.  This is an example of a recent subject who had a Type B event; the start and stop times were highlighted for review.  Tier Interventions were documented in the comments.  PbtO2 values were also available and remained within normal limits.  </a:t>
            </a:r>
          </a:p>
        </p:txBody>
      </p:sp>
      <p:sp>
        <p:nvSpPr>
          <p:cNvPr id="4" name="Slide Number Placeholder 3"/>
          <p:cNvSpPr>
            <a:spLocks noGrp="1"/>
          </p:cNvSpPr>
          <p:nvPr>
            <p:ph type="sldNum" sz="quarter" idx="5"/>
          </p:nvPr>
        </p:nvSpPr>
        <p:spPr/>
        <p:txBody>
          <a:bodyPr/>
          <a:lstStyle/>
          <a:p>
            <a:fld id="{1217456A-0626-4F2E-A038-DEC2ACB727F3}" type="slidenum">
              <a:rPr lang="en-US" smtClean="0"/>
              <a:t>8</a:t>
            </a:fld>
            <a:endParaRPr lang="en-US"/>
          </a:p>
        </p:txBody>
      </p:sp>
    </p:spTree>
    <p:extLst>
      <p:ext uri="{BB962C8B-B14F-4D97-AF65-F5344CB8AC3E}">
        <p14:creationId xmlns:p14="http://schemas.microsoft.com/office/powerpoint/2010/main" val="1686731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data can be entered into </a:t>
            </a:r>
            <a:r>
              <a:rPr lang="en-US" dirty="0" err="1"/>
              <a:t>WebDCU</a:t>
            </a:r>
            <a:r>
              <a:rPr lang="en-US" dirty="0"/>
              <a:t>.  Make sure that your source documents correspond with the data that is entered.  </a:t>
            </a:r>
          </a:p>
        </p:txBody>
      </p:sp>
      <p:sp>
        <p:nvSpPr>
          <p:cNvPr id="4" name="Slide Number Placeholder 3"/>
          <p:cNvSpPr>
            <a:spLocks noGrp="1"/>
          </p:cNvSpPr>
          <p:nvPr>
            <p:ph type="sldNum" sz="quarter" idx="5"/>
          </p:nvPr>
        </p:nvSpPr>
        <p:spPr/>
        <p:txBody>
          <a:bodyPr/>
          <a:lstStyle/>
          <a:p>
            <a:fld id="{1217456A-0626-4F2E-A038-DEC2ACB727F3}" type="slidenum">
              <a:rPr lang="en-US" smtClean="0"/>
              <a:t>9</a:t>
            </a:fld>
            <a:endParaRPr lang="en-US"/>
          </a:p>
        </p:txBody>
      </p:sp>
    </p:spTree>
    <p:extLst>
      <p:ext uri="{BB962C8B-B14F-4D97-AF65-F5344CB8AC3E}">
        <p14:creationId xmlns:p14="http://schemas.microsoft.com/office/powerpoint/2010/main" val="2184330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43C49-761F-4568-8987-312075D93C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6DE24C-AEFB-4578-9904-F9E9E5883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B20D7-4C74-456C-BEE5-B586B3BAC80B}"/>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5" name="Footer Placeholder 4">
            <a:extLst>
              <a:ext uri="{FF2B5EF4-FFF2-40B4-BE49-F238E27FC236}">
                <a16:creationId xmlns:a16="http://schemas.microsoft.com/office/drawing/2014/main" id="{748557CC-7F2B-4004-8F65-C7CF55345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B0639-A380-488C-A4B0-E7656B55F860}"/>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2996311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53E8-1A4F-4CA1-9714-83075C97CE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AC7A24-0E12-4D20-8B62-49C60CDDF8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1EF70-EBA1-463B-93EC-C084265F57EF}"/>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5" name="Footer Placeholder 4">
            <a:extLst>
              <a:ext uri="{FF2B5EF4-FFF2-40B4-BE49-F238E27FC236}">
                <a16:creationId xmlns:a16="http://schemas.microsoft.com/office/drawing/2014/main" id="{82CE7C5F-5ECA-4D90-9CE8-F2DFD19D6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6893B-2E50-47F1-ACAE-BA5205E01D54}"/>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619992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6D6A0-8692-46AD-A72F-F5700F3406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344004-D2FA-4B55-896A-55445F2676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01F38-5AC9-4A38-B9F9-3EEF2392E8DA}"/>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5" name="Footer Placeholder 4">
            <a:extLst>
              <a:ext uri="{FF2B5EF4-FFF2-40B4-BE49-F238E27FC236}">
                <a16:creationId xmlns:a16="http://schemas.microsoft.com/office/drawing/2014/main" id="{773838B0-8151-4231-B1FA-AE8BF94E7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8DF-67FC-4D85-A4EC-FE3A74DBFFAD}"/>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248619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8A4F-7CBB-466C-AAB9-065BBD44D3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FC08DC-B747-42C6-923B-6118918A80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5AD76-B8ED-4C34-A1C2-BAACBFD0C75E}"/>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5" name="Footer Placeholder 4">
            <a:extLst>
              <a:ext uri="{FF2B5EF4-FFF2-40B4-BE49-F238E27FC236}">
                <a16:creationId xmlns:a16="http://schemas.microsoft.com/office/drawing/2014/main" id="{7361E573-56D0-43CC-A00D-BFEF2196D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48EAB-F01C-47BA-9FB0-EFEB46A1915B}"/>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167901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B6D3-C557-4F8A-87EB-E35AA72823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C9F82C-26DF-4476-AE7E-BC7D308C59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76C5CA-C727-4B24-878D-D4A7B0D72A06}"/>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5" name="Footer Placeholder 4">
            <a:extLst>
              <a:ext uri="{FF2B5EF4-FFF2-40B4-BE49-F238E27FC236}">
                <a16:creationId xmlns:a16="http://schemas.microsoft.com/office/drawing/2014/main" id="{540FED37-F73E-4F0E-8684-AEC33BE94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ED771-4C8F-4764-BF92-8FF582FC787D}"/>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2603523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04AB0-9B60-4E73-8039-9647580D3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C07D6B-391D-42BF-86CD-D779724C4E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C9E684-16DF-485A-9BF3-D43D7172AE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2D59B0-4F17-48A4-81FA-4361A266B672}"/>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6" name="Footer Placeholder 5">
            <a:extLst>
              <a:ext uri="{FF2B5EF4-FFF2-40B4-BE49-F238E27FC236}">
                <a16:creationId xmlns:a16="http://schemas.microsoft.com/office/drawing/2014/main" id="{29AE4DF3-D664-498C-A6D4-E31B0531C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635B2-0F8E-484B-98B8-0A249D873245}"/>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170318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D1EA-F8E1-4A0B-B9EC-4A4DA42B35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B5520-7853-409A-841A-DD829E4E77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599D87-ABD2-4329-BABC-18E8610BF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471B71-778B-4C78-A00C-A00134611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38B2E-96F4-450E-BBC7-C320EDAE77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25C69E-00DF-49FE-8AA9-8FF042751BBD}"/>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8" name="Footer Placeholder 7">
            <a:extLst>
              <a:ext uri="{FF2B5EF4-FFF2-40B4-BE49-F238E27FC236}">
                <a16:creationId xmlns:a16="http://schemas.microsoft.com/office/drawing/2014/main" id="{87797928-E4C0-4222-B3EB-D649D010A5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C36D06-502D-4E9A-8871-02532DC66A63}"/>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344521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B457-3EB7-40AA-988B-380E16E973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10065C-2ECA-46C3-880A-124E5F435416}"/>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4" name="Footer Placeholder 3">
            <a:extLst>
              <a:ext uri="{FF2B5EF4-FFF2-40B4-BE49-F238E27FC236}">
                <a16:creationId xmlns:a16="http://schemas.microsoft.com/office/drawing/2014/main" id="{35C9ECB0-20E6-4844-A82C-A0EAE6A830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0BA565-8F13-4052-A6FB-2A4322745159}"/>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1775050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D7670C-11A5-49FB-8B8D-ECE7B93C2DA2}"/>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3" name="Footer Placeholder 2">
            <a:extLst>
              <a:ext uri="{FF2B5EF4-FFF2-40B4-BE49-F238E27FC236}">
                <a16:creationId xmlns:a16="http://schemas.microsoft.com/office/drawing/2014/main" id="{A5F92982-2AFE-4D30-995A-9C87E4A0A9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80BC71-D689-48B5-B815-E6339E3A66D4}"/>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125268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91EB7-0A5C-452A-8253-4594EAC81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0B776B-C6EA-4350-857D-AF5F33AB23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AF486-5C55-4883-9825-DDFD44D3D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966479-6DE0-4243-9190-7C2F970A3C87}"/>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6" name="Footer Placeholder 5">
            <a:extLst>
              <a:ext uri="{FF2B5EF4-FFF2-40B4-BE49-F238E27FC236}">
                <a16:creationId xmlns:a16="http://schemas.microsoft.com/office/drawing/2014/main" id="{7715DFAB-6582-407B-AFDD-981BF56F0F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6FE06-B394-4E88-BB43-CB32A5481F8E}"/>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3517096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8F6E-297F-424F-A955-3B6047CE1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96AA68-7F26-4357-9BBE-9DD18B2874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35465-A22D-47A9-AB7D-88B7D16FD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C1D20-4233-402D-9671-F15E5C3DE794}"/>
              </a:ext>
            </a:extLst>
          </p:cNvPr>
          <p:cNvSpPr>
            <a:spLocks noGrp="1"/>
          </p:cNvSpPr>
          <p:nvPr>
            <p:ph type="dt" sz="half" idx="10"/>
          </p:nvPr>
        </p:nvSpPr>
        <p:spPr/>
        <p:txBody>
          <a:bodyPr/>
          <a:lstStyle/>
          <a:p>
            <a:fld id="{B3B0B482-DB5D-47DC-AD13-88F94216FA1C}" type="datetimeFigureOut">
              <a:rPr lang="en-US" smtClean="0"/>
              <a:t>2/27/2020</a:t>
            </a:fld>
            <a:endParaRPr lang="en-US"/>
          </a:p>
        </p:txBody>
      </p:sp>
      <p:sp>
        <p:nvSpPr>
          <p:cNvPr id="6" name="Footer Placeholder 5">
            <a:extLst>
              <a:ext uri="{FF2B5EF4-FFF2-40B4-BE49-F238E27FC236}">
                <a16:creationId xmlns:a16="http://schemas.microsoft.com/office/drawing/2014/main" id="{D0014D53-F119-4B41-ACA7-8D39D77FA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A35AF2-14EE-4F2B-91E8-7795139C9515}"/>
              </a:ext>
            </a:extLst>
          </p:cNvPr>
          <p:cNvSpPr>
            <a:spLocks noGrp="1"/>
          </p:cNvSpPr>
          <p:nvPr>
            <p:ph type="sldNum" sz="quarter" idx="12"/>
          </p:nvPr>
        </p:nvSpPr>
        <p:spPr/>
        <p:txBody>
          <a:bodyPr/>
          <a:lstStyle/>
          <a:p>
            <a:fld id="{3C3F235E-3F98-4EF4-B250-28607E5DEC7F}" type="slidenum">
              <a:rPr lang="en-US" smtClean="0"/>
              <a:t>‹#›</a:t>
            </a:fld>
            <a:endParaRPr lang="en-US"/>
          </a:p>
        </p:txBody>
      </p:sp>
    </p:spTree>
    <p:extLst>
      <p:ext uri="{BB962C8B-B14F-4D97-AF65-F5344CB8AC3E}">
        <p14:creationId xmlns:p14="http://schemas.microsoft.com/office/powerpoint/2010/main" val="285248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DC56EC-A497-4296-A4BE-3F2F93EA6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C9F7BF-D261-4A1B-91DE-C60F0B600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84FEA-9412-47C0-8C2B-3F064FF41D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0B482-DB5D-47DC-AD13-88F94216FA1C}" type="datetimeFigureOut">
              <a:rPr lang="en-US" smtClean="0"/>
              <a:t>2/27/2020</a:t>
            </a:fld>
            <a:endParaRPr lang="en-US"/>
          </a:p>
        </p:txBody>
      </p:sp>
      <p:sp>
        <p:nvSpPr>
          <p:cNvPr id="5" name="Footer Placeholder 4">
            <a:extLst>
              <a:ext uri="{FF2B5EF4-FFF2-40B4-BE49-F238E27FC236}">
                <a16:creationId xmlns:a16="http://schemas.microsoft.com/office/drawing/2014/main" id="{DD8EE34A-DE31-4B10-900E-17410D1210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6B7CAE-A89A-4CF9-B510-274686F2F0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F235E-3F98-4EF4-B250-28607E5DEC7F}" type="slidenum">
              <a:rPr lang="en-US" smtClean="0"/>
              <a:t>‹#›</a:t>
            </a:fld>
            <a:endParaRPr lang="en-US"/>
          </a:p>
        </p:txBody>
      </p:sp>
    </p:spTree>
    <p:extLst>
      <p:ext uri="{BB962C8B-B14F-4D97-AF65-F5344CB8AC3E}">
        <p14:creationId xmlns:p14="http://schemas.microsoft.com/office/powerpoint/2010/main" val="3197647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oost-trainers@umich.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029DE7B6-DC7C-4BA1-B406-EDDA0C0A3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BF1D56-C216-4498-A828-17D7EE1C1524}"/>
              </a:ext>
            </a:extLst>
          </p:cNvPr>
          <p:cNvSpPr>
            <a:spLocks noGrp="1"/>
          </p:cNvSpPr>
          <p:nvPr>
            <p:ph type="ctrTitle"/>
          </p:nvPr>
        </p:nvSpPr>
        <p:spPr>
          <a:xfrm>
            <a:off x="5189620" y="1306071"/>
            <a:ext cx="5478379" cy="2663407"/>
          </a:xfrm>
        </p:spPr>
        <p:txBody>
          <a:bodyPr>
            <a:normAutofit fontScale="90000"/>
          </a:bodyPr>
          <a:lstStyle/>
          <a:p>
            <a:r>
              <a:rPr lang="en-US" sz="5400" dirty="0">
                <a:solidFill>
                  <a:srgbClr val="FFFFFF"/>
                </a:solidFill>
              </a:rPr>
              <a:t>Helpful Hints for Interpreting and Entering Tier Interventions</a:t>
            </a:r>
          </a:p>
        </p:txBody>
      </p:sp>
      <p:sp>
        <p:nvSpPr>
          <p:cNvPr id="3" name="Subtitle 2">
            <a:extLst>
              <a:ext uri="{FF2B5EF4-FFF2-40B4-BE49-F238E27FC236}">
                <a16:creationId xmlns:a16="http://schemas.microsoft.com/office/drawing/2014/main" id="{B9E5E073-50A4-4A53-98F3-DEE1CE90C290}"/>
              </a:ext>
            </a:extLst>
          </p:cNvPr>
          <p:cNvSpPr>
            <a:spLocks noGrp="1"/>
          </p:cNvSpPr>
          <p:nvPr>
            <p:ph type="subTitle" idx="1"/>
          </p:nvPr>
        </p:nvSpPr>
        <p:spPr>
          <a:xfrm>
            <a:off x="5189620" y="4106004"/>
            <a:ext cx="5478380" cy="1860883"/>
          </a:xfrm>
        </p:spPr>
        <p:txBody>
          <a:bodyPr>
            <a:normAutofit/>
          </a:bodyPr>
          <a:lstStyle/>
          <a:p>
            <a:pPr algn="l"/>
            <a:r>
              <a:rPr lang="en-US" dirty="0">
                <a:solidFill>
                  <a:srgbClr val="FFFFFF"/>
                </a:solidFill>
              </a:rPr>
              <a:t>Anita Fetzick</a:t>
            </a:r>
          </a:p>
          <a:p>
            <a:pPr algn="l"/>
            <a:r>
              <a:rPr lang="en-US" dirty="0">
                <a:solidFill>
                  <a:srgbClr val="FFFFFF"/>
                </a:solidFill>
              </a:rPr>
              <a:t>Ava Puccio</a:t>
            </a:r>
          </a:p>
          <a:p>
            <a:pPr algn="l"/>
            <a:r>
              <a:rPr lang="en-US" dirty="0">
                <a:solidFill>
                  <a:srgbClr val="FFFFFF"/>
                </a:solidFill>
              </a:rPr>
              <a:t>Carol Moore</a:t>
            </a:r>
          </a:p>
          <a:p>
            <a:pPr algn="l"/>
            <a:r>
              <a:rPr lang="en-US" dirty="0">
                <a:solidFill>
                  <a:srgbClr val="FFFFFF"/>
                </a:solidFill>
                <a:highlight>
                  <a:srgbClr val="C0C0C0"/>
                </a:highlight>
                <a:hlinkClick r:id="rId3"/>
              </a:rPr>
              <a:t>boost-trainers@umich.edu</a:t>
            </a:r>
            <a:r>
              <a:rPr lang="en-US" dirty="0">
                <a:solidFill>
                  <a:srgbClr val="FFFFFF"/>
                </a:solidFill>
                <a:highlight>
                  <a:srgbClr val="C0C0C0"/>
                </a:highlight>
              </a:rPr>
              <a:t> </a:t>
            </a:r>
          </a:p>
        </p:txBody>
      </p:sp>
      <p:pic>
        <p:nvPicPr>
          <p:cNvPr id="5" name="Picture 4" descr="A picture containing drawing, room, wheel&#10;&#10;Description automatically generated">
            <a:extLst>
              <a:ext uri="{FF2B5EF4-FFF2-40B4-BE49-F238E27FC236}">
                <a16:creationId xmlns:a16="http://schemas.microsoft.com/office/drawing/2014/main" id="{BA3C9415-A81F-4FCB-9447-3D086968F3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793" y="3069772"/>
            <a:ext cx="4502562" cy="686640"/>
          </a:xfrm>
          <a:prstGeom prst="rect">
            <a:avLst/>
          </a:prstGeom>
        </p:spPr>
      </p:pic>
    </p:spTree>
    <p:extLst>
      <p:ext uri="{BB962C8B-B14F-4D97-AF65-F5344CB8AC3E}">
        <p14:creationId xmlns:p14="http://schemas.microsoft.com/office/powerpoint/2010/main" val="586851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4A8D2-AE24-4D8D-97EF-C6BC67C5F3AD}"/>
              </a:ext>
            </a:extLst>
          </p:cNvPr>
          <p:cNvPicPr>
            <a:picLocks noChangeAspect="1"/>
          </p:cNvPicPr>
          <p:nvPr/>
        </p:nvPicPr>
        <p:blipFill rotWithShape="1">
          <a:blip r:embed="rId3"/>
          <a:srcRect t="2295" r="50000" b="8701"/>
          <a:stretch/>
        </p:blipFill>
        <p:spPr>
          <a:xfrm>
            <a:off x="388411" y="424543"/>
            <a:ext cx="11415177" cy="5715000"/>
          </a:xfrm>
          <a:prstGeom prst="rect">
            <a:avLst/>
          </a:prstGeom>
        </p:spPr>
      </p:pic>
    </p:spTree>
    <p:extLst>
      <p:ext uri="{BB962C8B-B14F-4D97-AF65-F5344CB8AC3E}">
        <p14:creationId xmlns:p14="http://schemas.microsoft.com/office/powerpoint/2010/main" val="3399648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8">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0">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38"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562C98D-04CA-487F-912C-ACC5AD0EEC17}"/>
              </a:ext>
            </a:extLst>
          </p:cNvPr>
          <p:cNvPicPr>
            <a:picLocks noChangeAspect="1"/>
          </p:cNvPicPr>
          <p:nvPr/>
        </p:nvPicPr>
        <p:blipFill rotWithShape="1">
          <a:blip r:embed="rId3"/>
          <a:srcRect l="37737" r="-1" b="-1"/>
          <a:stretch/>
        </p:blipFill>
        <p:spPr>
          <a:xfrm>
            <a:off x="-7591" y="260058"/>
            <a:ext cx="4634682" cy="6141008"/>
          </a:xfrm>
          <a:prstGeom prst="rect">
            <a:avLst/>
          </a:prstGeom>
        </p:spPr>
      </p:pic>
      <p:sp>
        <p:nvSpPr>
          <p:cNvPr id="35"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769945" y="260058"/>
            <a:ext cx="5840770" cy="1779626"/>
          </a:xfrm>
        </p:spPr>
        <p:txBody>
          <a:bodyPr>
            <a:normAutofit/>
          </a:bodyPr>
          <a:lstStyle/>
          <a:p>
            <a:r>
              <a:rPr lang="en-US" sz="4000" b="1" dirty="0">
                <a:solidFill>
                  <a:srgbClr val="FFFFFF"/>
                </a:solidFill>
              </a:rPr>
              <a:t>Type B Event </a:t>
            </a:r>
            <a:br>
              <a:rPr lang="en-US" sz="4000" dirty="0">
                <a:solidFill>
                  <a:srgbClr val="FFFFFF"/>
                </a:solidFill>
              </a:rPr>
            </a:br>
            <a:r>
              <a:rPr lang="en-US" sz="3200" dirty="0">
                <a:solidFill>
                  <a:srgbClr val="FFFFFF"/>
                </a:solidFill>
              </a:rPr>
              <a:t>(with recurrent abnormalities)</a:t>
            </a:r>
            <a:endParaRPr lang="en-US" sz="4000" dirty="0">
              <a:solidFill>
                <a:srgbClr val="FFFFFF"/>
              </a:solidFill>
            </a:endParaRPr>
          </a:p>
        </p:txBody>
      </p:sp>
      <p:sp>
        <p:nvSpPr>
          <p:cNvPr id="3" name="Content Placeholder 2"/>
          <p:cNvSpPr>
            <a:spLocks noGrp="1"/>
          </p:cNvSpPr>
          <p:nvPr>
            <p:ph idx="1"/>
          </p:nvPr>
        </p:nvSpPr>
        <p:spPr>
          <a:xfrm>
            <a:off x="5023262" y="1781300"/>
            <a:ext cx="7042067" cy="4726378"/>
          </a:xfrm>
        </p:spPr>
        <p:txBody>
          <a:bodyPr anchor="t">
            <a:normAutofit fontScale="92500" lnSpcReduction="20000"/>
          </a:bodyPr>
          <a:lstStyle/>
          <a:p>
            <a:pPr marL="0" indent="0">
              <a:buNone/>
            </a:pPr>
            <a:r>
              <a:rPr lang="en-US" sz="2400" b="1" dirty="0">
                <a:solidFill>
                  <a:srgbClr val="FEFFFF"/>
                </a:solidFill>
              </a:rPr>
              <a:t>Episode Start: </a:t>
            </a:r>
          </a:p>
          <a:p>
            <a:pPr lvl="1"/>
            <a:r>
              <a:rPr lang="en-US" dirty="0">
                <a:solidFill>
                  <a:srgbClr val="FEFFFF"/>
                </a:solidFill>
              </a:rPr>
              <a:t>11:18—ICP 35.1 mmHg, PbtO2 25.6 mmHg </a:t>
            </a:r>
          </a:p>
          <a:p>
            <a:pPr marL="0" indent="0">
              <a:buNone/>
            </a:pPr>
            <a:r>
              <a:rPr lang="en-US" sz="2400" b="1" dirty="0">
                <a:solidFill>
                  <a:srgbClr val="FEFFFF"/>
                </a:solidFill>
              </a:rPr>
              <a:t>Intervention:</a:t>
            </a:r>
          </a:p>
          <a:p>
            <a:pPr lvl="1"/>
            <a:r>
              <a:rPr lang="en-US" dirty="0">
                <a:solidFill>
                  <a:srgbClr val="FEFFFF"/>
                </a:solidFill>
              </a:rPr>
              <a:t>11:23—HOB adjustment</a:t>
            </a:r>
          </a:p>
          <a:p>
            <a:pPr marL="0" indent="0">
              <a:buNone/>
            </a:pPr>
            <a:r>
              <a:rPr lang="en-US" sz="2400" dirty="0">
                <a:solidFill>
                  <a:srgbClr val="FEFFFF"/>
                </a:solidFill>
              </a:rPr>
              <a:t>ICP value is </a:t>
            </a:r>
            <a:r>
              <a:rPr lang="en-US" sz="2400" b="1" dirty="0">
                <a:solidFill>
                  <a:srgbClr val="FEFFFF"/>
                </a:solidFill>
              </a:rPr>
              <a:t>normal</a:t>
            </a:r>
            <a:r>
              <a:rPr lang="en-US" sz="2400" dirty="0">
                <a:solidFill>
                  <a:srgbClr val="FEFFFF"/>
                </a:solidFill>
              </a:rPr>
              <a:t>: </a:t>
            </a:r>
          </a:p>
          <a:p>
            <a:pPr lvl="1"/>
            <a:r>
              <a:rPr lang="en-US" dirty="0">
                <a:solidFill>
                  <a:srgbClr val="FEFFFF"/>
                </a:solidFill>
              </a:rPr>
              <a:t>11:25</a:t>
            </a:r>
          </a:p>
          <a:p>
            <a:pPr marL="0" indent="0">
              <a:buNone/>
            </a:pPr>
            <a:r>
              <a:rPr lang="en-US" sz="2400" dirty="0">
                <a:solidFill>
                  <a:srgbClr val="FEFFFF"/>
                </a:solidFill>
              </a:rPr>
              <a:t>ICP </a:t>
            </a:r>
            <a:r>
              <a:rPr lang="en-US" sz="2400" b="1" dirty="0">
                <a:solidFill>
                  <a:srgbClr val="FEFFFF"/>
                </a:solidFill>
              </a:rPr>
              <a:t>elevates</a:t>
            </a:r>
            <a:r>
              <a:rPr lang="en-US" sz="2400" dirty="0">
                <a:solidFill>
                  <a:srgbClr val="FEFFFF"/>
                </a:solidFill>
              </a:rPr>
              <a:t> </a:t>
            </a:r>
            <a:r>
              <a:rPr lang="en-US" sz="2400" b="1" dirty="0">
                <a:solidFill>
                  <a:srgbClr val="FEFFFF"/>
                </a:solidFill>
              </a:rPr>
              <a:t>(&lt;30minutes from normalization): </a:t>
            </a:r>
          </a:p>
          <a:p>
            <a:pPr lvl="1"/>
            <a:r>
              <a:rPr lang="en-US" dirty="0">
                <a:solidFill>
                  <a:srgbClr val="FEFFFF"/>
                </a:solidFill>
              </a:rPr>
              <a:t>11:41</a:t>
            </a:r>
          </a:p>
          <a:p>
            <a:pPr marL="0" indent="0">
              <a:buNone/>
            </a:pPr>
            <a:r>
              <a:rPr lang="en-US" sz="2400" b="1" dirty="0">
                <a:solidFill>
                  <a:srgbClr val="FEFFFF"/>
                </a:solidFill>
              </a:rPr>
              <a:t>Intervention</a:t>
            </a:r>
            <a:r>
              <a:rPr lang="en-US" sz="2400" dirty="0">
                <a:solidFill>
                  <a:srgbClr val="FEFFFF"/>
                </a:solidFill>
              </a:rPr>
              <a:t>: </a:t>
            </a:r>
          </a:p>
          <a:p>
            <a:pPr lvl="1"/>
            <a:r>
              <a:rPr lang="en-US" dirty="0">
                <a:solidFill>
                  <a:srgbClr val="FEFFFF"/>
                </a:solidFill>
              </a:rPr>
              <a:t>11:43—Analgesia adjustment</a:t>
            </a:r>
          </a:p>
          <a:p>
            <a:pPr lvl="1"/>
            <a:r>
              <a:rPr lang="en-US" dirty="0">
                <a:solidFill>
                  <a:srgbClr val="FEFFFF"/>
                </a:solidFill>
              </a:rPr>
              <a:t>11:47—Sedation adjustment</a:t>
            </a:r>
          </a:p>
          <a:p>
            <a:pPr marL="0" indent="0">
              <a:buNone/>
            </a:pPr>
            <a:r>
              <a:rPr lang="en-US" sz="2400" b="1" dirty="0">
                <a:solidFill>
                  <a:srgbClr val="FEFFFF"/>
                </a:solidFill>
              </a:rPr>
              <a:t>End of Episode: </a:t>
            </a:r>
          </a:p>
          <a:p>
            <a:pPr lvl="1"/>
            <a:r>
              <a:rPr lang="en-US" dirty="0">
                <a:solidFill>
                  <a:srgbClr val="FEFFFF"/>
                </a:solidFill>
              </a:rPr>
              <a:t>11:47—ICP 20.9, PbtO2 27.4</a:t>
            </a:r>
          </a:p>
          <a:p>
            <a:pPr marL="457200" lvl="1" indent="0">
              <a:buNone/>
            </a:pPr>
            <a:r>
              <a:rPr lang="en-US" dirty="0">
                <a:solidFill>
                  <a:srgbClr val="FEFFFF"/>
                </a:solidFill>
              </a:rPr>
              <a:t>*ICP </a:t>
            </a:r>
            <a:r>
              <a:rPr lang="en-US" b="1" i="1" dirty="0">
                <a:solidFill>
                  <a:srgbClr val="FEFFFF"/>
                </a:solidFill>
              </a:rPr>
              <a:t>remained</a:t>
            </a:r>
            <a:r>
              <a:rPr lang="en-US" dirty="0">
                <a:solidFill>
                  <a:srgbClr val="FEFFFF"/>
                </a:solidFill>
              </a:rPr>
              <a:t> normal for at least 30 minutes after* </a:t>
            </a:r>
          </a:p>
          <a:p>
            <a:endParaRPr lang="en-US" sz="1100" dirty="0">
              <a:solidFill>
                <a:srgbClr val="FEFFFF"/>
              </a:solidFill>
            </a:endParaRPr>
          </a:p>
        </p:txBody>
      </p:sp>
    </p:spTree>
    <p:extLst>
      <p:ext uri="{BB962C8B-B14F-4D97-AF65-F5344CB8AC3E}">
        <p14:creationId xmlns:p14="http://schemas.microsoft.com/office/powerpoint/2010/main" val="397718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B6253-CADE-4F8A-84A6-16865A771BD6}"/>
              </a:ext>
            </a:extLst>
          </p:cNvPr>
          <p:cNvPicPr>
            <a:picLocks noChangeAspect="1"/>
          </p:cNvPicPr>
          <p:nvPr/>
        </p:nvPicPr>
        <p:blipFill rotWithShape="1">
          <a:blip r:embed="rId3"/>
          <a:srcRect t="4718" r="50000" b="3853"/>
          <a:stretch/>
        </p:blipFill>
        <p:spPr>
          <a:xfrm>
            <a:off x="296882" y="261255"/>
            <a:ext cx="11406908" cy="5866413"/>
          </a:xfrm>
          <a:prstGeom prst="rect">
            <a:avLst/>
          </a:prstGeom>
        </p:spPr>
      </p:pic>
    </p:spTree>
    <p:extLst>
      <p:ext uri="{BB962C8B-B14F-4D97-AF65-F5344CB8AC3E}">
        <p14:creationId xmlns:p14="http://schemas.microsoft.com/office/powerpoint/2010/main" val="15541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D9614F-39FD-4068-BFA2-733632F60E25}"/>
              </a:ext>
            </a:extLst>
          </p:cNvPr>
          <p:cNvPicPr>
            <a:picLocks noChangeAspect="1"/>
          </p:cNvPicPr>
          <p:nvPr/>
        </p:nvPicPr>
        <p:blipFill rotWithShape="1">
          <a:blip r:embed="rId3"/>
          <a:srcRect t="16494" r="50000" b="9048"/>
          <a:stretch/>
        </p:blipFill>
        <p:spPr>
          <a:xfrm>
            <a:off x="154380" y="866898"/>
            <a:ext cx="11709992" cy="4904510"/>
          </a:xfrm>
          <a:prstGeom prst="rect">
            <a:avLst/>
          </a:prstGeom>
        </p:spPr>
      </p:pic>
    </p:spTree>
    <p:extLst>
      <p:ext uri="{BB962C8B-B14F-4D97-AF65-F5344CB8AC3E}">
        <p14:creationId xmlns:p14="http://schemas.microsoft.com/office/powerpoint/2010/main" val="2093553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263" y="1170745"/>
            <a:ext cx="5120114" cy="1145735"/>
          </a:xfrm>
        </p:spPr>
        <p:txBody>
          <a:bodyPr>
            <a:normAutofit/>
          </a:bodyPr>
          <a:lstStyle/>
          <a:p>
            <a:r>
              <a:rPr lang="en-US" b="1" dirty="0"/>
              <a:t>Example: Type C Event </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127" y="2470097"/>
            <a:ext cx="6424551" cy="4275086"/>
          </a:xfrm>
        </p:spPr>
        <p:txBody>
          <a:bodyPr>
            <a:normAutofit fontScale="92500" lnSpcReduction="10000"/>
          </a:bodyPr>
          <a:lstStyle/>
          <a:p>
            <a:pPr marL="0" indent="0">
              <a:buNone/>
            </a:pPr>
            <a:r>
              <a:rPr lang="en-US" sz="2000" b="1" dirty="0"/>
              <a:t>PbtO2 &lt; 20 mmHg</a:t>
            </a:r>
          </a:p>
          <a:p>
            <a:pPr lvl="1"/>
            <a:r>
              <a:rPr lang="en-US" sz="2000" b="1" dirty="0"/>
              <a:t>Episode Start</a:t>
            </a:r>
            <a:r>
              <a:rPr lang="en-US" sz="2000" dirty="0"/>
              <a:t>: 09:54</a:t>
            </a:r>
          </a:p>
          <a:p>
            <a:pPr lvl="2"/>
            <a:r>
              <a:rPr lang="en-US" dirty="0"/>
              <a:t>19.5 mmHg</a:t>
            </a:r>
          </a:p>
          <a:p>
            <a:pPr lvl="1"/>
            <a:r>
              <a:rPr lang="en-US" sz="2000" b="1" dirty="0"/>
              <a:t>Tier 1 Interventions</a:t>
            </a:r>
            <a:r>
              <a:rPr lang="en-US" sz="2000" dirty="0"/>
              <a:t>: 09:58</a:t>
            </a:r>
          </a:p>
          <a:p>
            <a:pPr lvl="2"/>
            <a:r>
              <a:rPr lang="en-US" dirty="0"/>
              <a:t>9:58—Pulmonary Toilet (Suctioned)</a:t>
            </a:r>
          </a:p>
          <a:p>
            <a:pPr lvl="2"/>
            <a:r>
              <a:rPr lang="en-US" dirty="0"/>
              <a:t>9:59—HOB adjustment</a:t>
            </a:r>
          </a:p>
          <a:p>
            <a:pPr lvl="1"/>
            <a:r>
              <a:rPr lang="en-US" sz="2000" b="1" dirty="0"/>
              <a:t>PbtO2 value is normal</a:t>
            </a:r>
            <a:r>
              <a:rPr lang="en-US" sz="2000" dirty="0"/>
              <a:t>: 10:00</a:t>
            </a:r>
          </a:p>
          <a:p>
            <a:pPr lvl="1"/>
            <a:r>
              <a:rPr lang="en-US" sz="2000" dirty="0">
                <a:solidFill>
                  <a:srgbClr val="FF0000"/>
                </a:solidFill>
              </a:rPr>
              <a:t>PbtO2 decreases </a:t>
            </a:r>
            <a:r>
              <a:rPr lang="en-US" sz="2000" b="1" dirty="0"/>
              <a:t>(&lt;30minutes from normalization): </a:t>
            </a:r>
          </a:p>
          <a:p>
            <a:pPr lvl="2"/>
            <a:r>
              <a:rPr lang="en-US" dirty="0"/>
              <a:t>10:13</a:t>
            </a:r>
          </a:p>
          <a:p>
            <a:pPr lvl="1"/>
            <a:r>
              <a:rPr lang="en-US" sz="2000" b="1" dirty="0"/>
              <a:t>Tier 1 Interventions</a:t>
            </a:r>
            <a:r>
              <a:rPr lang="en-US" sz="2000" dirty="0"/>
              <a:t>:</a:t>
            </a:r>
          </a:p>
          <a:p>
            <a:pPr lvl="2"/>
            <a:r>
              <a:rPr lang="en-US" dirty="0"/>
              <a:t>10:19—Pulmonary Toilet (suctioned)</a:t>
            </a:r>
          </a:p>
          <a:p>
            <a:pPr lvl="2"/>
            <a:r>
              <a:rPr lang="en-US" dirty="0"/>
              <a:t>10:20—FIO2 Adjusted to 50%</a:t>
            </a:r>
          </a:p>
          <a:p>
            <a:pPr lvl="1"/>
            <a:r>
              <a:rPr lang="en-US" sz="2000" b="1" dirty="0"/>
              <a:t>End of Episode</a:t>
            </a:r>
            <a:r>
              <a:rPr lang="en-US" sz="2000" dirty="0"/>
              <a:t>: 10:27</a:t>
            </a:r>
          </a:p>
          <a:p>
            <a:pPr lvl="2"/>
            <a:r>
              <a:rPr lang="en-US" dirty="0"/>
              <a:t>Value remained normal for at least 30 minutes</a:t>
            </a:r>
          </a:p>
        </p:txBody>
      </p:sp>
      <p:pic>
        <p:nvPicPr>
          <p:cNvPr id="5" name="Picture 4">
            <a:extLst>
              <a:ext uri="{FF2B5EF4-FFF2-40B4-BE49-F238E27FC236}">
                <a16:creationId xmlns:a16="http://schemas.microsoft.com/office/drawing/2014/main" id="{C695796F-C90A-456F-946A-18F0BD55B5D9}"/>
              </a:ext>
            </a:extLst>
          </p:cNvPr>
          <p:cNvPicPr>
            <a:picLocks noChangeAspect="1"/>
          </p:cNvPicPr>
          <p:nvPr/>
        </p:nvPicPr>
        <p:blipFill rotWithShape="1">
          <a:blip r:embed="rId3"/>
          <a:srcRect l="3859"/>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73744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838200" y="448721"/>
            <a:ext cx="4707671" cy="1225650"/>
          </a:xfrm>
        </p:spPr>
        <p:txBody>
          <a:bodyPr anchor="b">
            <a:normAutofit/>
          </a:bodyPr>
          <a:lstStyle/>
          <a:p>
            <a:r>
              <a:rPr lang="en-US" sz="3800">
                <a:solidFill>
                  <a:schemeClr val="bg1"/>
                </a:solidFill>
              </a:rPr>
              <a:t>Example: Type D Event </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97769" y="1749757"/>
            <a:ext cx="4648102" cy="3957914"/>
          </a:xfrm>
        </p:spPr>
        <p:txBody>
          <a:bodyPr>
            <a:normAutofit lnSpcReduction="10000"/>
          </a:bodyPr>
          <a:lstStyle/>
          <a:p>
            <a:pPr marL="0" indent="0">
              <a:buNone/>
            </a:pPr>
            <a:r>
              <a:rPr lang="en-US" sz="2000" b="1" dirty="0">
                <a:solidFill>
                  <a:schemeClr val="bg1"/>
                </a:solidFill>
              </a:rPr>
              <a:t>ICP &gt; 22 mmHg, PbtO2 &lt; 20mmHg </a:t>
            </a:r>
          </a:p>
          <a:p>
            <a:pPr lvl="1"/>
            <a:r>
              <a:rPr lang="en-US" sz="2000" b="1" dirty="0">
                <a:solidFill>
                  <a:schemeClr val="bg1"/>
                </a:solidFill>
              </a:rPr>
              <a:t>Episode Start</a:t>
            </a:r>
            <a:r>
              <a:rPr lang="en-US" sz="2000" dirty="0">
                <a:solidFill>
                  <a:schemeClr val="bg1"/>
                </a:solidFill>
              </a:rPr>
              <a:t>: 22:52</a:t>
            </a:r>
          </a:p>
          <a:p>
            <a:pPr lvl="2"/>
            <a:r>
              <a:rPr lang="en-US" dirty="0">
                <a:solidFill>
                  <a:schemeClr val="bg1"/>
                </a:solidFill>
              </a:rPr>
              <a:t>ICP—30.6</a:t>
            </a:r>
          </a:p>
          <a:p>
            <a:pPr lvl="2"/>
            <a:r>
              <a:rPr lang="en-US" dirty="0">
                <a:solidFill>
                  <a:schemeClr val="bg1"/>
                </a:solidFill>
              </a:rPr>
              <a:t>PbtO2—13.4</a:t>
            </a:r>
          </a:p>
          <a:p>
            <a:pPr lvl="1"/>
            <a:r>
              <a:rPr lang="en-US" sz="2000" dirty="0">
                <a:solidFill>
                  <a:schemeClr val="bg1"/>
                </a:solidFill>
              </a:rPr>
              <a:t>Tier 1 Intervention: 22:59</a:t>
            </a:r>
          </a:p>
          <a:p>
            <a:pPr lvl="2"/>
            <a:r>
              <a:rPr lang="en-US" dirty="0">
                <a:solidFill>
                  <a:schemeClr val="bg1"/>
                </a:solidFill>
              </a:rPr>
              <a:t>Analgesia adjusted</a:t>
            </a:r>
          </a:p>
          <a:p>
            <a:pPr lvl="1"/>
            <a:r>
              <a:rPr lang="en-US" sz="2000" dirty="0">
                <a:solidFill>
                  <a:schemeClr val="bg1"/>
                </a:solidFill>
              </a:rPr>
              <a:t>ICP normalized, but PbtO2 remains &lt;20: 23:09 </a:t>
            </a:r>
            <a:r>
              <a:rPr lang="en-US" sz="2000" dirty="0">
                <a:solidFill>
                  <a:srgbClr val="FF0000"/>
                </a:solidFill>
              </a:rPr>
              <a:t>*</a:t>
            </a:r>
            <a:r>
              <a:rPr lang="en-US" sz="2000" b="1" i="1" dirty="0">
                <a:solidFill>
                  <a:srgbClr val="FF0000"/>
                </a:solidFill>
              </a:rPr>
              <a:t>Move to Type C Episode</a:t>
            </a:r>
            <a:r>
              <a:rPr lang="en-US" sz="2000" dirty="0">
                <a:solidFill>
                  <a:srgbClr val="FF0000"/>
                </a:solidFill>
              </a:rPr>
              <a:t>*</a:t>
            </a:r>
          </a:p>
          <a:p>
            <a:pPr lvl="1"/>
            <a:r>
              <a:rPr lang="en-US" sz="2000" b="1" dirty="0">
                <a:solidFill>
                  <a:schemeClr val="bg1"/>
                </a:solidFill>
              </a:rPr>
              <a:t>End of Episode</a:t>
            </a:r>
            <a:r>
              <a:rPr lang="en-US" sz="2000" dirty="0">
                <a:solidFill>
                  <a:schemeClr val="bg1"/>
                </a:solidFill>
              </a:rPr>
              <a:t>: 23:09</a:t>
            </a:r>
          </a:p>
          <a:p>
            <a:pPr lvl="2"/>
            <a:r>
              <a:rPr lang="en-US" dirty="0">
                <a:solidFill>
                  <a:schemeClr val="bg1"/>
                </a:solidFill>
              </a:rPr>
              <a:t>PbtO2 normalized at 23:23</a:t>
            </a:r>
          </a:p>
          <a:p>
            <a:pPr lvl="2"/>
            <a:r>
              <a:rPr lang="en-US" dirty="0">
                <a:solidFill>
                  <a:schemeClr val="bg1"/>
                </a:solidFill>
              </a:rPr>
              <a:t>PbtO2 and ICP values remained normal for at least 30 minutes</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42C9C2B-97E5-4920-AD11-5FA735805475}"/>
              </a:ext>
            </a:extLst>
          </p:cNvPr>
          <p:cNvPicPr>
            <a:picLocks noChangeAspect="1"/>
          </p:cNvPicPr>
          <p:nvPr/>
        </p:nvPicPr>
        <p:blipFill rotWithShape="1">
          <a:blip r:embed="rId3"/>
          <a:srcRect l="37281" r="3433" b="-2"/>
          <a:stretch/>
        </p:blipFill>
        <p:spPr>
          <a:xfrm>
            <a:off x="6525453" y="10"/>
            <a:ext cx="5666547" cy="6857990"/>
          </a:xfrm>
          <a:prstGeom prst="rect">
            <a:avLst/>
          </a:prstGeom>
        </p:spPr>
      </p:pic>
    </p:spTree>
    <p:extLst>
      <p:ext uri="{BB962C8B-B14F-4D97-AF65-F5344CB8AC3E}">
        <p14:creationId xmlns:p14="http://schemas.microsoft.com/office/powerpoint/2010/main" val="2835791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D53496-F167-4313-8070-0F29F1AF856E}"/>
              </a:ext>
            </a:extLst>
          </p:cNvPr>
          <p:cNvPicPr>
            <a:picLocks noChangeAspect="1"/>
          </p:cNvPicPr>
          <p:nvPr/>
        </p:nvPicPr>
        <p:blipFill>
          <a:blip r:embed="rId3"/>
          <a:stretch>
            <a:fillRect/>
          </a:stretch>
        </p:blipFill>
        <p:spPr>
          <a:xfrm>
            <a:off x="0" y="598599"/>
            <a:ext cx="12192000" cy="5660802"/>
          </a:xfrm>
          <a:prstGeom prst="rect">
            <a:avLst/>
          </a:prstGeom>
        </p:spPr>
      </p:pic>
    </p:spTree>
    <p:extLst>
      <p:ext uri="{BB962C8B-B14F-4D97-AF65-F5344CB8AC3E}">
        <p14:creationId xmlns:p14="http://schemas.microsoft.com/office/powerpoint/2010/main" val="2095538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2ACB7-F1F0-46F1-B257-81F0DC98EB0D}"/>
              </a:ext>
            </a:extLst>
          </p:cNvPr>
          <p:cNvPicPr>
            <a:picLocks noChangeAspect="1"/>
          </p:cNvPicPr>
          <p:nvPr/>
        </p:nvPicPr>
        <p:blipFill>
          <a:blip r:embed="rId3"/>
          <a:stretch>
            <a:fillRect/>
          </a:stretch>
        </p:blipFill>
        <p:spPr>
          <a:xfrm>
            <a:off x="0" y="840862"/>
            <a:ext cx="12192000" cy="5176275"/>
          </a:xfrm>
          <a:prstGeom prst="rect">
            <a:avLst/>
          </a:prstGeom>
        </p:spPr>
      </p:pic>
      <p:sp>
        <p:nvSpPr>
          <p:cNvPr id="3" name="Oval 2">
            <a:extLst>
              <a:ext uri="{FF2B5EF4-FFF2-40B4-BE49-F238E27FC236}">
                <a16:creationId xmlns:a16="http://schemas.microsoft.com/office/drawing/2014/main" id="{2FC44C4B-ADC4-437C-9724-4FB64174FC0B}"/>
              </a:ext>
            </a:extLst>
          </p:cNvPr>
          <p:cNvSpPr/>
          <p:nvPr/>
        </p:nvSpPr>
        <p:spPr>
          <a:xfrm>
            <a:off x="5038725" y="1104900"/>
            <a:ext cx="2733675" cy="733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148D36A-5BA7-463E-8D1F-5E3939317737}"/>
              </a:ext>
            </a:extLst>
          </p:cNvPr>
          <p:cNvSpPr/>
          <p:nvPr/>
        </p:nvSpPr>
        <p:spPr>
          <a:xfrm>
            <a:off x="4333875" y="4629150"/>
            <a:ext cx="3362325" cy="136207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9082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AC19D-B489-4F59-87CE-4D37124559C1}"/>
              </a:ext>
            </a:extLst>
          </p:cNvPr>
          <p:cNvPicPr>
            <a:picLocks noChangeAspect="1"/>
          </p:cNvPicPr>
          <p:nvPr/>
        </p:nvPicPr>
        <p:blipFill>
          <a:blip r:embed="rId3"/>
          <a:stretch>
            <a:fillRect/>
          </a:stretch>
        </p:blipFill>
        <p:spPr>
          <a:xfrm>
            <a:off x="0" y="313266"/>
            <a:ext cx="12192000" cy="6231467"/>
          </a:xfrm>
          <a:prstGeom prst="rect">
            <a:avLst/>
          </a:prstGeom>
        </p:spPr>
      </p:pic>
    </p:spTree>
    <p:extLst>
      <p:ext uri="{BB962C8B-B14F-4D97-AF65-F5344CB8AC3E}">
        <p14:creationId xmlns:p14="http://schemas.microsoft.com/office/powerpoint/2010/main" val="162848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9BE868-B7E5-4F73-8E7F-3B20C30E42AD}"/>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92743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5"/>
            <a:ext cx="7201941" cy="1508760"/>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C179BD2-8150-4D31-9118-4171767ACA22}"/>
              </a:ext>
            </a:extLst>
          </p:cNvPr>
          <p:cNvSpPr>
            <a:spLocks noGrp="1"/>
          </p:cNvSpPr>
          <p:nvPr>
            <p:ph type="title"/>
          </p:nvPr>
        </p:nvSpPr>
        <p:spPr>
          <a:xfrm>
            <a:off x="777240" y="694944"/>
            <a:ext cx="6610388" cy="1042416"/>
          </a:xfrm>
        </p:spPr>
        <p:txBody>
          <a:bodyPr>
            <a:normAutofit/>
          </a:bodyPr>
          <a:lstStyle/>
          <a:p>
            <a:pPr algn="ctr"/>
            <a:r>
              <a:rPr lang="en-US" sz="4200" b="1" dirty="0">
                <a:solidFill>
                  <a:srgbClr val="FFFFFF"/>
                </a:solidFill>
              </a:rPr>
              <a:t>Definition of an Episode </a:t>
            </a:r>
          </a:p>
        </p:txBody>
      </p:sp>
      <p:sp>
        <p:nvSpPr>
          <p:cNvPr id="18" name="Rectangle 10">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2"/>
            <a:ext cx="1861718" cy="1506594"/>
          </a:xfrm>
          <a:prstGeom prst="rect">
            <a:avLst/>
          </a:prstGeom>
          <a:solidFill>
            <a:srgbClr val="FCA00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0314" y="453269"/>
            <a:ext cx="1862765" cy="150523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33A87B69-D1B1-4DA7-B224-F220FC523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2130552"/>
            <a:ext cx="7205472" cy="4270248"/>
          </a:xfrm>
          <a:prstGeom prst="rect">
            <a:avLst/>
          </a:prstGeom>
          <a:solidFill>
            <a:srgbClr val="FCA000">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8C1AEF7-DA32-4AE1-9302-20B2CB0BEFCF}"/>
              </a:ext>
            </a:extLst>
          </p:cNvPr>
          <p:cNvPicPr>
            <a:picLocks noChangeAspect="1"/>
          </p:cNvPicPr>
          <p:nvPr/>
        </p:nvPicPr>
        <p:blipFill>
          <a:blip r:embed="rId3"/>
          <a:stretch>
            <a:fillRect/>
          </a:stretch>
        </p:blipFill>
        <p:spPr>
          <a:xfrm>
            <a:off x="670142" y="3063244"/>
            <a:ext cx="6795370" cy="2401988"/>
          </a:xfrm>
          <a:prstGeom prst="rect">
            <a:avLst/>
          </a:prstGeom>
        </p:spPr>
      </p:pic>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2127680"/>
            <a:ext cx="3887324" cy="427311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D79C442-01D2-4D51-B11B-0D26832245B0}"/>
              </a:ext>
            </a:extLst>
          </p:cNvPr>
          <p:cNvSpPr>
            <a:spLocks noGrp="1"/>
          </p:cNvSpPr>
          <p:nvPr>
            <p:ph idx="1"/>
          </p:nvPr>
        </p:nvSpPr>
        <p:spPr>
          <a:xfrm>
            <a:off x="7875614" y="2125996"/>
            <a:ext cx="3850041" cy="4167926"/>
          </a:xfrm>
        </p:spPr>
        <p:txBody>
          <a:bodyPr anchor="ctr">
            <a:normAutofit/>
          </a:bodyPr>
          <a:lstStyle/>
          <a:p>
            <a:pPr marL="0" indent="0">
              <a:buNone/>
            </a:pPr>
            <a:r>
              <a:rPr lang="en-US" b="1" dirty="0">
                <a:solidFill>
                  <a:srgbClr val="FF0000"/>
                </a:solidFill>
              </a:rPr>
              <a:t>Episode start: </a:t>
            </a:r>
          </a:p>
          <a:p>
            <a:pPr lvl="1"/>
            <a:r>
              <a:rPr lang="en-US" sz="1600" dirty="0"/>
              <a:t>ICP elevation </a:t>
            </a:r>
            <a:r>
              <a:rPr lang="en-US" sz="1600" b="1" dirty="0"/>
              <a:t>(&gt;22mmHg) </a:t>
            </a:r>
            <a:r>
              <a:rPr lang="en-US" sz="1600" dirty="0"/>
              <a:t>that is sustained for </a:t>
            </a:r>
            <a:r>
              <a:rPr lang="en-US" sz="1600" u="sng" dirty="0"/>
              <a:t>&gt;</a:t>
            </a:r>
            <a:r>
              <a:rPr lang="en-US" sz="1600" dirty="0"/>
              <a:t> 5minutes</a:t>
            </a:r>
          </a:p>
          <a:p>
            <a:pPr lvl="1"/>
            <a:r>
              <a:rPr lang="en-US" sz="1600" dirty="0"/>
              <a:t>PbtO2 decline </a:t>
            </a:r>
            <a:r>
              <a:rPr lang="en-US" sz="1600" b="1" dirty="0"/>
              <a:t>(&lt;20 mmHg) </a:t>
            </a:r>
            <a:r>
              <a:rPr lang="en-US" sz="1600" dirty="0"/>
              <a:t>that is sustained for </a:t>
            </a:r>
            <a:r>
              <a:rPr lang="en-US" sz="1600" u="sng" dirty="0"/>
              <a:t>&gt;</a:t>
            </a:r>
            <a:r>
              <a:rPr lang="en-US" sz="1600" dirty="0"/>
              <a:t> 5 minutes</a:t>
            </a:r>
          </a:p>
          <a:p>
            <a:pPr marL="0" indent="0">
              <a:buNone/>
            </a:pPr>
            <a:r>
              <a:rPr lang="en-US" b="1" dirty="0">
                <a:solidFill>
                  <a:srgbClr val="FF0000"/>
                </a:solidFill>
              </a:rPr>
              <a:t>End of Episode: </a:t>
            </a:r>
          </a:p>
          <a:p>
            <a:pPr lvl="1"/>
            <a:r>
              <a:rPr lang="en-US" sz="1600" dirty="0"/>
              <a:t>When an abnormality is treated and </a:t>
            </a:r>
            <a:r>
              <a:rPr lang="en-US" sz="1600" b="1" dirty="0"/>
              <a:t>has resolved with normal values for </a:t>
            </a:r>
            <a:r>
              <a:rPr lang="en-US" sz="1600" b="1" dirty="0">
                <a:solidFill>
                  <a:srgbClr val="FF0000"/>
                </a:solidFill>
              </a:rPr>
              <a:t>at least 30 minutes</a:t>
            </a:r>
          </a:p>
          <a:p>
            <a:pPr marL="457200" lvl="1" indent="0">
              <a:buNone/>
            </a:pPr>
            <a:endParaRPr lang="en-US" sz="1400" dirty="0"/>
          </a:p>
          <a:p>
            <a:pPr marL="457200" lvl="1" indent="0" algn="ctr">
              <a:buNone/>
            </a:pPr>
            <a:r>
              <a:rPr lang="en-US" sz="1600" dirty="0"/>
              <a:t>Participants in the treatment (PbtO2 + ICP) arm may start in one type of episode and move to another.  </a:t>
            </a:r>
            <a:r>
              <a:rPr lang="en-US" sz="1600" b="1" dirty="0"/>
              <a:t>This will appear as an annotation in </a:t>
            </a:r>
            <a:r>
              <a:rPr lang="en-US" sz="1600" b="1" dirty="0" err="1"/>
              <a:t>CarePath</a:t>
            </a:r>
            <a:r>
              <a:rPr lang="en-US" sz="1600" b="1" dirty="0"/>
              <a:t>. </a:t>
            </a:r>
          </a:p>
        </p:txBody>
      </p:sp>
    </p:spTree>
    <p:extLst>
      <p:ext uri="{BB962C8B-B14F-4D97-AF65-F5344CB8AC3E}">
        <p14:creationId xmlns:p14="http://schemas.microsoft.com/office/powerpoint/2010/main" val="1425038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E302C-C7E9-41F3-80F2-A0E8DEC0F254}"/>
              </a:ext>
            </a:extLst>
          </p:cNvPr>
          <p:cNvPicPr>
            <a:picLocks noChangeAspect="1"/>
          </p:cNvPicPr>
          <p:nvPr/>
        </p:nvPicPr>
        <p:blipFill>
          <a:blip r:embed="rId3"/>
          <a:stretch>
            <a:fillRect/>
          </a:stretch>
        </p:blipFill>
        <p:spPr>
          <a:xfrm>
            <a:off x="0" y="286301"/>
            <a:ext cx="12192000" cy="6285397"/>
          </a:xfrm>
          <a:prstGeom prst="rect">
            <a:avLst/>
          </a:prstGeom>
        </p:spPr>
      </p:pic>
    </p:spTree>
    <p:extLst>
      <p:ext uri="{BB962C8B-B14F-4D97-AF65-F5344CB8AC3E}">
        <p14:creationId xmlns:p14="http://schemas.microsoft.com/office/powerpoint/2010/main" val="1425794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9430D6-2D42-456C-A4C1-E2083921B956}"/>
              </a:ext>
            </a:extLst>
          </p:cNvPr>
          <p:cNvPicPr>
            <a:picLocks noChangeAspect="1"/>
          </p:cNvPicPr>
          <p:nvPr/>
        </p:nvPicPr>
        <p:blipFill>
          <a:blip r:embed="rId3"/>
          <a:stretch>
            <a:fillRect/>
          </a:stretch>
        </p:blipFill>
        <p:spPr>
          <a:xfrm>
            <a:off x="0" y="1259237"/>
            <a:ext cx="12192000" cy="4339525"/>
          </a:xfrm>
          <a:prstGeom prst="rect">
            <a:avLst/>
          </a:prstGeom>
        </p:spPr>
      </p:pic>
    </p:spTree>
    <p:extLst>
      <p:ext uri="{BB962C8B-B14F-4D97-AF65-F5344CB8AC3E}">
        <p14:creationId xmlns:p14="http://schemas.microsoft.com/office/powerpoint/2010/main" val="1671075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3200" b="1" dirty="0"/>
              <a:t>Example: </a:t>
            </a:r>
            <a:br>
              <a:rPr lang="en-US" sz="3200" b="1" dirty="0"/>
            </a:br>
            <a:r>
              <a:rPr lang="en-US" sz="3200" b="1" dirty="0"/>
              <a:t>Type B Event </a:t>
            </a:r>
          </a:p>
        </p:txBody>
      </p:sp>
      <p:sp>
        <p:nvSpPr>
          <p:cNvPr id="3" name="Content Placeholder 2"/>
          <p:cNvSpPr>
            <a:spLocks noGrp="1"/>
          </p:cNvSpPr>
          <p:nvPr>
            <p:ph idx="1"/>
          </p:nvPr>
        </p:nvSpPr>
        <p:spPr>
          <a:xfrm>
            <a:off x="178129" y="2600697"/>
            <a:ext cx="4334493" cy="4037610"/>
          </a:xfrm>
        </p:spPr>
        <p:txBody>
          <a:bodyPr>
            <a:normAutofit/>
          </a:bodyPr>
          <a:lstStyle/>
          <a:p>
            <a:pPr marL="0" indent="0">
              <a:buNone/>
            </a:pPr>
            <a:r>
              <a:rPr lang="en-US" b="1" dirty="0"/>
              <a:t>ICP &gt; 22 mmHg</a:t>
            </a:r>
          </a:p>
          <a:p>
            <a:pPr lvl="1"/>
            <a:r>
              <a:rPr lang="en-US" sz="2800" dirty="0"/>
              <a:t>Episode Start: </a:t>
            </a:r>
            <a:r>
              <a:rPr lang="en-US" sz="2800" b="1" dirty="0"/>
              <a:t>22:29</a:t>
            </a:r>
          </a:p>
          <a:p>
            <a:pPr lvl="2"/>
            <a:r>
              <a:rPr lang="en-US" sz="2800" dirty="0"/>
              <a:t>22.5 mmHg</a:t>
            </a:r>
          </a:p>
          <a:p>
            <a:pPr lvl="1"/>
            <a:r>
              <a:rPr lang="en-US" sz="2800" dirty="0"/>
              <a:t>Tier 1 Intervention: </a:t>
            </a:r>
            <a:r>
              <a:rPr lang="en-US" sz="2800" b="1" dirty="0"/>
              <a:t>22:35</a:t>
            </a:r>
          </a:p>
          <a:p>
            <a:pPr lvl="2"/>
            <a:r>
              <a:rPr lang="en-US" sz="2800" dirty="0"/>
              <a:t>HOB adjustment</a:t>
            </a:r>
          </a:p>
          <a:p>
            <a:pPr lvl="1"/>
            <a:r>
              <a:rPr lang="en-US" sz="2800" dirty="0"/>
              <a:t>End of Episode: </a:t>
            </a:r>
            <a:r>
              <a:rPr lang="en-US" sz="2800" b="1" dirty="0"/>
              <a:t>22:36</a:t>
            </a:r>
          </a:p>
          <a:p>
            <a:pPr lvl="2"/>
            <a:r>
              <a:rPr lang="en-US" sz="2400" dirty="0"/>
              <a:t>Value remained normal for at least 30 minutes</a:t>
            </a:r>
          </a:p>
        </p:txBody>
      </p:sp>
      <p:pic>
        <p:nvPicPr>
          <p:cNvPr id="4" name="Picture 3">
            <a:extLst>
              <a:ext uri="{FF2B5EF4-FFF2-40B4-BE49-F238E27FC236}">
                <a16:creationId xmlns:a16="http://schemas.microsoft.com/office/drawing/2014/main" id="{A908D630-B355-4210-8185-5E7392E04512}"/>
              </a:ext>
            </a:extLst>
          </p:cNvPr>
          <p:cNvPicPr>
            <a:picLocks noChangeAspect="1"/>
          </p:cNvPicPr>
          <p:nvPr/>
        </p:nvPicPr>
        <p:blipFill rotWithShape="1">
          <a:blip r:embed="rId3"/>
          <a:srcRect l="6506" t="1" r="11572" b="729"/>
          <a:stretch/>
        </p:blipFill>
        <p:spPr>
          <a:xfrm>
            <a:off x="5747657" y="736878"/>
            <a:ext cx="5664530" cy="4856400"/>
          </a:xfrm>
          <a:prstGeom prst="rect">
            <a:avLst/>
          </a:prstGeom>
        </p:spPr>
      </p:pic>
      <p:sp>
        <p:nvSpPr>
          <p:cNvPr id="5" name="Oval 4">
            <a:extLst>
              <a:ext uri="{FF2B5EF4-FFF2-40B4-BE49-F238E27FC236}">
                <a16:creationId xmlns:a16="http://schemas.microsoft.com/office/drawing/2014/main" id="{08E86A18-E223-449A-8745-E64EFD69B887}"/>
              </a:ext>
            </a:extLst>
          </p:cNvPr>
          <p:cNvSpPr/>
          <p:nvPr/>
        </p:nvSpPr>
        <p:spPr>
          <a:xfrm>
            <a:off x="6096000" y="2434443"/>
            <a:ext cx="4690754" cy="26956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11757724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pPr algn="ctr"/>
            <a:r>
              <a:rPr lang="en-US" b="1" dirty="0">
                <a:solidFill>
                  <a:srgbClr val="FFFFFF"/>
                </a:solidFill>
              </a:rPr>
              <a:t>Creating a Source Document </a:t>
            </a:r>
          </a:p>
        </p:txBody>
      </p:sp>
      <p:graphicFrame>
        <p:nvGraphicFramePr>
          <p:cNvPr id="5" name="Content Placeholder 2">
            <a:extLst>
              <a:ext uri="{FF2B5EF4-FFF2-40B4-BE49-F238E27FC236}">
                <a16:creationId xmlns:a16="http://schemas.microsoft.com/office/drawing/2014/main" id="{9DBA5EC4-45FB-428A-ADAE-8333E05BC332}"/>
              </a:ext>
            </a:extLst>
          </p:cNvPr>
          <p:cNvGraphicFramePr>
            <a:graphicFrameLocks noGrp="1"/>
          </p:cNvGraphicFramePr>
          <p:nvPr>
            <p:ph idx="1"/>
            <p:extLst>
              <p:ext uri="{D42A27DB-BD31-4B8C-83A1-F6EECF244321}">
                <p14:modId xmlns:p14="http://schemas.microsoft.com/office/powerpoint/2010/main" val="204807685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9805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3">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2800"/>
              <a:t>Using Moberg CNS Monitor or CarePath as a Source</a:t>
            </a:r>
          </a:p>
        </p:txBody>
      </p:sp>
      <p:sp>
        <p:nvSpPr>
          <p:cNvPr id="16" name="Rectangle: Rounded Corners 15">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 name="Content Placeholder 2"/>
          <p:cNvSpPr>
            <a:spLocks noGrp="1"/>
          </p:cNvSpPr>
          <p:nvPr>
            <p:ph sz="half" idx="1"/>
          </p:nvPr>
        </p:nvSpPr>
        <p:spPr>
          <a:xfrm>
            <a:off x="2615738" y="1263807"/>
            <a:ext cx="6960524" cy="598516"/>
          </a:xfrm>
        </p:spPr>
        <p:txBody>
          <a:bodyPr vert="horz" lIns="91440" tIns="45720" rIns="91440" bIns="45720" rtlCol="0" anchor="ctr">
            <a:normAutofit/>
          </a:bodyPr>
          <a:lstStyle/>
          <a:p>
            <a:pPr marL="0" indent="0" algn="ctr">
              <a:buNone/>
            </a:pPr>
            <a:r>
              <a:rPr lang="en-US" sz="2000">
                <a:solidFill>
                  <a:schemeClr val="bg1"/>
                </a:solidFill>
              </a:rPr>
              <a:t>2 options: CarePath or CNS Monitor Snapshot feature</a:t>
            </a:r>
          </a:p>
        </p:txBody>
      </p:sp>
      <p:pic>
        <p:nvPicPr>
          <p:cNvPr id="6" name="Content Placeholder 5">
            <a:extLst>
              <a:ext uri="{FF2B5EF4-FFF2-40B4-BE49-F238E27FC236}">
                <a16:creationId xmlns:a16="http://schemas.microsoft.com/office/drawing/2014/main" id="{29468A40-87AE-480D-9F7C-BF946F38A06B}"/>
              </a:ext>
            </a:extLst>
          </p:cNvPr>
          <p:cNvPicPr>
            <a:picLocks noGrp="1" noChangeAspect="1"/>
          </p:cNvPicPr>
          <p:nvPr>
            <p:ph sz="half" idx="2"/>
          </p:nvPr>
        </p:nvPicPr>
        <p:blipFill rotWithShape="1">
          <a:blip r:embed="rId3"/>
          <a:srcRect t="32289" r="21097" b="25875"/>
          <a:stretch/>
        </p:blipFill>
        <p:spPr>
          <a:xfrm>
            <a:off x="385572" y="2209619"/>
            <a:ext cx="5596128" cy="3956242"/>
          </a:xfrm>
          <a:prstGeom prst="rect">
            <a:avLst/>
          </a:prstGeom>
        </p:spPr>
      </p:pic>
      <p:pic>
        <p:nvPicPr>
          <p:cNvPr id="7" name="Picture 6">
            <a:extLst>
              <a:ext uri="{FF2B5EF4-FFF2-40B4-BE49-F238E27FC236}">
                <a16:creationId xmlns:a16="http://schemas.microsoft.com/office/drawing/2014/main" id="{43EE7657-17A1-49E3-BC87-8BF2374CE1CA}"/>
              </a:ext>
            </a:extLst>
          </p:cNvPr>
          <p:cNvPicPr>
            <a:picLocks noChangeAspect="1"/>
          </p:cNvPicPr>
          <p:nvPr/>
        </p:nvPicPr>
        <p:blipFill>
          <a:blip r:embed="rId4"/>
          <a:stretch>
            <a:fillRect/>
          </a:stretch>
        </p:blipFill>
        <p:spPr>
          <a:xfrm>
            <a:off x="6210302" y="2613829"/>
            <a:ext cx="5596128" cy="3147822"/>
          </a:xfrm>
          <a:prstGeom prst="rect">
            <a:avLst/>
          </a:prstGeom>
        </p:spPr>
      </p:pic>
    </p:spTree>
    <p:extLst>
      <p:ext uri="{BB962C8B-B14F-4D97-AF65-F5344CB8AC3E}">
        <p14:creationId xmlns:p14="http://schemas.microsoft.com/office/powerpoint/2010/main" val="3476792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EAAF19-0B1E-4C16-B426-9E15C4693AE1}"/>
              </a:ext>
            </a:extLst>
          </p:cNvPr>
          <p:cNvSpPr>
            <a:spLocks noGrp="1"/>
          </p:cNvSpPr>
          <p:nvPr>
            <p:ph type="title"/>
          </p:nvPr>
        </p:nvSpPr>
        <p:spPr>
          <a:xfrm>
            <a:off x="556532" y="643467"/>
            <a:ext cx="11210925" cy="744836"/>
          </a:xfrm>
        </p:spPr>
        <p:txBody>
          <a:bodyPr>
            <a:normAutofit/>
          </a:bodyPr>
          <a:lstStyle/>
          <a:p>
            <a:pPr algn="ctr"/>
            <a:r>
              <a:rPr lang="en-US" sz="2700">
                <a:solidFill>
                  <a:schemeClr val="bg1"/>
                </a:solidFill>
              </a:rPr>
              <a:t>Snaps/Screenshots can be placed in a Word Document for Monitor Review: </a:t>
            </a:r>
          </a:p>
        </p:txBody>
      </p:sp>
      <p:pic>
        <p:nvPicPr>
          <p:cNvPr id="3" name="Picture 2">
            <a:extLst>
              <a:ext uri="{FF2B5EF4-FFF2-40B4-BE49-F238E27FC236}">
                <a16:creationId xmlns:a16="http://schemas.microsoft.com/office/drawing/2014/main" id="{9ACFEF3F-B0CF-4ED8-B8DD-25CBDCA5897F}"/>
              </a:ext>
            </a:extLst>
          </p:cNvPr>
          <p:cNvPicPr>
            <a:picLocks noChangeAspect="1"/>
          </p:cNvPicPr>
          <p:nvPr/>
        </p:nvPicPr>
        <p:blipFill rotWithShape="1">
          <a:blip r:embed="rId3"/>
          <a:srcRect t="-695" r="49253"/>
          <a:stretch/>
        </p:blipFill>
        <p:spPr>
          <a:xfrm>
            <a:off x="1508166" y="1483587"/>
            <a:ext cx="9357755" cy="5245508"/>
          </a:xfrm>
          <a:prstGeom prst="rect">
            <a:avLst/>
          </a:prstGeom>
        </p:spPr>
      </p:pic>
    </p:spTree>
    <p:extLst>
      <p:ext uri="{BB962C8B-B14F-4D97-AF65-F5344CB8AC3E}">
        <p14:creationId xmlns:p14="http://schemas.microsoft.com/office/powerpoint/2010/main" val="1701285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393C9B-189D-4C27-BD7E-52F0B3C23499}"/>
              </a:ext>
            </a:extLst>
          </p:cNvPr>
          <p:cNvPicPr>
            <a:picLocks noChangeAspect="1"/>
          </p:cNvPicPr>
          <p:nvPr/>
        </p:nvPicPr>
        <p:blipFill rotWithShape="1">
          <a:blip r:embed="rId3"/>
          <a:srcRect t="-4286" r="50001" b="5931"/>
          <a:stretch/>
        </p:blipFill>
        <p:spPr>
          <a:xfrm>
            <a:off x="451263" y="424543"/>
            <a:ext cx="10861184" cy="6008914"/>
          </a:xfrm>
          <a:prstGeom prst="rect">
            <a:avLst/>
          </a:prstGeom>
        </p:spPr>
      </p:pic>
    </p:spTree>
    <p:extLst>
      <p:ext uri="{BB962C8B-B14F-4D97-AF65-F5344CB8AC3E}">
        <p14:creationId xmlns:p14="http://schemas.microsoft.com/office/powerpoint/2010/main" val="3963324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8AB8262-1A68-40AB-8B08-B76F0B6C614E}"/>
              </a:ext>
            </a:extLst>
          </p:cNvPr>
          <p:cNvSpPr>
            <a:spLocks noGrp="1"/>
          </p:cNvSpPr>
          <p:nvPr>
            <p:ph type="title"/>
          </p:nvPr>
        </p:nvSpPr>
        <p:spPr>
          <a:xfrm>
            <a:off x="490537" y="643467"/>
            <a:ext cx="11210925" cy="744836"/>
          </a:xfrm>
        </p:spPr>
        <p:txBody>
          <a:bodyPr>
            <a:normAutofit/>
          </a:bodyPr>
          <a:lstStyle/>
          <a:p>
            <a:pPr algn="ctr"/>
            <a:r>
              <a:rPr lang="en-US" sz="3200" dirty="0">
                <a:solidFill>
                  <a:schemeClr val="bg1"/>
                </a:solidFill>
              </a:rPr>
              <a:t>Using Your Electronic Medical Record as a Source </a:t>
            </a:r>
          </a:p>
        </p:txBody>
      </p:sp>
      <p:pic>
        <p:nvPicPr>
          <p:cNvPr id="4" name="Picture 3" descr="A screenshot of a cell phone&#10;&#10;Description automatically generated">
            <a:extLst>
              <a:ext uri="{FF2B5EF4-FFF2-40B4-BE49-F238E27FC236}">
                <a16:creationId xmlns:a16="http://schemas.microsoft.com/office/drawing/2014/main" id="{EFBB9FAA-34BC-4C80-9334-DC09657F7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53791"/>
            <a:ext cx="12192000" cy="3550418"/>
          </a:xfrm>
          <a:prstGeom prst="rect">
            <a:avLst/>
          </a:prstGeom>
        </p:spPr>
      </p:pic>
    </p:spTree>
    <p:extLst>
      <p:ext uri="{BB962C8B-B14F-4D97-AF65-F5344CB8AC3E}">
        <p14:creationId xmlns:p14="http://schemas.microsoft.com/office/powerpoint/2010/main" val="1495749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0628-9A3B-4C2B-BF1C-90C4AE1A4CC9}"/>
              </a:ext>
            </a:extLst>
          </p:cNvPr>
          <p:cNvSpPr>
            <a:spLocks noGrp="1"/>
          </p:cNvSpPr>
          <p:nvPr>
            <p:ph type="title"/>
          </p:nvPr>
        </p:nvSpPr>
        <p:spPr>
          <a:xfrm>
            <a:off x="0" y="18255"/>
            <a:ext cx="4880758" cy="896145"/>
          </a:xfrm>
        </p:spPr>
        <p:txBody>
          <a:bodyPr>
            <a:normAutofit/>
          </a:bodyPr>
          <a:lstStyle/>
          <a:p>
            <a:r>
              <a:rPr lang="en-US" b="1"/>
              <a:t>Entry Into WebDCU:</a:t>
            </a:r>
            <a:endParaRPr lang="en-US" b="1" dirty="0"/>
          </a:p>
        </p:txBody>
      </p:sp>
      <p:pic>
        <p:nvPicPr>
          <p:cNvPr id="4" name="Content Placeholder 3">
            <a:extLst>
              <a:ext uri="{FF2B5EF4-FFF2-40B4-BE49-F238E27FC236}">
                <a16:creationId xmlns:a16="http://schemas.microsoft.com/office/drawing/2014/main" id="{847F77A8-336F-44E1-BCE0-2DAD1AA38FCC}"/>
              </a:ext>
            </a:extLst>
          </p:cNvPr>
          <p:cNvPicPr>
            <a:picLocks noGrp="1" noChangeAspect="1"/>
          </p:cNvPicPr>
          <p:nvPr>
            <p:ph idx="1"/>
          </p:nvPr>
        </p:nvPicPr>
        <p:blipFill rotWithShape="1">
          <a:blip r:embed="rId3"/>
          <a:srcRect t="2407" r="50247" b="3230"/>
          <a:stretch/>
        </p:blipFill>
        <p:spPr>
          <a:xfrm>
            <a:off x="595250" y="783771"/>
            <a:ext cx="11001499" cy="5868455"/>
          </a:xfrm>
          <a:prstGeom prst="rect">
            <a:avLst/>
          </a:prstGeom>
        </p:spPr>
      </p:pic>
    </p:spTree>
    <p:extLst>
      <p:ext uri="{BB962C8B-B14F-4D97-AF65-F5344CB8AC3E}">
        <p14:creationId xmlns:p14="http://schemas.microsoft.com/office/powerpoint/2010/main" val="3670400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4B9616948AFA41941B01E8A531154C" ma:contentTypeVersion="13" ma:contentTypeDescription="Create a new document." ma:contentTypeScope="" ma:versionID="0606a3042fc7e05ec22695bedcee319e">
  <xsd:schema xmlns:xsd="http://www.w3.org/2001/XMLSchema" xmlns:xs="http://www.w3.org/2001/XMLSchema" xmlns:p="http://schemas.microsoft.com/office/2006/metadata/properties" xmlns:ns3="62410396-b7ed-4d40-b729-dd4df1357a23" xmlns:ns4="2bc8dc5f-bd43-4692-bffe-7bbf56261e41" targetNamespace="http://schemas.microsoft.com/office/2006/metadata/properties" ma:root="true" ma:fieldsID="9d216434acf890e75ca407864fe4bc5e" ns3:_="" ns4:_="">
    <xsd:import namespace="62410396-b7ed-4d40-b729-dd4df1357a23"/>
    <xsd:import namespace="2bc8dc5f-bd43-4692-bffe-7bbf56261e4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410396-b7ed-4d40-b729-dd4df1357a2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c8dc5f-bd43-4692-bffe-7bbf56261e4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CB9C97-DB7D-4786-89F7-3DA14D7864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410396-b7ed-4d40-b729-dd4df1357a23"/>
    <ds:schemaRef ds:uri="2bc8dc5f-bd43-4692-bffe-7bbf56261e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A1DE08-37A7-4588-934E-B5E065870350}">
  <ds:schemaRefs>
    <ds:schemaRef ds:uri="http://schemas.microsoft.com/office/infopath/2007/PartnerControls"/>
    <ds:schemaRef ds:uri="http://purl.org/dc/elements/1.1/"/>
    <ds:schemaRef ds:uri="http://schemas.microsoft.com/office/2006/metadata/properties"/>
    <ds:schemaRef ds:uri="http://purl.org/dc/dcmitype/"/>
    <ds:schemaRef ds:uri="http://purl.org/dc/terms/"/>
    <ds:schemaRef ds:uri="http://schemas.openxmlformats.org/package/2006/metadata/core-properties"/>
    <ds:schemaRef ds:uri="62410396-b7ed-4d40-b729-dd4df1357a23"/>
    <ds:schemaRef ds:uri="http://schemas.microsoft.com/office/2006/documentManagement/types"/>
    <ds:schemaRef ds:uri="2bc8dc5f-bd43-4692-bffe-7bbf56261e41"/>
    <ds:schemaRef ds:uri="http://www.w3.org/XML/1998/namespace"/>
  </ds:schemaRefs>
</ds:datastoreItem>
</file>

<file path=customXml/itemProps3.xml><?xml version="1.0" encoding="utf-8"?>
<ds:datastoreItem xmlns:ds="http://schemas.openxmlformats.org/officeDocument/2006/customXml" ds:itemID="{184F24B7-39C2-44B9-AF08-E9CECA80E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TotalTime>
  <Words>1857</Words>
  <Application>Microsoft Office PowerPoint</Application>
  <PresentationFormat>Widescreen</PresentationFormat>
  <Paragraphs>135</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Avenir Next LT Pro</vt:lpstr>
      <vt:lpstr>Calibri</vt:lpstr>
      <vt:lpstr>Calibri Light</vt:lpstr>
      <vt:lpstr>Office Theme</vt:lpstr>
      <vt:lpstr>Helpful Hints for Interpreting and Entering Tier Interventions</vt:lpstr>
      <vt:lpstr>Definition of an Episode </vt:lpstr>
      <vt:lpstr>Example:  Type B Event </vt:lpstr>
      <vt:lpstr>Creating a Source Document </vt:lpstr>
      <vt:lpstr>Using Moberg CNS Monitor or CarePath as a Source</vt:lpstr>
      <vt:lpstr>Snaps/Screenshots can be placed in a Word Document for Monitor Review: </vt:lpstr>
      <vt:lpstr>PowerPoint Presentation</vt:lpstr>
      <vt:lpstr>Using Your Electronic Medical Record as a Source </vt:lpstr>
      <vt:lpstr>Entry Into WebDCU:</vt:lpstr>
      <vt:lpstr>PowerPoint Presentation</vt:lpstr>
      <vt:lpstr>Type B Event  (with recurrent abnormalities)</vt:lpstr>
      <vt:lpstr>PowerPoint Presentation</vt:lpstr>
      <vt:lpstr>PowerPoint Presentation</vt:lpstr>
      <vt:lpstr>Example: Type C Event </vt:lpstr>
      <vt:lpstr>Example: Type D Event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Helpful Hints for Interpreting and Entering Tier Interventions</dc:title>
  <dc:creator>Fetzick, Anita L.</dc:creator>
  <cp:lastModifiedBy>Fetzick, Anita L.</cp:lastModifiedBy>
  <cp:revision>6</cp:revision>
  <cp:lastPrinted>2020-02-27T17:59:33Z</cp:lastPrinted>
  <dcterms:created xsi:type="dcterms:W3CDTF">2020-02-27T17:04:27Z</dcterms:created>
  <dcterms:modified xsi:type="dcterms:W3CDTF">2020-02-27T20:08:47Z</dcterms:modified>
</cp:coreProperties>
</file>