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sldIdLst>
    <p:sldId id="487" r:id="rId2"/>
    <p:sldId id="488" r:id="rId3"/>
    <p:sldId id="489" r:id="rId4"/>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 id="521" r:id="rId36"/>
    <p:sldId id="522" r:id="rId37"/>
    <p:sldId id="523"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p:scale>
          <a:sx n="66" d="100"/>
          <a:sy n="66" d="100"/>
        </p:scale>
        <p:origin x="5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D3D10-E889-4A6C-8EA4-F492BFE113FF}"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99B66-1B66-4E60-8C4A-4D60BDA8677F}" type="slidenum">
              <a:rPr lang="en-US" smtClean="0"/>
              <a:t>‹#›</a:t>
            </a:fld>
            <a:endParaRPr lang="en-US"/>
          </a:p>
        </p:txBody>
      </p:sp>
    </p:spTree>
    <p:extLst>
      <p:ext uri="{BB962C8B-B14F-4D97-AF65-F5344CB8AC3E}">
        <p14:creationId xmlns:p14="http://schemas.microsoft.com/office/powerpoint/2010/main" val="214431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122c02badc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122c02badc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3"/>
        <p:cNvGrpSpPr/>
        <p:nvPr/>
      </p:nvGrpSpPr>
      <p:grpSpPr>
        <a:xfrm>
          <a:off x="0" y="0"/>
          <a:ext cx="0" cy="0"/>
          <a:chOff x="0" y="0"/>
          <a:chExt cx="0" cy="0"/>
        </a:xfrm>
      </p:grpSpPr>
      <p:sp>
        <p:nvSpPr>
          <p:cNvPr id="2324" name="Google Shape;2324;g127e42cbb81_0_7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rPr>
              <a:t>10</a:t>
            </a:fld>
            <a:endParaRPr>
              <a:solidFill>
                <a:srgbClr val="000000"/>
              </a:solidFill>
            </a:endParaRPr>
          </a:p>
        </p:txBody>
      </p:sp>
      <p:sp>
        <p:nvSpPr>
          <p:cNvPr id="2325" name="Google Shape;2325;g127e42cbb81_0_7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6" name="Google Shape;2326;g127e42cbb81_0_7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127e42cbb81_0_7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rPr>
              <a:t>11</a:t>
            </a:fld>
            <a:endParaRPr>
              <a:solidFill>
                <a:srgbClr val="000000"/>
              </a:solidFill>
            </a:endParaRPr>
          </a:p>
        </p:txBody>
      </p:sp>
      <p:sp>
        <p:nvSpPr>
          <p:cNvPr id="2332" name="Google Shape;2332;g127e42cbb81_0_786:notes"/>
          <p:cNvSpPr txBox="1"/>
          <p:nvPr/>
        </p:nvSpPr>
        <p:spPr>
          <a:xfrm>
            <a:off x="3884852" y="8685862"/>
            <a:ext cx="2971500" cy="4566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
        <p:nvSpPr>
          <p:cNvPr id="2333" name="Google Shape;2333;g127e42cbb81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4" name="Google Shape;2334;g127e42cbb81_0_786:notes"/>
          <p:cNvSpPr txBox="1">
            <a:spLocks noGrp="1"/>
          </p:cNvSpPr>
          <p:nvPr>
            <p:ph type="body" idx="1"/>
          </p:nvPr>
        </p:nvSpPr>
        <p:spPr>
          <a:xfrm>
            <a:off x="686112" y="4343713"/>
            <a:ext cx="5485800" cy="411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9"/>
        <p:cNvGrpSpPr/>
        <p:nvPr/>
      </p:nvGrpSpPr>
      <p:grpSpPr>
        <a:xfrm>
          <a:off x="0" y="0"/>
          <a:ext cx="0" cy="0"/>
          <a:chOff x="0" y="0"/>
          <a:chExt cx="0" cy="0"/>
        </a:xfrm>
      </p:grpSpPr>
      <p:sp>
        <p:nvSpPr>
          <p:cNvPr id="2340" name="Google Shape;2340;g127e42cbb81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1" name="Google Shape;2341;g127e42cbb81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27e42cbb81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27e42cbb81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127e42cbb81_0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127e42cbb81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27e42cbb81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27e42cbb81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127e42cbb81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127e42cbb81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g127e42cbb81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g127e42cbb81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9"/>
        <p:cNvGrpSpPr/>
        <p:nvPr/>
      </p:nvGrpSpPr>
      <p:grpSpPr>
        <a:xfrm>
          <a:off x="0" y="0"/>
          <a:ext cx="0" cy="0"/>
          <a:chOff x="0" y="0"/>
          <a:chExt cx="0" cy="0"/>
        </a:xfrm>
      </p:grpSpPr>
      <p:sp>
        <p:nvSpPr>
          <p:cNvPr id="2380" name="Google Shape;2380;g127e42cbb81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1" name="Google Shape;2381;g127e42cbb81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5"/>
        <p:cNvGrpSpPr/>
        <p:nvPr/>
      </p:nvGrpSpPr>
      <p:grpSpPr>
        <a:xfrm>
          <a:off x="0" y="0"/>
          <a:ext cx="0" cy="0"/>
          <a:chOff x="0" y="0"/>
          <a:chExt cx="0" cy="0"/>
        </a:xfrm>
      </p:grpSpPr>
      <p:sp>
        <p:nvSpPr>
          <p:cNvPr id="2386" name="Google Shape;2386;g127e42cbb81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7" name="Google Shape;2387;g127e42cbb81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127e42cbb81_0_7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2268" name="Google Shape;2268;g127e42cbb81_0_7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9" name="Google Shape;2269;g127e42cbb81_0_7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Adverse events – seriousness is all relative</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27e42cbb81_0_8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
        <p:nvSpPr>
          <p:cNvPr id="2395" name="Google Shape;2395;g127e42cbb81_0_8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6" name="Google Shape;2396;g127e42cbb81_0_8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It is important for us here at the CCC and for all your site co-investigators.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27e42cbb81_0_8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2402" name="Google Shape;2402;g127e42cbb81_0_8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3" name="Google Shape;2403;g127e42cbb81_0_8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It is important for us here at the CCC and for all your site co-investigators.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27e42cbb81_0_8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9" name="Google Shape;2409;g127e42cbb81_0_8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127e42cbb81_0_8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5" name="Google Shape;2415;g127e42cbb81_0_8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9"/>
        <p:cNvGrpSpPr/>
        <p:nvPr/>
      </p:nvGrpSpPr>
      <p:grpSpPr>
        <a:xfrm>
          <a:off x="0" y="0"/>
          <a:ext cx="0" cy="0"/>
          <a:chOff x="0" y="0"/>
          <a:chExt cx="0" cy="0"/>
        </a:xfrm>
      </p:grpSpPr>
      <p:sp>
        <p:nvSpPr>
          <p:cNvPr id="2420" name="Google Shape;2420;g127e42cbb81_0_8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1" name="Google Shape;2421;g127e42cbb81_0_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127e42cbb81_0_8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7" name="Google Shape;2427;g127e42cbb81_0_8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127e42cbb81_0_8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5" name="Google Shape;2435;g127e42cbb81_0_8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g127e42cbb81_0_8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1" name="Google Shape;2441;g127e42cbb81_0_8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127e42cbb81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127e42cbb81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127e42cbb81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127e42cbb81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2"/>
        <p:cNvGrpSpPr/>
        <p:nvPr/>
      </p:nvGrpSpPr>
      <p:grpSpPr>
        <a:xfrm>
          <a:off x="0" y="0"/>
          <a:ext cx="0" cy="0"/>
          <a:chOff x="0" y="0"/>
          <a:chExt cx="0" cy="0"/>
        </a:xfrm>
      </p:grpSpPr>
      <p:sp>
        <p:nvSpPr>
          <p:cNvPr id="2273" name="Google Shape;2273;g127e42cbb81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4" name="Google Shape;2274;g127e42cbb81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127e42cbb81_0_8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
        <p:nvSpPr>
          <p:cNvPr id="2459" name="Google Shape;2459;g127e42cbb81_0_8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0" name="Google Shape;2460;g127e42cbb81_0_8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Why you have to turn in SAE’s early.  A lot of other people need to look at them and the clock is running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4"/>
        <p:cNvGrpSpPr/>
        <p:nvPr/>
      </p:nvGrpSpPr>
      <p:grpSpPr>
        <a:xfrm>
          <a:off x="0" y="0"/>
          <a:ext cx="0" cy="0"/>
          <a:chOff x="0" y="0"/>
          <a:chExt cx="0" cy="0"/>
        </a:xfrm>
      </p:grpSpPr>
      <p:sp>
        <p:nvSpPr>
          <p:cNvPr id="2465" name="Google Shape;2465;g127e42cbb81_0_9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
        <p:nvSpPr>
          <p:cNvPr id="2466" name="Google Shape;2466;g127e42cbb81_0_9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7" name="Google Shape;2467;g127e42cbb81_0_9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3"/>
        <p:cNvGrpSpPr/>
        <p:nvPr/>
      </p:nvGrpSpPr>
      <p:grpSpPr>
        <a:xfrm>
          <a:off x="0" y="0"/>
          <a:ext cx="0" cy="0"/>
          <a:chOff x="0" y="0"/>
          <a:chExt cx="0" cy="0"/>
        </a:xfrm>
      </p:grpSpPr>
      <p:sp>
        <p:nvSpPr>
          <p:cNvPr id="2474" name="Google Shape;2474;g127e42cbb81_0_9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
        <p:nvSpPr>
          <p:cNvPr id="2475" name="Google Shape;2475;g127e42cbb81_0_9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6" name="Google Shape;2476;g127e42cbb81_0_9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2"/>
        <p:cNvGrpSpPr/>
        <p:nvPr/>
      </p:nvGrpSpPr>
      <p:grpSpPr>
        <a:xfrm>
          <a:off x="0" y="0"/>
          <a:ext cx="0" cy="0"/>
          <a:chOff x="0" y="0"/>
          <a:chExt cx="0" cy="0"/>
        </a:xfrm>
      </p:grpSpPr>
      <p:sp>
        <p:nvSpPr>
          <p:cNvPr id="2483" name="Google Shape;2483;g127e42cbb81_0_9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
        <p:nvSpPr>
          <p:cNvPr id="2484" name="Google Shape;2484;g127e42cbb81_0_9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5" name="Google Shape;2485;g127e42cbb81_0_9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127e42cbb81_0_9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
        <p:nvSpPr>
          <p:cNvPr id="2496" name="Google Shape;2496;g127e42cbb81_0_9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7" name="Google Shape;2497;g127e42cbb81_0_9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6"/>
        <p:cNvGrpSpPr/>
        <p:nvPr/>
      </p:nvGrpSpPr>
      <p:grpSpPr>
        <a:xfrm>
          <a:off x="0" y="0"/>
          <a:ext cx="0" cy="0"/>
          <a:chOff x="0" y="0"/>
          <a:chExt cx="0" cy="0"/>
        </a:xfrm>
      </p:grpSpPr>
      <p:sp>
        <p:nvSpPr>
          <p:cNvPr id="2507" name="Google Shape;2507;g127e42cbb81_0_9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
        <p:nvSpPr>
          <p:cNvPr id="2508" name="Google Shape;2508;g127e42cbb81_0_9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9" name="Google Shape;2509;g127e42cbb81_0_9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8"/>
        <p:cNvGrpSpPr/>
        <p:nvPr/>
      </p:nvGrpSpPr>
      <p:grpSpPr>
        <a:xfrm>
          <a:off x="0" y="0"/>
          <a:ext cx="0" cy="0"/>
          <a:chOff x="0" y="0"/>
          <a:chExt cx="0" cy="0"/>
        </a:xfrm>
      </p:grpSpPr>
      <p:sp>
        <p:nvSpPr>
          <p:cNvPr id="2519" name="Google Shape;2519;g127e42cbb81_0_9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
        <p:nvSpPr>
          <p:cNvPr id="2520" name="Google Shape;2520;g127e42cbb81_0_9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1" name="Google Shape;2521;g127e42cbb81_0_9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7"/>
        <p:cNvGrpSpPr/>
        <p:nvPr/>
      </p:nvGrpSpPr>
      <p:grpSpPr>
        <a:xfrm>
          <a:off x="0" y="0"/>
          <a:ext cx="0" cy="0"/>
          <a:chOff x="0" y="0"/>
          <a:chExt cx="0" cy="0"/>
        </a:xfrm>
      </p:grpSpPr>
      <p:sp>
        <p:nvSpPr>
          <p:cNvPr id="2528" name="Google Shape;2528;g127e42cbb81_0_9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a:p>
        </p:txBody>
      </p:sp>
      <p:sp>
        <p:nvSpPr>
          <p:cNvPr id="2529" name="Google Shape;2529;g127e42cbb81_0_9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0" name="Google Shape;2530;g127e42cbb81_0_9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27e42cbb81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27e42cbb81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27e42cbb81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27e42cbb81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g127e42cbb81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4" name="Google Shape;2294;g127e42cbb81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9"/>
        <p:cNvGrpSpPr/>
        <p:nvPr/>
      </p:nvGrpSpPr>
      <p:grpSpPr>
        <a:xfrm>
          <a:off x="0" y="0"/>
          <a:ext cx="0" cy="0"/>
          <a:chOff x="0" y="0"/>
          <a:chExt cx="0" cy="0"/>
        </a:xfrm>
      </p:grpSpPr>
      <p:sp>
        <p:nvSpPr>
          <p:cNvPr id="2300" name="Google Shape;2300;g127e42cbb81_0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1" name="Google Shape;2301;g127e42cbb81_0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27e42cbb81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27e42cbb81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127e42cbb81_0_7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rPr>
              <a:t>9</a:t>
            </a:fld>
            <a:endParaRPr>
              <a:solidFill>
                <a:srgbClr val="000000"/>
              </a:solidFill>
            </a:endParaRPr>
          </a:p>
        </p:txBody>
      </p:sp>
      <p:sp>
        <p:nvSpPr>
          <p:cNvPr id="2317" name="Google Shape;2317;g127e42cbb81_0_7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8" name="Google Shape;2318;g127e42cbb81_0_7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
          <p:cNvSpPr/>
          <p:nvPr/>
        </p:nvSpPr>
        <p:spPr>
          <a:xfrm>
            <a:off x="0" y="3642400"/>
            <a:ext cx="12192000" cy="3215600"/>
          </a:xfrm>
          <a:prstGeom prst="rect">
            <a:avLst/>
          </a:prstGeom>
          <a:solidFill>
            <a:srgbClr val="4B7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txBox="1">
            <a:spLocks noGrp="1"/>
          </p:cNvSpPr>
          <p:nvPr>
            <p:ph type="ctrTitle"/>
          </p:nvPr>
        </p:nvSpPr>
        <p:spPr>
          <a:xfrm>
            <a:off x="647833" y="352633"/>
            <a:ext cx="10911600" cy="1964800"/>
          </a:xfrm>
          <a:prstGeom prst="rect">
            <a:avLst/>
          </a:prstGeom>
        </p:spPr>
        <p:txBody>
          <a:bodyPr spcFirstLastPara="1" wrap="square" lIns="91425" tIns="91425" rIns="91425" bIns="91425" anchor="b" anchorCtr="0">
            <a:normAutofit/>
          </a:bodyPr>
          <a:lstStyle>
            <a:lvl1pPr lvl="0">
              <a:spcBef>
                <a:spcPts val="0"/>
              </a:spcBef>
              <a:spcAft>
                <a:spcPts val="0"/>
              </a:spcAft>
              <a:buSzPts val="4200"/>
              <a:buFont typeface="Comfortaa"/>
              <a:buNone/>
              <a:defRPr sz="4200">
                <a:latin typeface="Comfortaa"/>
                <a:ea typeface="Comfortaa"/>
                <a:cs typeface="Comfortaa"/>
                <a:sym typeface="Comfortaa"/>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r>
              <a:rPr lang="en-US"/>
              <a:t>Click to edit Master title style</a:t>
            </a:r>
            <a:endParaRPr/>
          </a:p>
        </p:txBody>
      </p:sp>
      <p:sp>
        <p:nvSpPr>
          <p:cNvPr id="15" name="Google Shape;15;p2"/>
          <p:cNvSpPr txBox="1">
            <a:spLocks noGrp="1"/>
          </p:cNvSpPr>
          <p:nvPr>
            <p:ph type="subTitle" idx="1"/>
          </p:nvPr>
        </p:nvSpPr>
        <p:spPr>
          <a:xfrm>
            <a:off x="647833" y="2317433"/>
            <a:ext cx="10911600" cy="1148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r>
              <a:rPr lang="en-US"/>
              <a:t>Click to edit Master subtitle style</a:t>
            </a:r>
            <a:endParaRPr dirty="0"/>
          </a:p>
        </p:txBody>
      </p:sp>
      <p:sp>
        <p:nvSpPr>
          <p:cNvPr id="16" name="Google Shape;16;p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99F79493-B88B-4FB7-AF59-0E0AC275642D}"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990A7283-AEDE-41B3-8651-611D309FCA7B}"/>
              </a:ext>
            </a:extLst>
          </p:cNvPr>
          <p:cNvPicPr>
            <a:picLocks noChangeAspect="1"/>
          </p:cNvPicPr>
          <p:nvPr/>
        </p:nvPicPr>
        <p:blipFill>
          <a:blip r:embed="rId2"/>
          <a:stretch>
            <a:fillRect/>
          </a:stretch>
        </p:blipFill>
        <p:spPr>
          <a:xfrm>
            <a:off x="188710" y="3858496"/>
            <a:ext cx="2394741" cy="299950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E1002EA-891C-41AA-857A-4CC3632BCB46}"/>
              </a:ext>
            </a:extLst>
          </p:cNvPr>
          <p:cNvPicPr>
            <a:picLocks noChangeAspect="1"/>
          </p:cNvPicPr>
          <p:nvPr/>
        </p:nvPicPr>
        <p:blipFill>
          <a:blip r:embed="rId3"/>
          <a:stretch>
            <a:fillRect/>
          </a:stretch>
        </p:blipFill>
        <p:spPr>
          <a:xfrm>
            <a:off x="6743700" y="4217812"/>
            <a:ext cx="5318565" cy="2287555"/>
          </a:xfrm>
          <a:prstGeom prst="rect">
            <a:avLst/>
          </a:prstGeom>
        </p:spPr>
      </p:pic>
    </p:spTree>
    <p:extLst>
      <p:ext uri="{BB962C8B-B14F-4D97-AF65-F5344CB8AC3E}">
        <p14:creationId xmlns:p14="http://schemas.microsoft.com/office/powerpoint/2010/main" val="404358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8EC13-D374-4080-8879-47D0940C6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D8992E-D467-40EC-BB38-2CA8D03ED8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3C535D-CD5E-485C-B67B-35BCC79D26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E3419A-DA2C-4E89-BB48-B672681EC643}"/>
              </a:ext>
            </a:extLst>
          </p:cNvPr>
          <p:cNvSpPr>
            <a:spLocks noGrp="1"/>
          </p:cNvSpPr>
          <p:nvPr>
            <p:ph type="dt" sz="half" idx="10"/>
          </p:nvPr>
        </p:nvSpPr>
        <p:spPr/>
        <p:txBody>
          <a:bodyPr/>
          <a:lstStyle/>
          <a:p>
            <a:fld id="{922003B8-6BC4-48FE-8040-3FF5138D7237}" type="datetimeFigureOut">
              <a:rPr lang="en-US" smtClean="0"/>
              <a:t>6/2/2022</a:t>
            </a:fld>
            <a:endParaRPr lang="en-US"/>
          </a:p>
        </p:txBody>
      </p:sp>
      <p:sp>
        <p:nvSpPr>
          <p:cNvPr id="6" name="Footer Placeholder 5">
            <a:extLst>
              <a:ext uri="{FF2B5EF4-FFF2-40B4-BE49-F238E27FC236}">
                <a16:creationId xmlns:a16="http://schemas.microsoft.com/office/drawing/2014/main" id="{049C65C2-F9C8-4E92-8BC1-044893D464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ED7AA-23C5-4D59-A665-40CA98B5E225}"/>
              </a:ext>
            </a:extLst>
          </p:cNvPr>
          <p:cNvSpPr>
            <a:spLocks noGrp="1"/>
          </p:cNvSpPr>
          <p:nvPr>
            <p:ph type="sldNum" sz="quarter" idx="12"/>
          </p:nvPr>
        </p:nvSpPr>
        <p:spPr/>
        <p:txBody>
          <a:bodyPr/>
          <a:lstStyle/>
          <a:p>
            <a:fld id="{99F79493-B88B-4FB7-AF59-0E0AC275642D}" type="slidenum">
              <a:rPr lang="en-US" smtClean="0"/>
              <a:t>‹#›</a:t>
            </a:fld>
            <a:endParaRPr lang="en-US"/>
          </a:p>
        </p:txBody>
      </p:sp>
    </p:spTree>
    <p:extLst>
      <p:ext uri="{BB962C8B-B14F-4D97-AF65-F5344CB8AC3E}">
        <p14:creationId xmlns:p14="http://schemas.microsoft.com/office/powerpoint/2010/main" val="177574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B2BE-E6A9-4BA0-BEC3-34244917A19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C45564-7E69-4758-8D64-DB489B37B833}"/>
              </a:ext>
            </a:extLst>
          </p:cNvPr>
          <p:cNvSpPr>
            <a:spLocks noGrp="1"/>
          </p:cNvSpPr>
          <p:nvPr>
            <p:ph type="sldNum" idx="10"/>
          </p:nvPr>
        </p:nvSpPr>
        <p:spPr/>
        <p:txBody>
          <a:bodyPr/>
          <a:lstStyle/>
          <a:p>
            <a:fld id="{99F79493-B88B-4FB7-AF59-0E0AC275642D}" type="slidenum">
              <a:rPr lang="en-US" smtClean="0"/>
              <a:t>‹#›</a:t>
            </a:fld>
            <a:endParaRPr lang="en-US"/>
          </a:p>
        </p:txBody>
      </p:sp>
      <p:sp>
        <p:nvSpPr>
          <p:cNvPr id="4" name="Google Shape;29;p5">
            <a:extLst>
              <a:ext uri="{FF2B5EF4-FFF2-40B4-BE49-F238E27FC236}">
                <a16:creationId xmlns:a16="http://schemas.microsoft.com/office/drawing/2014/main" id="{056DB8AB-AB94-496C-B3E1-E5A12D694026}"/>
              </a:ext>
            </a:extLst>
          </p:cNvPr>
          <p:cNvSpPr txBox="1">
            <a:spLocks noGrp="1"/>
          </p:cNvSpPr>
          <p:nvPr>
            <p:ph type="body" idx="1"/>
          </p:nvPr>
        </p:nvSpPr>
        <p:spPr>
          <a:xfrm>
            <a:off x="415605" y="1536633"/>
            <a:ext cx="11360796" cy="4555200"/>
          </a:xfrm>
          <a:prstGeom prst="rect">
            <a:avLst/>
          </a:prstGeom>
        </p:spPr>
        <p:txBody>
          <a:bodyPr spcFirstLastPara="1" wrap="square" lIns="91425" tIns="91425" rIns="91425" bIns="91425" anchor="t" anchorCtr="0">
            <a:normAutofit/>
          </a:bodyPr>
          <a:lstStyle>
            <a:lvl1pPr marL="457167" lvl="0" indent="-317476">
              <a:spcBef>
                <a:spcPts val="0"/>
              </a:spcBef>
              <a:spcAft>
                <a:spcPts val="0"/>
              </a:spcAft>
              <a:buSzPts val="1400"/>
              <a:buChar char="●"/>
              <a:defRPr sz="2400">
                <a:latin typeface="Calibri" panose="020F0502020204030204" pitchFamily="34" charset="0"/>
                <a:cs typeface="Calibri" panose="020F0502020204030204" pitchFamily="34" charset="0"/>
              </a:defRPr>
            </a:lvl1pPr>
            <a:lvl2pPr marL="914332" lvl="1" indent="-304776">
              <a:spcBef>
                <a:spcPts val="0"/>
              </a:spcBef>
              <a:spcAft>
                <a:spcPts val="0"/>
              </a:spcAft>
              <a:buSzPts val="1200"/>
              <a:buChar char="○"/>
              <a:defRPr sz="1200"/>
            </a:lvl2pPr>
            <a:lvl3pPr marL="1371498" lvl="2" indent="-304776">
              <a:spcBef>
                <a:spcPts val="0"/>
              </a:spcBef>
              <a:spcAft>
                <a:spcPts val="0"/>
              </a:spcAft>
              <a:buSzPts val="1200"/>
              <a:buChar char="■"/>
              <a:defRPr sz="1200"/>
            </a:lvl3pPr>
            <a:lvl4pPr marL="1828664" lvl="3" indent="-304776">
              <a:spcBef>
                <a:spcPts val="0"/>
              </a:spcBef>
              <a:spcAft>
                <a:spcPts val="0"/>
              </a:spcAft>
              <a:buSzPts val="1200"/>
              <a:buChar char="●"/>
              <a:defRPr sz="1200"/>
            </a:lvl4pPr>
            <a:lvl5pPr marL="2285830" lvl="4" indent="-304776">
              <a:spcBef>
                <a:spcPts val="0"/>
              </a:spcBef>
              <a:spcAft>
                <a:spcPts val="0"/>
              </a:spcAft>
              <a:buSzPts val="1200"/>
              <a:buChar char="○"/>
              <a:defRPr sz="1200"/>
            </a:lvl5pPr>
            <a:lvl6pPr marL="2742994" lvl="5" indent="-304776">
              <a:spcBef>
                <a:spcPts val="0"/>
              </a:spcBef>
              <a:spcAft>
                <a:spcPts val="0"/>
              </a:spcAft>
              <a:buSzPts val="1200"/>
              <a:buChar char="■"/>
              <a:defRPr sz="1200"/>
            </a:lvl6pPr>
            <a:lvl7pPr marL="3200160" lvl="6" indent="-304776">
              <a:spcBef>
                <a:spcPts val="0"/>
              </a:spcBef>
              <a:spcAft>
                <a:spcPts val="0"/>
              </a:spcAft>
              <a:buSzPts val="1200"/>
              <a:buChar char="●"/>
              <a:defRPr sz="1200"/>
            </a:lvl7pPr>
            <a:lvl8pPr marL="3657327" lvl="7" indent="-304776">
              <a:spcBef>
                <a:spcPts val="0"/>
              </a:spcBef>
              <a:spcAft>
                <a:spcPts val="0"/>
              </a:spcAft>
              <a:buSzPts val="1200"/>
              <a:buChar char="○"/>
              <a:defRPr sz="1200"/>
            </a:lvl8pPr>
            <a:lvl9pPr marL="4114492" lvl="8" indent="-304776">
              <a:spcBef>
                <a:spcPts val="0"/>
              </a:spcBef>
              <a:spcAft>
                <a:spcPts val="0"/>
              </a:spcAft>
              <a:buSzPts val="1200"/>
              <a:buChar char="■"/>
              <a:defRPr sz="1200"/>
            </a:lvl9pPr>
          </a:lstStyle>
          <a:p>
            <a:pPr lvl="0"/>
            <a:r>
              <a:rPr lang="en-US"/>
              <a:t>Click to edit Master text styles</a:t>
            </a:r>
          </a:p>
        </p:txBody>
      </p:sp>
    </p:spTree>
    <p:extLst>
      <p:ext uri="{BB962C8B-B14F-4D97-AF65-F5344CB8AC3E}">
        <p14:creationId xmlns:p14="http://schemas.microsoft.com/office/powerpoint/2010/main" val="245031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_Blank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B2BE-E6A9-4BA0-BEC3-34244917A19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C45564-7E69-4758-8D64-DB489B37B833}"/>
              </a:ext>
            </a:extLst>
          </p:cNvPr>
          <p:cNvSpPr>
            <a:spLocks noGrp="1"/>
          </p:cNvSpPr>
          <p:nvPr>
            <p:ph type="sldNum" idx="10"/>
          </p:nvPr>
        </p:nvSpPr>
        <p:spPr/>
        <p:txBody>
          <a:bodyPr/>
          <a:lstStyle/>
          <a:p>
            <a:fld id="{99F79493-B88B-4FB7-AF59-0E0AC275642D}" type="slidenum">
              <a:rPr lang="en-US" smtClean="0"/>
              <a:t>‹#›</a:t>
            </a:fld>
            <a:endParaRPr lang="en-US"/>
          </a:p>
        </p:txBody>
      </p:sp>
      <p:sp>
        <p:nvSpPr>
          <p:cNvPr id="4" name="Google Shape;29;p5">
            <a:extLst>
              <a:ext uri="{FF2B5EF4-FFF2-40B4-BE49-F238E27FC236}">
                <a16:creationId xmlns:a16="http://schemas.microsoft.com/office/drawing/2014/main" id="{056DB8AB-AB94-496C-B3E1-E5A12D694026}"/>
              </a:ext>
            </a:extLst>
          </p:cNvPr>
          <p:cNvSpPr txBox="1">
            <a:spLocks noGrp="1"/>
          </p:cNvSpPr>
          <p:nvPr>
            <p:ph type="body" idx="1"/>
          </p:nvPr>
        </p:nvSpPr>
        <p:spPr>
          <a:xfrm>
            <a:off x="415605" y="1536633"/>
            <a:ext cx="11360796" cy="4555200"/>
          </a:xfrm>
          <a:prstGeom prst="rect">
            <a:avLst/>
          </a:prstGeom>
        </p:spPr>
        <p:txBody>
          <a:bodyPr spcFirstLastPara="1" wrap="square" lIns="91425" tIns="91425" rIns="91425" bIns="91425" anchor="t" anchorCtr="0">
            <a:normAutofit/>
          </a:bodyPr>
          <a:lstStyle>
            <a:lvl1pPr marL="457167" lvl="0" indent="-317476">
              <a:spcBef>
                <a:spcPts val="0"/>
              </a:spcBef>
              <a:spcAft>
                <a:spcPts val="0"/>
              </a:spcAft>
              <a:buSzPts val="1400"/>
              <a:buChar char="●"/>
              <a:defRPr sz="2400">
                <a:latin typeface="Calibri" panose="020F0502020204030204" pitchFamily="34" charset="0"/>
                <a:cs typeface="Calibri" panose="020F0502020204030204" pitchFamily="34" charset="0"/>
              </a:defRPr>
            </a:lvl1pPr>
            <a:lvl2pPr marL="914332" lvl="1" indent="-304776">
              <a:spcBef>
                <a:spcPts val="0"/>
              </a:spcBef>
              <a:spcAft>
                <a:spcPts val="0"/>
              </a:spcAft>
              <a:buSzPts val="1200"/>
              <a:buChar char="○"/>
              <a:defRPr sz="1200"/>
            </a:lvl2pPr>
            <a:lvl3pPr marL="1371498" lvl="2" indent="-304776">
              <a:spcBef>
                <a:spcPts val="0"/>
              </a:spcBef>
              <a:spcAft>
                <a:spcPts val="0"/>
              </a:spcAft>
              <a:buSzPts val="1200"/>
              <a:buChar char="■"/>
              <a:defRPr sz="1200"/>
            </a:lvl3pPr>
            <a:lvl4pPr marL="1828664" lvl="3" indent="-304776">
              <a:spcBef>
                <a:spcPts val="0"/>
              </a:spcBef>
              <a:spcAft>
                <a:spcPts val="0"/>
              </a:spcAft>
              <a:buSzPts val="1200"/>
              <a:buChar char="●"/>
              <a:defRPr sz="1200"/>
            </a:lvl4pPr>
            <a:lvl5pPr marL="2285830" lvl="4" indent="-304776">
              <a:spcBef>
                <a:spcPts val="0"/>
              </a:spcBef>
              <a:spcAft>
                <a:spcPts val="0"/>
              </a:spcAft>
              <a:buSzPts val="1200"/>
              <a:buChar char="○"/>
              <a:defRPr sz="1200"/>
            </a:lvl5pPr>
            <a:lvl6pPr marL="2742994" lvl="5" indent="-304776">
              <a:spcBef>
                <a:spcPts val="0"/>
              </a:spcBef>
              <a:spcAft>
                <a:spcPts val="0"/>
              </a:spcAft>
              <a:buSzPts val="1200"/>
              <a:buChar char="■"/>
              <a:defRPr sz="1200"/>
            </a:lvl6pPr>
            <a:lvl7pPr marL="3200160" lvl="6" indent="-304776">
              <a:spcBef>
                <a:spcPts val="0"/>
              </a:spcBef>
              <a:spcAft>
                <a:spcPts val="0"/>
              </a:spcAft>
              <a:buSzPts val="1200"/>
              <a:buChar char="●"/>
              <a:defRPr sz="1200"/>
            </a:lvl7pPr>
            <a:lvl8pPr marL="3657327" lvl="7" indent="-304776">
              <a:spcBef>
                <a:spcPts val="0"/>
              </a:spcBef>
              <a:spcAft>
                <a:spcPts val="0"/>
              </a:spcAft>
              <a:buSzPts val="1200"/>
              <a:buChar char="○"/>
              <a:defRPr sz="1200"/>
            </a:lvl8pPr>
            <a:lvl9pPr marL="4114492" lvl="8" indent="-304776">
              <a:spcBef>
                <a:spcPts val="0"/>
              </a:spcBef>
              <a:spcAft>
                <a:spcPts val="0"/>
              </a:spcAft>
              <a:buSzPts val="1200"/>
              <a:buChar char="■"/>
              <a:defRPr sz="1200"/>
            </a:lvl9pPr>
          </a:lstStyle>
          <a:p>
            <a:pPr lvl="0"/>
            <a:r>
              <a:rPr lang="en-US"/>
              <a:t>Click to edit Master text styles</a:t>
            </a:r>
          </a:p>
        </p:txBody>
      </p:sp>
    </p:spTree>
    <p:extLst>
      <p:ext uri="{BB962C8B-B14F-4D97-AF65-F5344CB8AC3E}">
        <p14:creationId xmlns:p14="http://schemas.microsoft.com/office/powerpoint/2010/main" val="3932456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29" name="Google Shape;29;p5"/>
          <p:cNvSpPr txBox="1">
            <a:spLocks noGrp="1"/>
          </p:cNvSpPr>
          <p:nvPr>
            <p:ph type="body" idx="1"/>
          </p:nvPr>
        </p:nvSpPr>
        <p:spPr>
          <a:xfrm>
            <a:off x="415604" y="1536633"/>
            <a:ext cx="5333200" cy="4555200"/>
          </a:xfrm>
          <a:prstGeom prst="rect">
            <a:avLst/>
          </a:prstGeom>
        </p:spPr>
        <p:txBody>
          <a:bodyPr spcFirstLastPara="1" wrap="square" lIns="91425" tIns="91425" rIns="91425" bIns="91425" anchor="t" anchorCtr="0">
            <a:normAutofit/>
          </a:bodyPr>
          <a:lstStyle>
            <a:lvl1pPr marL="457167" lvl="0" indent="-317476">
              <a:spcBef>
                <a:spcPts val="0"/>
              </a:spcBef>
              <a:spcAft>
                <a:spcPts val="0"/>
              </a:spcAft>
              <a:buSzPts val="1400"/>
              <a:buChar char="●"/>
              <a:defRPr sz="2400">
                <a:latin typeface="Calibri" panose="020F0502020204030204" pitchFamily="34" charset="0"/>
                <a:cs typeface="Calibri" panose="020F0502020204030204" pitchFamily="34" charset="0"/>
              </a:defRPr>
            </a:lvl1pPr>
            <a:lvl2pPr marL="914332" lvl="1" indent="-304776">
              <a:spcBef>
                <a:spcPts val="0"/>
              </a:spcBef>
              <a:spcAft>
                <a:spcPts val="0"/>
              </a:spcAft>
              <a:buSzPts val="1200"/>
              <a:buChar char="○"/>
              <a:defRPr sz="1200"/>
            </a:lvl2pPr>
            <a:lvl3pPr marL="1371498" lvl="2" indent="-304776">
              <a:spcBef>
                <a:spcPts val="0"/>
              </a:spcBef>
              <a:spcAft>
                <a:spcPts val="0"/>
              </a:spcAft>
              <a:buSzPts val="1200"/>
              <a:buChar char="■"/>
              <a:defRPr sz="1200"/>
            </a:lvl3pPr>
            <a:lvl4pPr marL="1828664" lvl="3" indent="-304776">
              <a:spcBef>
                <a:spcPts val="0"/>
              </a:spcBef>
              <a:spcAft>
                <a:spcPts val="0"/>
              </a:spcAft>
              <a:buSzPts val="1200"/>
              <a:buChar char="●"/>
              <a:defRPr sz="1200"/>
            </a:lvl4pPr>
            <a:lvl5pPr marL="2285830" lvl="4" indent="-304776">
              <a:spcBef>
                <a:spcPts val="0"/>
              </a:spcBef>
              <a:spcAft>
                <a:spcPts val="0"/>
              </a:spcAft>
              <a:buSzPts val="1200"/>
              <a:buChar char="○"/>
              <a:defRPr sz="1200"/>
            </a:lvl5pPr>
            <a:lvl6pPr marL="2742994" lvl="5" indent="-304776">
              <a:spcBef>
                <a:spcPts val="0"/>
              </a:spcBef>
              <a:spcAft>
                <a:spcPts val="0"/>
              </a:spcAft>
              <a:buSzPts val="1200"/>
              <a:buChar char="■"/>
              <a:defRPr sz="1200"/>
            </a:lvl6pPr>
            <a:lvl7pPr marL="3200160" lvl="6" indent="-304776">
              <a:spcBef>
                <a:spcPts val="0"/>
              </a:spcBef>
              <a:spcAft>
                <a:spcPts val="0"/>
              </a:spcAft>
              <a:buSzPts val="1200"/>
              <a:buChar char="●"/>
              <a:defRPr sz="1200"/>
            </a:lvl7pPr>
            <a:lvl8pPr marL="3657327" lvl="7" indent="-304776">
              <a:spcBef>
                <a:spcPts val="0"/>
              </a:spcBef>
              <a:spcAft>
                <a:spcPts val="0"/>
              </a:spcAft>
              <a:buSzPts val="1200"/>
              <a:buChar char="○"/>
              <a:defRPr sz="1200"/>
            </a:lvl8pPr>
            <a:lvl9pPr marL="4114492" lvl="8" indent="-304776">
              <a:spcBef>
                <a:spcPts val="0"/>
              </a:spcBef>
              <a:spcAft>
                <a:spcPts val="0"/>
              </a:spcAft>
              <a:buSzPts val="1200"/>
              <a:buChar char="■"/>
              <a:defRPr sz="1200"/>
            </a:lvl9pPr>
          </a:lstStyle>
          <a:p>
            <a:pPr lvl="0"/>
            <a:r>
              <a:rPr lang="en-US"/>
              <a:t>Click to edit Master text styles</a:t>
            </a:r>
          </a:p>
        </p:txBody>
      </p:sp>
      <p:sp>
        <p:nvSpPr>
          <p:cNvPr id="30" name="Google Shape;30;p5"/>
          <p:cNvSpPr txBox="1">
            <a:spLocks noGrp="1"/>
          </p:cNvSpPr>
          <p:nvPr>
            <p:ph type="body" idx="2"/>
          </p:nvPr>
        </p:nvSpPr>
        <p:spPr>
          <a:xfrm>
            <a:off x="6443204" y="1536633"/>
            <a:ext cx="5333200" cy="4555200"/>
          </a:xfrm>
          <a:prstGeom prst="rect">
            <a:avLst/>
          </a:prstGeom>
        </p:spPr>
        <p:txBody>
          <a:bodyPr spcFirstLastPara="1" wrap="square" lIns="91425" tIns="91425" rIns="91425" bIns="91425" anchor="t" anchorCtr="0">
            <a:normAutofit/>
          </a:bodyPr>
          <a:lstStyle>
            <a:lvl1pPr marL="457167" lvl="0" indent="-317476">
              <a:spcBef>
                <a:spcPts val="0"/>
              </a:spcBef>
              <a:spcAft>
                <a:spcPts val="0"/>
              </a:spcAft>
              <a:buSzPts val="1400"/>
              <a:buChar char="●"/>
              <a:defRPr sz="2400">
                <a:latin typeface="Calibri" panose="020F0502020204030204" pitchFamily="34" charset="0"/>
                <a:cs typeface="Calibri" panose="020F0502020204030204" pitchFamily="34" charset="0"/>
              </a:defRPr>
            </a:lvl1pPr>
            <a:lvl2pPr marL="914332" lvl="1" indent="-304776">
              <a:spcBef>
                <a:spcPts val="0"/>
              </a:spcBef>
              <a:spcAft>
                <a:spcPts val="0"/>
              </a:spcAft>
              <a:buSzPts val="1200"/>
              <a:buChar char="○"/>
              <a:defRPr sz="1200"/>
            </a:lvl2pPr>
            <a:lvl3pPr marL="1371498" lvl="2" indent="-304776">
              <a:spcBef>
                <a:spcPts val="0"/>
              </a:spcBef>
              <a:spcAft>
                <a:spcPts val="0"/>
              </a:spcAft>
              <a:buSzPts val="1200"/>
              <a:buChar char="■"/>
              <a:defRPr sz="1200"/>
            </a:lvl3pPr>
            <a:lvl4pPr marL="1828664" lvl="3" indent="-304776">
              <a:spcBef>
                <a:spcPts val="0"/>
              </a:spcBef>
              <a:spcAft>
                <a:spcPts val="0"/>
              </a:spcAft>
              <a:buSzPts val="1200"/>
              <a:buChar char="●"/>
              <a:defRPr sz="1200"/>
            </a:lvl4pPr>
            <a:lvl5pPr marL="2285830" lvl="4" indent="-304776">
              <a:spcBef>
                <a:spcPts val="0"/>
              </a:spcBef>
              <a:spcAft>
                <a:spcPts val="0"/>
              </a:spcAft>
              <a:buSzPts val="1200"/>
              <a:buChar char="○"/>
              <a:defRPr sz="1200"/>
            </a:lvl5pPr>
            <a:lvl6pPr marL="2742994" lvl="5" indent="-304776">
              <a:spcBef>
                <a:spcPts val="0"/>
              </a:spcBef>
              <a:spcAft>
                <a:spcPts val="0"/>
              </a:spcAft>
              <a:buSzPts val="1200"/>
              <a:buChar char="■"/>
              <a:defRPr sz="1200"/>
            </a:lvl6pPr>
            <a:lvl7pPr marL="3200160" lvl="6" indent="-304776">
              <a:spcBef>
                <a:spcPts val="0"/>
              </a:spcBef>
              <a:spcAft>
                <a:spcPts val="0"/>
              </a:spcAft>
              <a:buSzPts val="1200"/>
              <a:buChar char="●"/>
              <a:defRPr sz="1200"/>
            </a:lvl7pPr>
            <a:lvl8pPr marL="3657327" lvl="7" indent="-304776">
              <a:spcBef>
                <a:spcPts val="0"/>
              </a:spcBef>
              <a:spcAft>
                <a:spcPts val="0"/>
              </a:spcAft>
              <a:buSzPts val="1200"/>
              <a:buChar char="○"/>
              <a:defRPr sz="1200"/>
            </a:lvl8pPr>
            <a:lvl9pPr marL="4114492" lvl="8" indent="-304776">
              <a:spcBef>
                <a:spcPts val="0"/>
              </a:spcBef>
              <a:spcAft>
                <a:spcPts val="0"/>
              </a:spcAft>
              <a:buSzPts val="1200"/>
              <a:buChar char="■"/>
              <a:defRPr sz="1200"/>
            </a:lvl9pPr>
          </a:lstStyle>
          <a:p>
            <a:pPr lvl="0"/>
            <a:r>
              <a:rPr lang="en-US"/>
              <a:t>Click to edit Master text styles</a:t>
            </a:r>
          </a:p>
        </p:txBody>
      </p:sp>
      <p:sp>
        <p:nvSpPr>
          <p:cNvPr id="31" name="Google Shape;31;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9F79493-B88B-4FB7-AF59-0E0AC275642D}" type="slidenum">
              <a:rPr lang="en-US" smtClean="0"/>
              <a:t>‹#›</a:t>
            </a:fld>
            <a:endParaRPr lang="en-US"/>
          </a:p>
        </p:txBody>
      </p:sp>
    </p:spTree>
    <p:extLst>
      <p:ext uri="{BB962C8B-B14F-4D97-AF65-F5344CB8AC3E}">
        <p14:creationId xmlns:p14="http://schemas.microsoft.com/office/powerpoint/2010/main" val="163145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4B72B8"/>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53668" y="701800"/>
            <a:ext cx="74720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r>
              <a:rPr lang="en-US"/>
              <a:t>Click to edit Master title style</a:t>
            </a:r>
            <a:endParaRPr/>
          </a:p>
        </p:txBody>
      </p:sp>
      <p:sp>
        <p:nvSpPr>
          <p:cNvPr id="41" name="Google Shape;41;p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99F79493-B88B-4FB7-AF59-0E0AC275642D}" type="slidenum">
              <a:rPr lang="en-US" smtClean="0"/>
              <a:t>‹#›</a:t>
            </a:fld>
            <a:endParaRPr lang="en-US"/>
          </a:p>
        </p:txBody>
      </p:sp>
    </p:spTree>
    <p:extLst>
      <p:ext uri="{BB962C8B-B14F-4D97-AF65-F5344CB8AC3E}">
        <p14:creationId xmlns:p14="http://schemas.microsoft.com/office/powerpoint/2010/main" val="214298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6182404" y="107600"/>
            <a:ext cx="5902000" cy="6642800"/>
          </a:xfrm>
          <a:prstGeom prst="rect">
            <a:avLst/>
          </a:prstGeom>
          <a:solidFill>
            <a:srgbClr val="4B7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44" name="Google Shape;44;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5" name="Google Shape;45;p9"/>
          <p:cNvSpPr txBox="1">
            <a:spLocks noGrp="1"/>
          </p:cNvSpPr>
          <p:nvPr>
            <p:ph type="title"/>
          </p:nvPr>
        </p:nvSpPr>
        <p:spPr>
          <a:xfrm>
            <a:off x="354000" y="1575600"/>
            <a:ext cx="5393600" cy="2044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r>
              <a:rPr lang="en-US"/>
              <a:t>Click to edit Master title style</a:t>
            </a:r>
            <a:endParaRPr/>
          </a:p>
        </p:txBody>
      </p:sp>
      <p:sp>
        <p:nvSpPr>
          <p:cNvPr id="46" name="Google Shape;46;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sp>
        <p:nvSpPr>
          <p:cNvPr id="47" name="Google Shape;47;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457167" lvl="0" indent="-342874">
              <a:spcBef>
                <a:spcPts val="0"/>
              </a:spcBef>
              <a:spcAft>
                <a:spcPts val="0"/>
              </a:spcAft>
              <a:buClr>
                <a:schemeClr val="lt1"/>
              </a:buClr>
              <a:buSzPts val="1800"/>
              <a:buChar char="●"/>
              <a:defRPr>
                <a:solidFill>
                  <a:schemeClr val="lt1"/>
                </a:solidFill>
              </a:defRPr>
            </a:lvl1pPr>
            <a:lvl2pPr marL="914332" lvl="1" indent="-317476">
              <a:spcBef>
                <a:spcPts val="0"/>
              </a:spcBef>
              <a:spcAft>
                <a:spcPts val="0"/>
              </a:spcAft>
              <a:buClr>
                <a:schemeClr val="lt1"/>
              </a:buClr>
              <a:buSzPts val="1400"/>
              <a:buChar char="○"/>
              <a:defRPr>
                <a:solidFill>
                  <a:schemeClr val="lt1"/>
                </a:solidFill>
              </a:defRPr>
            </a:lvl2pPr>
            <a:lvl3pPr marL="1371498" lvl="2" indent="-317476">
              <a:spcBef>
                <a:spcPts val="0"/>
              </a:spcBef>
              <a:spcAft>
                <a:spcPts val="0"/>
              </a:spcAft>
              <a:buClr>
                <a:schemeClr val="lt1"/>
              </a:buClr>
              <a:buSzPts val="1400"/>
              <a:buChar char="■"/>
              <a:defRPr>
                <a:solidFill>
                  <a:schemeClr val="lt1"/>
                </a:solidFill>
              </a:defRPr>
            </a:lvl3pPr>
            <a:lvl4pPr marL="1828664" lvl="3" indent="-317476">
              <a:spcBef>
                <a:spcPts val="0"/>
              </a:spcBef>
              <a:spcAft>
                <a:spcPts val="0"/>
              </a:spcAft>
              <a:buClr>
                <a:schemeClr val="lt1"/>
              </a:buClr>
              <a:buSzPts val="1400"/>
              <a:buChar char="●"/>
              <a:defRPr>
                <a:solidFill>
                  <a:schemeClr val="lt1"/>
                </a:solidFill>
              </a:defRPr>
            </a:lvl4pPr>
            <a:lvl5pPr marL="2285830" lvl="4" indent="-317476">
              <a:spcBef>
                <a:spcPts val="0"/>
              </a:spcBef>
              <a:spcAft>
                <a:spcPts val="0"/>
              </a:spcAft>
              <a:buClr>
                <a:schemeClr val="lt1"/>
              </a:buClr>
              <a:buSzPts val="1400"/>
              <a:buChar char="○"/>
              <a:defRPr>
                <a:solidFill>
                  <a:schemeClr val="lt1"/>
                </a:solidFill>
              </a:defRPr>
            </a:lvl5pPr>
            <a:lvl6pPr marL="2742994" lvl="5" indent="-317476">
              <a:spcBef>
                <a:spcPts val="0"/>
              </a:spcBef>
              <a:spcAft>
                <a:spcPts val="0"/>
              </a:spcAft>
              <a:buClr>
                <a:schemeClr val="lt1"/>
              </a:buClr>
              <a:buSzPts val="1400"/>
              <a:buChar char="■"/>
              <a:defRPr>
                <a:solidFill>
                  <a:schemeClr val="lt1"/>
                </a:solidFill>
              </a:defRPr>
            </a:lvl6pPr>
            <a:lvl7pPr marL="3200160" lvl="6" indent="-317476">
              <a:spcBef>
                <a:spcPts val="0"/>
              </a:spcBef>
              <a:spcAft>
                <a:spcPts val="0"/>
              </a:spcAft>
              <a:buClr>
                <a:schemeClr val="lt1"/>
              </a:buClr>
              <a:buSzPts val="1400"/>
              <a:buChar char="●"/>
              <a:defRPr>
                <a:solidFill>
                  <a:schemeClr val="lt1"/>
                </a:solidFill>
              </a:defRPr>
            </a:lvl7pPr>
            <a:lvl8pPr marL="3657327" lvl="7" indent="-317476">
              <a:spcBef>
                <a:spcPts val="0"/>
              </a:spcBef>
              <a:spcAft>
                <a:spcPts val="0"/>
              </a:spcAft>
              <a:buClr>
                <a:schemeClr val="lt1"/>
              </a:buClr>
              <a:buSzPts val="1400"/>
              <a:buChar char="○"/>
              <a:defRPr>
                <a:solidFill>
                  <a:schemeClr val="lt1"/>
                </a:solidFill>
              </a:defRPr>
            </a:lvl8pPr>
            <a:lvl9pPr marL="4114492" lvl="8" indent="-317476">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48" name="Google Shape;48;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99F79493-B88B-4FB7-AF59-0E0AC275642D}" type="slidenum">
              <a:rPr lang="en-US" smtClean="0"/>
              <a:t>‹#›</a:t>
            </a:fld>
            <a:endParaRPr lang="en-US"/>
          </a:p>
        </p:txBody>
      </p:sp>
    </p:spTree>
    <p:extLst>
      <p:ext uri="{BB962C8B-B14F-4D97-AF65-F5344CB8AC3E}">
        <p14:creationId xmlns:p14="http://schemas.microsoft.com/office/powerpoint/2010/main" val="141320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107600" y="3534800"/>
            <a:ext cx="11976800" cy="3215600"/>
          </a:xfrm>
          <a:prstGeom prst="rect">
            <a:avLst/>
          </a:prstGeom>
          <a:solidFill>
            <a:srgbClr val="4B7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11"/>
          <p:cNvSpPr txBox="1">
            <a:spLocks noGrp="1"/>
          </p:cNvSpPr>
          <p:nvPr>
            <p:ph type="title" hasCustomPrompt="1"/>
          </p:nvPr>
        </p:nvSpPr>
        <p:spPr>
          <a:xfrm>
            <a:off x="415600" y="990668"/>
            <a:ext cx="11360800" cy="267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5" name="Google Shape;55;p11"/>
          <p:cNvSpPr txBox="1">
            <a:spLocks noGrp="1"/>
          </p:cNvSpPr>
          <p:nvPr>
            <p:ph type="body" idx="1"/>
          </p:nvPr>
        </p:nvSpPr>
        <p:spPr>
          <a:xfrm>
            <a:off x="415600" y="3793576"/>
            <a:ext cx="11360800" cy="1734400"/>
          </a:xfrm>
          <a:prstGeom prst="rect">
            <a:avLst/>
          </a:prstGeom>
        </p:spPr>
        <p:txBody>
          <a:bodyPr spcFirstLastPara="1" wrap="square" lIns="91425" tIns="91425" rIns="91425" bIns="91425" anchor="t" anchorCtr="0">
            <a:normAutofit/>
          </a:bodyPr>
          <a:lstStyle>
            <a:lvl1pPr marL="457167" lvl="0" indent="-342874" algn="ctr">
              <a:spcBef>
                <a:spcPts val="0"/>
              </a:spcBef>
              <a:spcAft>
                <a:spcPts val="0"/>
              </a:spcAft>
              <a:buClr>
                <a:schemeClr val="lt1"/>
              </a:buClr>
              <a:buSzPts val="1800"/>
              <a:buChar char="●"/>
              <a:defRPr>
                <a:solidFill>
                  <a:schemeClr val="lt1"/>
                </a:solidFill>
              </a:defRPr>
            </a:lvl1pPr>
            <a:lvl2pPr marL="914332" lvl="1" indent="-317476" algn="ctr">
              <a:spcBef>
                <a:spcPts val="0"/>
              </a:spcBef>
              <a:spcAft>
                <a:spcPts val="0"/>
              </a:spcAft>
              <a:buClr>
                <a:schemeClr val="lt1"/>
              </a:buClr>
              <a:buSzPts val="1400"/>
              <a:buChar char="○"/>
              <a:defRPr>
                <a:solidFill>
                  <a:schemeClr val="lt1"/>
                </a:solidFill>
              </a:defRPr>
            </a:lvl2pPr>
            <a:lvl3pPr marL="1371498" lvl="2" indent="-317476" algn="ctr">
              <a:spcBef>
                <a:spcPts val="0"/>
              </a:spcBef>
              <a:spcAft>
                <a:spcPts val="0"/>
              </a:spcAft>
              <a:buClr>
                <a:schemeClr val="lt1"/>
              </a:buClr>
              <a:buSzPts val="1400"/>
              <a:buChar char="■"/>
              <a:defRPr>
                <a:solidFill>
                  <a:schemeClr val="lt1"/>
                </a:solidFill>
              </a:defRPr>
            </a:lvl3pPr>
            <a:lvl4pPr marL="1828664" lvl="3" indent="-317476" algn="ctr">
              <a:spcBef>
                <a:spcPts val="0"/>
              </a:spcBef>
              <a:spcAft>
                <a:spcPts val="0"/>
              </a:spcAft>
              <a:buClr>
                <a:schemeClr val="lt1"/>
              </a:buClr>
              <a:buSzPts val="1400"/>
              <a:buChar char="●"/>
              <a:defRPr>
                <a:solidFill>
                  <a:schemeClr val="lt1"/>
                </a:solidFill>
              </a:defRPr>
            </a:lvl4pPr>
            <a:lvl5pPr marL="2285830" lvl="4" indent="-317476" algn="ctr">
              <a:spcBef>
                <a:spcPts val="0"/>
              </a:spcBef>
              <a:spcAft>
                <a:spcPts val="0"/>
              </a:spcAft>
              <a:buClr>
                <a:schemeClr val="lt1"/>
              </a:buClr>
              <a:buSzPts val="1400"/>
              <a:buChar char="○"/>
              <a:defRPr>
                <a:solidFill>
                  <a:schemeClr val="lt1"/>
                </a:solidFill>
              </a:defRPr>
            </a:lvl5pPr>
            <a:lvl6pPr marL="2742994" lvl="5" indent="-317476" algn="ctr">
              <a:spcBef>
                <a:spcPts val="0"/>
              </a:spcBef>
              <a:spcAft>
                <a:spcPts val="0"/>
              </a:spcAft>
              <a:buClr>
                <a:schemeClr val="lt1"/>
              </a:buClr>
              <a:buSzPts val="1400"/>
              <a:buChar char="■"/>
              <a:defRPr>
                <a:solidFill>
                  <a:schemeClr val="lt1"/>
                </a:solidFill>
              </a:defRPr>
            </a:lvl6pPr>
            <a:lvl7pPr marL="3200160" lvl="6" indent="-317476" algn="ctr">
              <a:spcBef>
                <a:spcPts val="0"/>
              </a:spcBef>
              <a:spcAft>
                <a:spcPts val="0"/>
              </a:spcAft>
              <a:buClr>
                <a:schemeClr val="lt1"/>
              </a:buClr>
              <a:buSzPts val="1400"/>
              <a:buChar char="●"/>
              <a:defRPr>
                <a:solidFill>
                  <a:schemeClr val="lt1"/>
                </a:solidFill>
              </a:defRPr>
            </a:lvl7pPr>
            <a:lvl8pPr marL="3657327" lvl="7" indent="-317476" algn="ctr">
              <a:spcBef>
                <a:spcPts val="0"/>
              </a:spcBef>
              <a:spcAft>
                <a:spcPts val="0"/>
              </a:spcAft>
              <a:buClr>
                <a:schemeClr val="lt1"/>
              </a:buClr>
              <a:buSzPts val="1400"/>
              <a:buChar char="○"/>
              <a:defRPr>
                <a:solidFill>
                  <a:schemeClr val="lt1"/>
                </a:solidFill>
              </a:defRPr>
            </a:lvl8pPr>
            <a:lvl9pPr marL="4114492" lvl="8" indent="-317476" algn="ctr">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56" name="Google Shape;56;p1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99F79493-B88B-4FB7-AF59-0E0AC275642D}" type="slidenum">
              <a:rPr lang="en-US" smtClean="0"/>
              <a:t>‹#›</a:t>
            </a:fld>
            <a:endParaRPr lang="en-US"/>
          </a:p>
        </p:txBody>
      </p:sp>
    </p:spTree>
    <p:extLst>
      <p:ext uri="{BB962C8B-B14F-4D97-AF65-F5344CB8AC3E}">
        <p14:creationId xmlns:p14="http://schemas.microsoft.com/office/powerpoint/2010/main" val="215602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9F79493-B88B-4FB7-AF59-0E0AC275642D}" type="slidenum">
              <a:rPr lang="en-US" smtClean="0"/>
              <a:t>‹#›</a:t>
            </a:fld>
            <a:endParaRPr lang="en-US"/>
          </a:p>
        </p:txBody>
      </p:sp>
    </p:spTree>
    <p:extLst>
      <p:ext uri="{BB962C8B-B14F-4D97-AF65-F5344CB8AC3E}">
        <p14:creationId xmlns:p14="http://schemas.microsoft.com/office/powerpoint/2010/main" val="239113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No Graphics">
    <p:spTree>
      <p:nvGrpSpPr>
        <p:cNvPr id="1" name="Shape 57"/>
        <p:cNvGrpSpPr/>
        <p:nvPr/>
      </p:nvGrpSpPr>
      <p:grpSpPr>
        <a:xfrm>
          <a:off x="0" y="0"/>
          <a:ext cx="0" cy="0"/>
          <a:chOff x="0" y="0"/>
          <a:chExt cx="0" cy="0"/>
        </a:xfrm>
      </p:grpSpPr>
      <p:sp>
        <p:nvSpPr>
          <p:cNvPr id="2" name="Rectangle 1">
            <a:extLst>
              <a:ext uri="{FF2B5EF4-FFF2-40B4-BE49-F238E27FC236}">
                <a16:creationId xmlns:a16="http://schemas.microsoft.com/office/drawing/2014/main" id="{5486EC85-E41A-4230-86E4-00807D3FDC6C}"/>
              </a:ext>
            </a:extLst>
          </p:cNvPr>
          <p:cNvSpPr/>
          <p:nvPr userDrawn="1"/>
        </p:nvSpPr>
        <p:spPr>
          <a:xfrm>
            <a:off x="0" y="4368800"/>
            <a:ext cx="12192000" cy="248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58;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9F79493-B88B-4FB7-AF59-0E0AC275642D}" type="slidenum">
              <a:rPr lang="en-US" smtClean="0"/>
              <a:t>‹#›</a:t>
            </a:fld>
            <a:endParaRPr lang="en-US"/>
          </a:p>
        </p:txBody>
      </p:sp>
    </p:spTree>
    <p:extLst>
      <p:ext uri="{BB962C8B-B14F-4D97-AF65-F5344CB8AC3E}">
        <p14:creationId xmlns:p14="http://schemas.microsoft.com/office/powerpoint/2010/main" val="327547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Comfortaa"/>
              <a:buNone/>
              <a:defRPr sz="3000" b="1">
                <a:solidFill>
                  <a:schemeClr val="dk2"/>
                </a:solidFill>
                <a:latin typeface="Comfortaa"/>
                <a:ea typeface="Comfortaa"/>
                <a:cs typeface="Comfortaa"/>
                <a:sym typeface="Comfortaa"/>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dirty="0"/>
          </a:p>
        </p:txBody>
      </p:sp>
      <p:sp>
        <p:nvSpPr>
          <p:cNvPr id="8" name="Google Shape;8;p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fld id="{99F79493-B88B-4FB7-AF59-0E0AC275642D}" type="slidenum">
              <a:rPr lang="en-US" smtClean="0"/>
              <a:t>‹#›</a:t>
            </a:fld>
            <a:endParaRPr lang="en-US"/>
          </a:p>
        </p:txBody>
      </p:sp>
      <p:sp>
        <p:nvSpPr>
          <p:cNvPr id="9" name="Google Shape;9;p1"/>
          <p:cNvSpPr txBox="1"/>
          <p:nvPr/>
        </p:nvSpPr>
        <p:spPr>
          <a:xfrm>
            <a:off x="2416000" y="6427155"/>
            <a:ext cx="7360000" cy="369302"/>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1200">
                <a:solidFill>
                  <a:srgbClr val="888888"/>
                </a:solidFill>
                <a:latin typeface="Calibri"/>
                <a:ea typeface="Calibri"/>
                <a:cs typeface="Calibri"/>
                <a:sym typeface="Calibri"/>
              </a:rPr>
              <a:t>NHLBI UG3HL159134, U24HL159132   	NINDS U24NS100659, U24NS100655</a:t>
            </a:r>
            <a:endParaRPr sz="1400"/>
          </a:p>
        </p:txBody>
      </p:sp>
      <p:pic>
        <p:nvPicPr>
          <p:cNvPr id="10" name="Google Shape;10;p1"/>
          <p:cNvPicPr preferRelativeResize="0"/>
          <p:nvPr/>
        </p:nvPicPr>
        <p:blipFill>
          <a:blip r:embed="rId12">
            <a:alphaModFix/>
          </a:blip>
          <a:stretch>
            <a:fillRect/>
          </a:stretch>
        </p:blipFill>
        <p:spPr>
          <a:xfrm>
            <a:off x="93108" y="5642583"/>
            <a:ext cx="1011793" cy="1188061"/>
          </a:xfrm>
          <a:prstGeom prst="rect">
            <a:avLst/>
          </a:prstGeom>
          <a:noFill/>
          <a:ln>
            <a:noFill/>
          </a:ln>
        </p:spPr>
      </p:pic>
      <p:pic>
        <p:nvPicPr>
          <p:cNvPr id="11" name="Google Shape;11;p1"/>
          <p:cNvPicPr preferRelativeResize="0"/>
          <p:nvPr/>
        </p:nvPicPr>
        <p:blipFill>
          <a:blip r:embed="rId13">
            <a:alphaModFix/>
          </a:blip>
          <a:stretch>
            <a:fillRect/>
          </a:stretch>
        </p:blipFill>
        <p:spPr>
          <a:xfrm>
            <a:off x="10191751" y="5756386"/>
            <a:ext cx="2192255" cy="1188063"/>
          </a:xfrm>
          <a:prstGeom prst="rect">
            <a:avLst/>
          </a:prstGeom>
          <a:noFill/>
          <a:ln>
            <a:noFill/>
          </a:ln>
        </p:spPr>
      </p:pic>
    </p:spTree>
    <p:extLst>
      <p:ext uri="{BB962C8B-B14F-4D97-AF65-F5344CB8AC3E}">
        <p14:creationId xmlns:p14="http://schemas.microsoft.com/office/powerpoint/2010/main" val="128362444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1"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5" name="Google Shape;2265;p260"/>
          <p:cNvSpPr txBox="1">
            <a:spLocks noGrp="1"/>
          </p:cNvSpPr>
          <p:nvPr>
            <p:ph type="sldNum" idx="12"/>
          </p:nvPr>
        </p:nvSpPr>
        <p:spPr>
          <a:prstGeom prst="rect">
            <a:avLst/>
          </a:prstGeom>
        </p:spPr>
        <p:txBody>
          <a:bodyPr spcFirstLastPara="1" vert="horz" wrap="square" lIns="121900" tIns="121900" rIns="121900" bIns="121900" rtlCol="0" anchor="ctr" anchorCtr="0">
            <a:normAutofit/>
          </a:bodyPr>
          <a:lstStyle/>
          <a:p>
            <a:fld id="{00000000-1234-1234-1234-123412341234}" type="slidenum">
              <a:rPr lang="en"/>
              <a:pPr/>
              <a:t>1</a:t>
            </a:fld>
            <a:endParaRPr/>
          </a:p>
        </p:txBody>
      </p:sp>
      <p:sp>
        <p:nvSpPr>
          <p:cNvPr id="8" name="Google Shape;2264;p260">
            <a:extLst>
              <a:ext uri="{FF2B5EF4-FFF2-40B4-BE49-F238E27FC236}">
                <a16:creationId xmlns:a16="http://schemas.microsoft.com/office/drawing/2014/main" id="{8E83A131-CFB6-4E19-B76A-CB21BC107ADD}"/>
              </a:ext>
            </a:extLst>
          </p:cNvPr>
          <p:cNvSpPr txBox="1">
            <a:spLocks noGrp="1"/>
          </p:cNvSpPr>
          <p:nvPr>
            <p:ph type="title"/>
          </p:nvPr>
        </p:nvSpPr>
        <p:spPr>
          <a:xfrm>
            <a:off x="647833" y="2286000"/>
            <a:ext cx="10911600" cy="1047600"/>
          </a:xfrm>
          <a:prstGeom prst="rect">
            <a:avLst/>
          </a:prstGeom>
        </p:spPr>
        <p:txBody>
          <a:bodyPr spcFirstLastPara="1" wrap="square" lIns="121900" tIns="121900" rIns="121900" bIns="121900" anchor="b" anchorCtr="0">
            <a:normAutofit fontScale="90000"/>
          </a:bodyPr>
          <a:lstStyle/>
          <a:p>
            <a:pPr algn="l"/>
            <a:r>
              <a:rPr lang="en" sz="4900" dirty="0">
                <a:latin typeface="Comfortaa" pitchFamily="2" charset="0"/>
              </a:rPr>
              <a:t>Adverse Event Reporting</a:t>
            </a:r>
            <a:endParaRPr sz="4900" dirty="0">
              <a:latin typeface="Comfortaa" pitchFamily="2" charset="0"/>
            </a:endParaRPr>
          </a:p>
          <a:p>
            <a:pPr algn="l"/>
            <a:r>
              <a:rPr lang="en" sz="2333" dirty="0">
                <a:latin typeface="Comfortaa" pitchFamily="2" charset="0"/>
              </a:rPr>
              <a:t>Dr. Robert Silbergleit</a:t>
            </a:r>
            <a:endParaRPr sz="2333" dirty="0">
              <a:latin typeface="Comforta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7"/>
        <p:cNvGrpSpPr/>
        <p:nvPr/>
      </p:nvGrpSpPr>
      <p:grpSpPr>
        <a:xfrm>
          <a:off x="0" y="0"/>
          <a:ext cx="0" cy="0"/>
          <a:chOff x="0" y="0"/>
          <a:chExt cx="0" cy="0"/>
        </a:xfrm>
      </p:grpSpPr>
      <p:sp>
        <p:nvSpPr>
          <p:cNvPr id="2328" name="Google Shape;2328;p269"/>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000"/>
            </a:pPr>
            <a:r>
              <a:rPr lang="en" sz="4000"/>
              <a:t>What is relatedness? </a:t>
            </a:r>
            <a:r>
              <a:rPr lang="en" sz="3200">
                <a:solidFill>
                  <a:schemeClr val="lt1"/>
                </a:solidFill>
              </a:rPr>
              <a:t>Relatedness algorithm</a:t>
            </a:r>
            <a:endParaRPr/>
          </a:p>
        </p:txBody>
      </p:sp>
      <p:sp>
        <p:nvSpPr>
          <p:cNvPr id="2329" name="Google Shape;2329;p269"/>
          <p:cNvSpPr txBox="1">
            <a:spLocks noGrp="1"/>
          </p:cNvSpPr>
          <p:nvPr>
            <p:ph type="body" idx="1"/>
          </p:nvPr>
        </p:nvSpPr>
        <p:spPr>
          <a:prstGeom prst="rect">
            <a:avLst/>
          </a:prstGeom>
          <a:noFill/>
          <a:ln>
            <a:noFill/>
          </a:ln>
        </p:spPr>
        <p:txBody>
          <a:bodyPr spcFirstLastPara="1" vert="horz" wrap="square" lIns="91433" tIns="45700" rIns="91433" bIns="45700" rtlCol="0" anchor="t" anchorCtr="0">
            <a:noAutofit/>
          </a:bodyPr>
          <a:lstStyle/>
          <a:p>
            <a:pPr marL="0" indent="0">
              <a:spcBef>
                <a:spcPts val="1067"/>
              </a:spcBef>
              <a:buNone/>
            </a:pPr>
            <a:r>
              <a:rPr lang="en"/>
              <a:t>The intervention in P-ICECAP is </a:t>
            </a:r>
            <a:r>
              <a:rPr lang="en" b="1"/>
              <a:t>duration</a:t>
            </a:r>
            <a:r>
              <a:rPr lang="en"/>
              <a:t> of cooling</a:t>
            </a:r>
            <a:endParaRPr/>
          </a:p>
          <a:p>
            <a:pPr marL="0" indent="0">
              <a:spcBef>
                <a:spcPts val="1067"/>
              </a:spcBef>
              <a:buNone/>
            </a:pPr>
            <a:endParaRPr/>
          </a:p>
          <a:p>
            <a:pPr marL="0" indent="0">
              <a:spcBef>
                <a:spcPts val="1067"/>
              </a:spcBef>
              <a:buNone/>
            </a:pPr>
            <a:r>
              <a:rPr lang="en"/>
              <a:t>Not use of a temperature control device or TTM per se</a:t>
            </a:r>
            <a:endParaRPr/>
          </a:p>
          <a:p>
            <a:pPr marL="0" indent="0">
              <a:spcBef>
                <a:spcPts val="1067"/>
              </a:spcBef>
              <a:buNone/>
            </a:pPr>
            <a:endParaRPr/>
          </a:p>
          <a:p>
            <a:pPr marL="0" indent="0">
              <a:spcBef>
                <a:spcPts val="1067"/>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336" name="Google Shape;2336;p270"/>
          <p:cNvSpPr txBox="1"/>
          <p:nvPr/>
        </p:nvSpPr>
        <p:spPr>
          <a:xfrm>
            <a:off x="10058400" y="6324600"/>
            <a:ext cx="609600" cy="336800"/>
          </a:xfrm>
          <a:prstGeom prst="rect">
            <a:avLst/>
          </a:prstGeom>
          <a:noFill/>
          <a:ln>
            <a:noFill/>
          </a:ln>
        </p:spPr>
        <p:txBody>
          <a:bodyPr spcFirstLastPara="1" wrap="square" lIns="91433" tIns="45700" rIns="91433" bIns="45700" anchor="t" anchorCtr="0">
            <a:noAutofit/>
          </a:bodyPr>
          <a:lstStyle/>
          <a:p>
            <a:pPr algn="ctr"/>
            <a:r>
              <a:rPr lang="en" sz="1600">
                <a:solidFill>
                  <a:srgbClr val="FFFFFF"/>
                </a:solidFill>
                <a:latin typeface="Calibri"/>
                <a:ea typeface="Calibri"/>
                <a:cs typeface="Calibri"/>
                <a:sym typeface="Calibri"/>
              </a:rPr>
              <a:t>CD</a:t>
            </a:r>
            <a:endParaRPr sz="1467"/>
          </a:p>
        </p:txBody>
      </p:sp>
      <p:sp>
        <p:nvSpPr>
          <p:cNvPr id="2337" name="Google Shape;2337;p270"/>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What not to report…</a:t>
            </a:r>
            <a:endParaRPr/>
          </a:p>
        </p:txBody>
      </p:sp>
      <p:sp>
        <p:nvSpPr>
          <p:cNvPr id="2338" name="Google Shape;2338;p270"/>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Clr>
                <a:schemeClr val="dk1"/>
              </a:buClr>
              <a:buSzPts val="1100"/>
              <a:buNone/>
            </a:pPr>
            <a:r>
              <a:rPr lang="en"/>
              <a:t>Do not report events EXISTING PRIOR to randomization </a:t>
            </a:r>
            <a:endParaRPr/>
          </a:p>
          <a:p>
            <a:pPr marL="0" indent="0">
              <a:spcBef>
                <a:spcPts val="1067"/>
              </a:spcBef>
              <a:buClr>
                <a:schemeClr val="dk1"/>
              </a:buClr>
              <a:buSzPts val="1100"/>
              <a:buNone/>
            </a:pPr>
            <a:r>
              <a:rPr lang="en"/>
              <a:t>(unless there is a change in severity)</a:t>
            </a:r>
            <a:endParaRPr/>
          </a:p>
          <a:p>
            <a:pPr marL="0" indent="0">
              <a:spcBef>
                <a:spcPts val="1067"/>
              </a:spcBef>
              <a:buClr>
                <a:schemeClr val="dk1"/>
              </a:buClr>
              <a:buSzPts val="1100"/>
              <a:buNone/>
            </a:pPr>
            <a:endParaRPr/>
          </a:p>
          <a:p>
            <a:pPr marL="0" indent="0">
              <a:spcBef>
                <a:spcPts val="1067"/>
              </a:spcBef>
              <a:buNone/>
            </a:pPr>
            <a:r>
              <a:rPr lang="en"/>
              <a:t>Do not report “just in case”</a:t>
            </a:r>
            <a:endParaRPr/>
          </a:p>
          <a:p>
            <a:pPr marL="0" indent="0">
              <a:spcBef>
                <a:spcPts val="1067"/>
              </a:spcBef>
              <a:buNone/>
            </a:pPr>
            <a:endParaRPr/>
          </a:p>
          <a:p>
            <a:pPr marL="0" indent="0">
              <a:spcBef>
                <a:spcPts val="1067"/>
              </a:spcBef>
              <a:buNone/>
            </a:pPr>
            <a:r>
              <a:rPr lang="en"/>
              <a:t>Repeated occurrences that are really part of a single event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2"/>
        <p:cNvGrpSpPr/>
        <p:nvPr/>
      </p:nvGrpSpPr>
      <p:grpSpPr>
        <a:xfrm>
          <a:off x="0" y="0"/>
          <a:ext cx="0" cy="0"/>
          <a:chOff x="0" y="0"/>
          <a:chExt cx="0" cy="0"/>
        </a:xfrm>
      </p:grpSpPr>
      <p:sp>
        <p:nvSpPr>
          <p:cNvPr id="2343" name="Google Shape;2343;p271"/>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How to report</a:t>
            </a:r>
            <a:endParaRPr/>
          </a:p>
        </p:txBody>
      </p:sp>
      <p:sp>
        <p:nvSpPr>
          <p:cNvPr id="2344" name="Google Shape;2344;p271"/>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lnSpc>
                <a:spcPct val="150000"/>
              </a:lnSpc>
              <a:spcBef>
                <a:spcPts val="1333"/>
              </a:spcBef>
              <a:buClr>
                <a:schemeClr val="dk1"/>
              </a:buClr>
              <a:buSzPts val="1100"/>
              <a:buNone/>
            </a:pPr>
            <a:r>
              <a:rPr lang="en"/>
              <a:t>Form 104 – Adverse Event Case Report Form (CRF)</a:t>
            </a:r>
            <a:endParaRPr/>
          </a:p>
          <a:p>
            <a:pPr marL="0" indent="0">
              <a:lnSpc>
                <a:spcPct val="150000"/>
              </a:lnSpc>
              <a:spcBef>
                <a:spcPts val="1333"/>
              </a:spcBef>
              <a:buClr>
                <a:schemeClr val="dk1"/>
              </a:buClr>
              <a:buSzPts val="1100"/>
              <a:buNone/>
            </a:pPr>
            <a:r>
              <a:rPr lang="en"/>
              <a:t>One AE per CRF</a:t>
            </a:r>
            <a:endParaRPr/>
          </a:p>
          <a:p>
            <a:pPr marL="0" indent="0">
              <a:lnSpc>
                <a:spcPct val="150000"/>
              </a:lnSpc>
              <a:spcBef>
                <a:spcPts val="1333"/>
              </a:spcBef>
              <a:buClr>
                <a:schemeClr val="dk1"/>
              </a:buClr>
              <a:buSzPts val="1100"/>
              <a:buNone/>
            </a:pPr>
            <a:endParaRPr/>
          </a:p>
          <a:p>
            <a:pPr marL="0" indent="0">
              <a:lnSpc>
                <a:spcPct val="150000"/>
              </a:lnSpc>
              <a:spcBef>
                <a:spcPts val="1333"/>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49" name="Google Shape;2349;p272"/>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Data Entry Timelines</a:t>
            </a:r>
            <a:endParaRPr/>
          </a:p>
        </p:txBody>
      </p:sp>
      <p:sp>
        <p:nvSpPr>
          <p:cNvPr id="2350" name="Google Shape;2350;p272"/>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None/>
            </a:pPr>
            <a:r>
              <a:rPr lang="en"/>
              <a:t>Non-serious AEs must be entered and </a:t>
            </a:r>
            <a:r>
              <a:rPr lang="en" b="1"/>
              <a:t>submitted </a:t>
            </a:r>
            <a:r>
              <a:rPr lang="en"/>
              <a:t>within 5 days of study team discovery.</a:t>
            </a:r>
            <a:endParaRPr/>
          </a:p>
          <a:p>
            <a:pPr marL="0" indent="0">
              <a:spcBef>
                <a:spcPts val="1067"/>
              </a:spcBef>
              <a:buNone/>
            </a:pPr>
            <a:endParaRPr b="1"/>
          </a:p>
          <a:p>
            <a:pPr marL="0" indent="0">
              <a:spcBef>
                <a:spcPts val="1067"/>
              </a:spcBef>
              <a:buNone/>
            </a:pPr>
            <a:r>
              <a:rPr lang="en" b="1"/>
              <a:t>SAEs </a:t>
            </a:r>
            <a:r>
              <a:rPr lang="en"/>
              <a:t>must be entered and </a:t>
            </a:r>
            <a:r>
              <a:rPr lang="en" b="1"/>
              <a:t>submitted </a:t>
            </a:r>
            <a:r>
              <a:rPr lang="en"/>
              <a:t>within 24 hours of discovery by the study team.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355" name="Google Shape;2355;p273"/>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Naming</a:t>
            </a:r>
            <a:endParaRPr/>
          </a:p>
        </p:txBody>
      </p:sp>
      <p:sp>
        <p:nvSpPr>
          <p:cNvPr id="2356" name="Google Shape;2356;p273"/>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Clr>
                <a:schemeClr val="dk1"/>
              </a:buClr>
              <a:buSzPts val="1100"/>
              <a:buNone/>
            </a:pPr>
            <a:r>
              <a:rPr lang="en"/>
              <a:t>Report the DIAGNOSIS, not the symptoms:</a:t>
            </a:r>
            <a:endParaRPr/>
          </a:p>
          <a:p>
            <a:pPr marL="0" indent="0">
              <a:spcBef>
                <a:spcPts val="1067"/>
              </a:spcBef>
              <a:buClr>
                <a:schemeClr val="dk1"/>
              </a:buClr>
              <a:buSzPts val="1100"/>
              <a:buNone/>
            </a:pPr>
            <a:r>
              <a:rPr lang="en"/>
              <a:t>	Fever, cough, chest pain, crackles = pneumonia</a:t>
            </a:r>
            <a:endParaRPr/>
          </a:p>
          <a:p>
            <a:pPr marL="0" indent="0">
              <a:spcBef>
                <a:spcPts val="1067"/>
              </a:spcBef>
              <a:buNone/>
            </a:pPr>
            <a:endParaRPr/>
          </a:p>
          <a:p>
            <a:pPr marL="0" indent="0">
              <a:spcBef>
                <a:spcPts val="1067"/>
              </a:spcBef>
              <a:buClr>
                <a:schemeClr val="dk1"/>
              </a:buClr>
              <a:buSzPts val="1100"/>
              <a:buNone/>
            </a:pPr>
            <a:r>
              <a:rPr lang="en"/>
              <a:t>Report the PATHOLOGY, not the outcome or treatment</a:t>
            </a:r>
            <a:endParaRPr/>
          </a:p>
          <a:p>
            <a:pPr marL="0" indent="0">
              <a:spcBef>
                <a:spcPts val="1067"/>
              </a:spcBef>
              <a:buNone/>
            </a:pPr>
            <a:r>
              <a:rPr lang="en"/>
              <a:t>	Not ‘death’ but the event that caused death</a:t>
            </a:r>
            <a:endParaRPr/>
          </a:p>
          <a:p>
            <a:pPr marL="0" indent="609585">
              <a:spcBef>
                <a:spcPts val="1067"/>
              </a:spcBef>
              <a:buClr>
                <a:schemeClr val="dk1"/>
              </a:buClr>
              <a:buSzPts val="1100"/>
              <a:buNone/>
            </a:pPr>
            <a:r>
              <a:rPr lang="en"/>
              <a:t>Not ‘intubation’ but the event that required it</a:t>
            </a:r>
            <a:endParaRPr/>
          </a:p>
          <a:p>
            <a:pPr marL="0" indent="0">
              <a:spcBef>
                <a:spcPts val="1067"/>
              </a:spcBef>
              <a:buClr>
                <a:schemeClr val="dk1"/>
              </a:buClr>
              <a:buSzPts val="1100"/>
              <a:buNone/>
            </a:pPr>
            <a:endParaRPr/>
          </a:p>
          <a:p>
            <a:pPr marL="0" indent="0">
              <a:spcBef>
                <a:spcPts val="1067"/>
              </a:spcBef>
              <a:buNone/>
            </a:pPr>
            <a:r>
              <a:rPr lang="en"/>
              <a:t>The MedDRA dictionary</a:t>
            </a:r>
            <a:endParaRPr/>
          </a:p>
        </p:txBody>
      </p:sp>
      <p:pic>
        <p:nvPicPr>
          <p:cNvPr id="2357" name="Google Shape;2357;p273"/>
          <p:cNvPicPr preferRelativeResize="0"/>
          <p:nvPr/>
        </p:nvPicPr>
        <p:blipFill rotWithShape="1">
          <a:blip r:embed="rId3">
            <a:alphaModFix/>
          </a:blip>
          <a:srcRect l="9487" t="22072" r="8228" b="14499"/>
          <a:stretch/>
        </p:blipFill>
        <p:spPr>
          <a:xfrm>
            <a:off x="8039933" y="114868"/>
            <a:ext cx="3990200" cy="20474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pic>
        <p:nvPicPr>
          <p:cNvPr id="2362" name="Google Shape;2362;p274"/>
          <p:cNvPicPr preferRelativeResize="0"/>
          <p:nvPr/>
        </p:nvPicPr>
        <p:blipFill rotWithShape="1">
          <a:blip r:embed="rId3">
            <a:alphaModFix/>
          </a:blip>
          <a:srcRect l="7234" t="1462" r="7651" b="52121"/>
          <a:stretch/>
        </p:blipFill>
        <p:spPr>
          <a:xfrm>
            <a:off x="7889667" y="-16800"/>
            <a:ext cx="4161268" cy="6332799"/>
          </a:xfrm>
          <a:prstGeom prst="rect">
            <a:avLst/>
          </a:prstGeom>
          <a:noFill/>
          <a:ln>
            <a:noFill/>
          </a:ln>
        </p:spPr>
      </p:pic>
      <p:sp>
        <p:nvSpPr>
          <p:cNvPr id="2363" name="Google Shape;2363;p274"/>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Naming</a:t>
            </a:r>
            <a:endParaRPr/>
          </a:p>
        </p:txBody>
      </p:sp>
      <p:sp>
        <p:nvSpPr>
          <p:cNvPr id="2364" name="Google Shape;2364;p274"/>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None/>
            </a:pPr>
            <a:r>
              <a:rPr lang="en"/>
              <a:t>Like T.S. Eliot’s cats, the naming of events is a difficult matter, </a:t>
            </a:r>
            <a:endParaRPr/>
          </a:p>
          <a:p>
            <a:pPr marL="0" indent="0">
              <a:spcBef>
                <a:spcPts val="1067"/>
              </a:spcBef>
              <a:buNone/>
            </a:pPr>
            <a:r>
              <a:rPr lang="en"/>
              <a:t>and like his cats, events have three different names…</a:t>
            </a:r>
            <a:endParaRPr/>
          </a:p>
          <a:p>
            <a:pPr marL="0" indent="0">
              <a:spcBef>
                <a:spcPts val="1067"/>
              </a:spcBef>
              <a:buNone/>
            </a:pPr>
            <a:endParaRPr/>
          </a:p>
          <a:p>
            <a:pPr marL="0" indent="0">
              <a:spcBef>
                <a:spcPts val="1067"/>
              </a:spcBef>
              <a:buNone/>
            </a:pPr>
            <a:r>
              <a:rPr lang="en"/>
              <a:t>Event name</a:t>
            </a:r>
            <a:endParaRPr/>
          </a:p>
          <a:p>
            <a:pPr marL="0" indent="0">
              <a:spcBef>
                <a:spcPts val="1067"/>
              </a:spcBef>
              <a:buNone/>
            </a:pPr>
            <a:r>
              <a:rPr lang="en"/>
              <a:t>LLT - lowest level term</a:t>
            </a:r>
            <a:endParaRPr/>
          </a:p>
          <a:p>
            <a:pPr marL="0" indent="0">
              <a:spcBef>
                <a:spcPts val="1067"/>
              </a:spcBef>
              <a:buNone/>
            </a:pPr>
            <a:r>
              <a:rPr lang="en"/>
              <a:t>Preferred term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pic>
        <p:nvPicPr>
          <p:cNvPr id="2369" name="Google Shape;2369;p275"/>
          <p:cNvPicPr preferRelativeResize="0"/>
          <p:nvPr/>
        </p:nvPicPr>
        <p:blipFill rotWithShape="1">
          <a:blip r:embed="rId3">
            <a:alphaModFix/>
          </a:blip>
          <a:srcRect r="29403" b="58430"/>
          <a:stretch/>
        </p:blipFill>
        <p:spPr>
          <a:xfrm>
            <a:off x="203200" y="1595934"/>
            <a:ext cx="10298563" cy="2498167"/>
          </a:xfrm>
          <a:prstGeom prst="rect">
            <a:avLst/>
          </a:prstGeom>
          <a:noFill/>
          <a:ln>
            <a:noFill/>
          </a:ln>
        </p:spPr>
      </p:pic>
      <p:pic>
        <p:nvPicPr>
          <p:cNvPr id="2370" name="Google Shape;2370;p275"/>
          <p:cNvPicPr preferRelativeResize="0"/>
          <p:nvPr/>
        </p:nvPicPr>
        <p:blipFill rotWithShape="1">
          <a:blip r:embed="rId4">
            <a:alphaModFix/>
          </a:blip>
          <a:srcRect r="22360" b="61946"/>
          <a:stretch/>
        </p:blipFill>
        <p:spPr>
          <a:xfrm>
            <a:off x="203201" y="4256067"/>
            <a:ext cx="11604732" cy="2421467"/>
          </a:xfrm>
          <a:prstGeom prst="rect">
            <a:avLst/>
          </a:prstGeom>
          <a:noFill/>
          <a:ln>
            <a:noFill/>
          </a:ln>
        </p:spPr>
      </p:pic>
      <p:sp>
        <p:nvSpPr>
          <p:cNvPr id="2371" name="Google Shape;2371;p275"/>
          <p:cNvSpPr/>
          <p:nvPr/>
        </p:nvSpPr>
        <p:spPr>
          <a:xfrm rot="5400000">
            <a:off x="10862033" y="2640333"/>
            <a:ext cx="946000" cy="987600"/>
          </a:xfrm>
          <a:prstGeom prst="bentArrow">
            <a:avLst>
              <a:gd name="adj1" fmla="val 25000"/>
              <a:gd name="adj2" fmla="val 25000"/>
              <a:gd name="adj3" fmla="val 25000"/>
              <a:gd name="adj4" fmla="val 43750"/>
            </a:avLst>
          </a:prstGeom>
          <a:solidFill>
            <a:srgbClr val="4A86E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2" name="Google Shape;2372;p275"/>
          <p:cNvSpPr txBox="1">
            <a:spLocks noGrp="1"/>
          </p:cNvSpPr>
          <p:nvPr>
            <p:ph type="title" idx="4294967295"/>
          </p:nvPr>
        </p:nvSpPr>
        <p:spPr>
          <a:xfrm>
            <a:off x="0" y="593725"/>
            <a:ext cx="11360150" cy="830263"/>
          </a:xfrm>
          <a:prstGeom prst="rect">
            <a:avLst/>
          </a:prstGeom>
        </p:spPr>
        <p:txBody>
          <a:bodyPr spcFirstLastPara="1" vert="horz" wrap="square" lIns="91433" tIns="45700" rIns="91433" bIns="45700" rtlCol="0" anchor="ctr" anchorCtr="0">
            <a:noAutofit/>
          </a:bodyPr>
          <a:lstStyle/>
          <a:p>
            <a:pPr>
              <a:spcBef>
                <a:spcPts val="0"/>
              </a:spcBef>
              <a:buClr>
                <a:schemeClr val="dk1"/>
              </a:buClr>
              <a:buSzPts val="3300"/>
            </a:pPr>
            <a:r>
              <a:rPr lang="en"/>
              <a:t>Naming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sp>
        <p:nvSpPr>
          <p:cNvPr id="2377" name="Google Shape;2377;p276"/>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Naming when there is a procedure </a:t>
            </a:r>
            <a:endParaRPr/>
          </a:p>
        </p:txBody>
      </p:sp>
      <p:sp>
        <p:nvSpPr>
          <p:cNvPr id="2378" name="Google Shape;2378;p276"/>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None/>
            </a:pPr>
            <a:r>
              <a:rPr lang="en"/>
              <a:t>Is getting cannulated and placed on ECMO an SAE?</a:t>
            </a:r>
            <a:endParaRPr/>
          </a:p>
          <a:p>
            <a:pPr marL="0" indent="0">
              <a:spcBef>
                <a:spcPts val="1067"/>
              </a:spcBef>
              <a:buNone/>
            </a:pPr>
            <a:endParaRPr/>
          </a:p>
          <a:p>
            <a:pPr marL="0" indent="0">
              <a:spcBef>
                <a:spcPts val="1067"/>
              </a:spcBef>
              <a:buNone/>
            </a:pPr>
            <a:r>
              <a:rPr lang="en"/>
              <a:t>Is getting renal replacement therapy an SAE?</a:t>
            </a:r>
            <a:endParaRPr/>
          </a:p>
          <a:p>
            <a:pPr marL="0" indent="0">
              <a:spcBef>
                <a:spcPts val="1067"/>
              </a:spcBef>
              <a:buNone/>
            </a:pPr>
            <a:endParaRPr/>
          </a:p>
          <a:p>
            <a:pPr marL="0" indent="0">
              <a:spcBef>
                <a:spcPts val="1067"/>
              </a:spcBef>
              <a:buNone/>
            </a:pPr>
            <a:r>
              <a:rPr lang="en"/>
              <a:t>Is placing a transthoracic cardiac pacemaker an SAE?</a:t>
            </a:r>
            <a:endParaRPr/>
          </a:p>
          <a:p>
            <a:pPr marL="0" indent="0">
              <a:spcBef>
                <a:spcPts val="1067"/>
              </a:spcBef>
              <a:buNone/>
            </a:pPr>
            <a:endParaRPr/>
          </a:p>
          <a:p>
            <a:pPr marL="0" indent="0">
              <a:spcBef>
                <a:spcPts val="1067"/>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2"/>
        <p:cNvGrpSpPr/>
        <p:nvPr/>
      </p:nvGrpSpPr>
      <p:grpSpPr>
        <a:xfrm>
          <a:off x="0" y="0"/>
          <a:ext cx="0" cy="0"/>
          <a:chOff x="0" y="0"/>
          <a:chExt cx="0" cy="0"/>
        </a:xfrm>
      </p:grpSpPr>
      <p:sp>
        <p:nvSpPr>
          <p:cNvPr id="2383" name="Google Shape;2383;p277"/>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Naming fatal events</a:t>
            </a:r>
            <a:endParaRPr/>
          </a:p>
        </p:txBody>
      </p:sp>
      <p:sp>
        <p:nvSpPr>
          <p:cNvPr id="2384" name="Google Shape;2384;p277"/>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None/>
            </a:pPr>
            <a:r>
              <a:rPr lang="en"/>
              <a:t>Is a death an SAE?</a:t>
            </a:r>
            <a:endParaRPr/>
          </a:p>
          <a:p>
            <a:pPr marL="0" indent="0">
              <a:spcBef>
                <a:spcPts val="1067"/>
              </a:spcBef>
              <a:buNone/>
            </a:pPr>
            <a:endParaRPr/>
          </a:p>
          <a:p>
            <a:pPr marL="0" indent="0">
              <a:spcBef>
                <a:spcPts val="1067"/>
              </a:spcBef>
              <a:buNone/>
            </a:pPr>
            <a:r>
              <a:rPr lang="en"/>
              <a:t>Provide the cause of death.  Don’t use “synonyms” for death.</a:t>
            </a:r>
            <a:endParaRPr/>
          </a:p>
          <a:p>
            <a:pPr marL="0" indent="0">
              <a:spcBef>
                <a:spcPts val="1067"/>
              </a:spcBef>
              <a:buNone/>
            </a:pPr>
            <a:endParaRPr/>
          </a:p>
          <a:p>
            <a:pPr marL="0" indent="0">
              <a:spcBef>
                <a:spcPts val="1067"/>
              </a:spcBef>
              <a:buNone/>
            </a:pPr>
            <a:r>
              <a:rPr lang="en"/>
              <a:t>What if the cause of death is a pre-existing condition?</a:t>
            </a:r>
            <a:endParaRPr/>
          </a:p>
          <a:p>
            <a:pPr marL="0" indent="0">
              <a:spcBef>
                <a:spcPts val="1067"/>
              </a:spcBef>
              <a:buNone/>
            </a:pPr>
            <a:endParaRPr/>
          </a:p>
          <a:p>
            <a:pPr marL="0" indent="0">
              <a:spcBef>
                <a:spcPts val="1067"/>
              </a:spcBef>
              <a:buNone/>
            </a:pPr>
            <a:r>
              <a:rPr lang="en"/>
              <a:t>Is withdrawal-of-life-sustaining treatments ever an SAE?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8"/>
        <p:cNvGrpSpPr/>
        <p:nvPr/>
      </p:nvGrpSpPr>
      <p:grpSpPr>
        <a:xfrm>
          <a:off x="0" y="0"/>
          <a:ext cx="0" cy="0"/>
          <a:chOff x="0" y="0"/>
          <a:chExt cx="0" cy="0"/>
        </a:xfrm>
      </p:grpSpPr>
      <p:sp>
        <p:nvSpPr>
          <p:cNvPr id="2389" name="Google Shape;2389;p278"/>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AE of special interest (Q12 Event Type)</a:t>
            </a:r>
            <a:endParaRPr/>
          </a:p>
        </p:txBody>
      </p:sp>
      <p:sp>
        <p:nvSpPr>
          <p:cNvPr id="2390" name="Google Shape;2390;p278"/>
          <p:cNvSpPr txBox="1">
            <a:spLocks noGrp="1"/>
          </p:cNvSpPr>
          <p:nvPr>
            <p:ph sz="half" idx="1"/>
          </p:nvPr>
        </p:nvSpPr>
        <p:spPr>
          <a:xfrm>
            <a:off x="838200" y="1825631"/>
            <a:ext cx="5181600" cy="3300400"/>
          </a:xfrm>
          <a:prstGeom prst="rect">
            <a:avLst/>
          </a:prstGeom>
        </p:spPr>
        <p:txBody>
          <a:bodyPr spcFirstLastPara="1" vert="horz" wrap="square" lIns="91433" tIns="45700" rIns="91433" bIns="45700" rtlCol="0" anchor="t" anchorCtr="0">
            <a:noAutofit/>
          </a:bodyPr>
          <a:lstStyle/>
          <a:p>
            <a:pPr marL="0" indent="0">
              <a:spcBef>
                <a:spcPts val="1067"/>
              </a:spcBef>
              <a:buNone/>
            </a:pPr>
            <a:r>
              <a:rPr lang="en"/>
              <a:t>Pneumonia</a:t>
            </a:r>
            <a:endParaRPr/>
          </a:p>
          <a:p>
            <a:pPr marL="0" indent="0">
              <a:spcBef>
                <a:spcPts val="1067"/>
              </a:spcBef>
              <a:buNone/>
            </a:pPr>
            <a:r>
              <a:rPr lang="en"/>
              <a:t>Blood stream infection</a:t>
            </a:r>
            <a:endParaRPr/>
          </a:p>
          <a:p>
            <a:pPr marL="0" indent="0">
              <a:spcBef>
                <a:spcPts val="1067"/>
              </a:spcBef>
              <a:buNone/>
            </a:pPr>
            <a:r>
              <a:rPr lang="en"/>
              <a:t>Urinary tract infection</a:t>
            </a:r>
            <a:endParaRPr/>
          </a:p>
          <a:p>
            <a:pPr marL="0" indent="0">
              <a:spcBef>
                <a:spcPts val="1067"/>
              </a:spcBef>
              <a:buNone/>
            </a:pPr>
            <a:r>
              <a:rPr lang="en"/>
              <a:t>Cardiac arrhythmia requiring intervention</a:t>
            </a:r>
            <a:endParaRPr/>
          </a:p>
          <a:p>
            <a:pPr marL="0" indent="0">
              <a:spcBef>
                <a:spcPts val="1067"/>
              </a:spcBef>
              <a:buNone/>
            </a:pPr>
            <a:r>
              <a:rPr lang="en"/>
              <a:t>Neurological worsening</a:t>
            </a:r>
            <a:endParaRPr/>
          </a:p>
        </p:txBody>
      </p:sp>
      <p:sp>
        <p:nvSpPr>
          <p:cNvPr id="2392" name="Google Shape;2392;p278"/>
          <p:cNvSpPr txBox="1">
            <a:spLocks noGrp="1"/>
          </p:cNvSpPr>
          <p:nvPr>
            <p:ph sz="half" idx="2"/>
          </p:nvPr>
        </p:nvSpPr>
        <p:spPr>
          <a:xfrm>
            <a:off x="838200" y="5126032"/>
            <a:ext cx="10614400" cy="1405200"/>
          </a:xfrm>
          <a:prstGeom prst="rect">
            <a:avLst/>
          </a:prstGeom>
        </p:spPr>
        <p:txBody>
          <a:bodyPr spcFirstLastPara="1" vert="horz" wrap="square" lIns="91433" tIns="45700" rIns="91433" bIns="45700" rtlCol="0" anchor="t" anchorCtr="0">
            <a:noAutofit/>
          </a:bodyPr>
          <a:lstStyle/>
          <a:p>
            <a:pPr marL="0" indent="0">
              <a:spcBef>
                <a:spcPts val="1067"/>
              </a:spcBef>
              <a:buNone/>
            </a:pPr>
            <a:r>
              <a:rPr lang="en" dirty="0"/>
              <a:t>Set apart by study-specific definitions - and are typically serious</a:t>
            </a:r>
            <a:endParaRPr dirty="0"/>
          </a:p>
        </p:txBody>
      </p:sp>
      <p:sp>
        <p:nvSpPr>
          <p:cNvPr id="2391" name="Google Shape;2391;p278"/>
          <p:cNvSpPr txBox="1">
            <a:spLocks noGrp="1"/>
          </p:cNvSpPr>
          <p:nvPr>
            <p:ph type="body" idx="4294967295"/>
          </p:nvPr>
        </p:nvSpPr>
        <p:spPr>
          <a:xfrm>
            <a:off x="7010400" y="1825625"/>
            <a:ext cx="5181600" cy="3300413"/>
          </a:xfrm>
          <a:prstGeom prst="rect">
            <a:avLst/>
          </a:prstGeom>
        </p:spPr>
        <p:txBody>
          <a:bodyPr spcFirstLastPara="1" vert="horz" wrap="square" lIns="91433" tIns="45700" rIns="91433" bIns="45700" rtlCol="0" anchor="t" anchorCtr="0">
            <a:noAutofit/>
          </a:bodyPr>
          <a:lstStyle/>
          <a:p>
            <a:pPr marL="0" indent="0">
              <a:spcBef>
                <a:spcPts val="1067"/>
              </a:spcBef>
              <a:buNone/>
            </a:pPr>
            <a:r>
              <a:rPr lang="en"/>
              <a:t>Hypokalemia</a:t>
            </a:r>
            <a:endParaRPr/>
          </a:p>
          <a:p>
            <a:pPr marL="0" indent="0">
              <a:spcBef>
                <a:spcPts val="1067"/>
              </a:spcBef>
              <a:buNone/>
            </a:pPr>
            <a:r>
              <a:rPr lang="en"/>
              <a:t>Neutropenia</a:t>
            </a:r>
            <a:endParaRPr/>
          </a:p>
          <a:p>
            <a:pPr marL="0" indent="0">
              <a:spcBef>
                <a:spcPts val="1067"/>
              </a:spcBef>
              <a:buNone/>
            </a:pPr>
            <a:r>
              <a:rPr lang="en"/>
              <a:t>Thrombocytopenia</a:t>
            </a:r>
            <a:endParaRPr/>
          </a:p>
          <a:p>
            <a:pPr marL="0" indent="0">
              <a:spcBef>
                <a:spcPts val="1067"/>
              </a:spcBef>
              <a:buNone/>
            </a:pPr>
            <a:r>
              <a:rPr lang="en"/>
              <a:t>Seizures</a:t>
            </a:r>
            <a:endParaRPr/>
          </a:p>
          <a:p>
            <a:pPr marL="0" indent="0">
              <a:spcBef>
                <a:spcPts val="1067"/>
              </a:spcBef>
              <a:buNone/>
            </a:pPr>
            <a:r>
              <a:rPr lang="en"/>
              <a:t>Repeated cardiac arrest</a:t>
            </a:r>
            <a:endParaRPr/>
          </a:p>
          <a:p>
            <a:pPr marL="0" indent="0">
              <a:spcBef>
                <a:spcPts val="1067"/>
              </a:spcBef>
              <a:buNone/>
            </a:pPr>
            <a:r>
              <a:rPr lang="en"/>
              <a:t>Other adverse event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pic>
        <p:nvPicPr>
          <p:cNvPr id="2271" name="Google Shape;2271;p261"/>
          <p:cNvPicPr preferRelativeResize="0"/>
          <p:nvPr/>
        </p:nvPicPr>
        <p:blipFill rotWithShape="1">
          <a:blip r:embed="rId3">
            <a:alphaModFix/>
          </a:blip>
          <a:srcRect/>
          <a:stretch/>
        </p:blipFill>
        <p:spPr>
          <a:xfrm>
            <a:off x="2459863" y="0"/>
            <a:ext cx="7212171" cy="58511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7"/>
        <p:cNvGrpSpPr/>
        <p:nvPr/>
      </p:nvGrpSpPr>
      <p:grpSpPr>
        <a:xfrm>
          <a:off x="0" y="0"/>
          <a:ext cx="0" cy="0"/>
          <a:chOff x="0" y="0"/>
          <a:chExt cx="0" cy="0"/>
        </a:xfrm>
      </p:grpSpPr>
      <p:sp>
        <p:nvSpPr>
          <p:cNvPr id="2398" name="Google Shape;2398;p279"/>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a:t>Write good SAE narratives</a:t>
            </a:r>
            <a:endParaRPr/>
          </a:p>
        </p:txBody>
      </p:sp>
      <p:sp>
        <p:nvSpPr>
          <p:cNvPr id="2399" name="Google Shape;2399;p279"/>
          <p:cNvSpPr txBox="1">
            <a:spLocks noGrp="1"/>
          </p:cNvSpPr>
          <p:nvPr>
            <p:ph type="body" idx="1"/>
          </p:nvPr>
        </p:nvSpPr>
        <p:spPr>
          <a:prstGeom prst="rect">
            <a:avLst/>
          </a:prstGeom>
          <a:noFill/>
          <a:ln>
            <a:noFill/>
          </a:ln>
        </p:spPr>
        <p:txBody>
          <a:bodyPr spcFirstLastPara="1" vert="horz" wrap="square" lIns="91433" tIns="45700" rIns="91433" bIns="45700" rtlCol="0" anchor="t" anchorCtr="0">
            <a:noAutofit/>
          </a:bodyPr>
          <a:lstStyle/>
          <a:p>
            <a:pPr marL="237061" indent="-237061">
              <a:lnSpc>
                <a:spcPct val="80000"/>
              </a:lnSpc>
              <a:spcBef>
                <a:spcPts val="0"/>
              </a:spcBef>
              <a:buClr>
                <a:schemeClr val="dk1"/>
              </a:buClr>
              <a:buSzPts val="2100"/>
              <a:buNone/>
            </a:pPr>
            <a:r>
              <a:rPr lang="en"/>
              <a:t>Be concise but complete (not comprehensive) - think 1000 characters</a:t>
            </a:r>
            <a:endParaRPr/>
          </a:p>
          <a:p>
            <a:pPr marL="237061" indent="-50799">
              <a:lnSpc>
                <a:spcPct val="80000"/>
              </a:lnSpc>
              <a:spcBef>
                <a:spcPts val="1067"/>
              </a:spcBef>
              <a:buClr>
                <a:schemeClr val="dk1"/>
              </a:buClr>
              <a:buSzPts val="2100"/>
              <a:buNone/>
            </a:pPr>
            <a:endParaRPr/>
          </a:p>
          <a:p>
            <a:pPr marL="237061" indent="-228594">
              <a:lnSpc>
                <a:spcPct val="80000"/>
              </a:lnSpc>
              <a:spcBef>
                <a:spcPts val="1067"/>
              </a:spcBef>
              <a:buClr>
                <a:schemeClr val="dk1"/>
              </a:buClr>
              <a:buSzPts val="2100"/>
            </a:pPr>
            <a:r>
              <a:rPr lang="en"/>
              <a:t>Include only the pertinent PMH and HPI</a:t>
            </a:r>
            <a:endParaRPr/>
          </a:p>
          <a:p>
            <a:pPr marL="237061" indent="-228594">
              <a:lnSpc>
                <a:spcPct val="80000"/>
              </a:lnSpc>
              <a:spcBef>
                <a:spcPts val="1067"/>
              </a:spcBef>
              <a:buClr>
                <a:schemeClr val="dk1"/>
              </a:buClr>
              <a:buSzPts val="2100"/>
            </a:pPr>
            <a:r>
              <a:rPr lang="en"/>
              <a:t>Describe the event</a:t>
            </a:r>
            <a:endParaRPr/>
          </a:p>
          <a:p>
            <a:pPr marL="237061" indent="-228594">
              <a:lnSpc>
                <a:spcPct val="80000"/>
              </a:lnSpc>
              <a:spcBef>
                <a:spcPts val="1067"/>
              </a:spcBef>
              <a:buClr>
                <a:schemeClr val="dk1"/>
              </a:buClr>
              <a:buSzPts val="2100"/>
            </a:pPr>
            <a:r>
              <a:rPr lang="en"/>
              <a:t>Describe the response</a:t>
            </a:r>
            <a:endParaRPr/>
          </a:p>
          <a:p>
            <a:pPr marL="237061" indent="-228594">
              <a:lnSpc>
                <a:spcPct val="80000"/>
              </a:lnSpc>
              <a:spcBef>
                <a:spcPts val="1067"/>
              </a:spcBef>
              <a:buClr>
                <a:schemeClr val="dk1"/>
              </a:buClr>
              <a:buSzPts val="2100"/>
            </a:pPr>
            <a:r>
              <a:rPr lang="en"/>
              <a:t>Describe the outcome</a:t>
            </a:r>
            <a:endParaRPr/>
          </a:p>
          <a:p>
            <a:pPr marL="237061" indent="-228594">
              <a:lnSpc>
                <a:spcPct val="80000"/>
              </a:lnSpc>
              <a:spcBef>
                <a:spcPts val="1067"/>
              </a:spcBef>
              <a:buClr>
                <a:schemeClr val="dk1"/>
              </a:buClr>
              <a:buSzPts val="2100"/>
            </a:pPr>
            <a:r>
              <a:rPr lang="en"/>
              <a:t>And say when each of those happened</a:t>
            </a:r>
            <a:endParaRPr/>
          </a:p>
          <a:p>
            <a:pPr marL="237061" indent="-50799">
              <a:lnSpc>
                <a:spcPct val="80000"/>
              </a:lnSpc>
              <a:spcBef>
                <a:spcPts val="1067"/>
              </a:spcBef>
              <a:buClr>
                <a:schemeClr val="dk1"/>
              </a:buClr>
              <a:buSzPts val="2100"/>
              <a:buNone/>
            </a:pPr>
            <a:endParaRPr/>
          </a:p>
          <a:p>
            <a:pPr marL="237061" indent="-237061">
              <a:lnSpc>
                <a:spcPct val="80000"/>
              </a:lnSpc>
              <a:spcBef>
                <a:spcPts val="1067"/>
              </a:spcBef>
              <a:buClr>
                <a:schemeClr val="dk1"/>
              </a:buClr>
              <a:buSzPts val="2100"/>
              <a:buNone/>
            </a:pPr>
            <a:r>
              <a:rPr lang="en"/>
              <a:t>Look for and respond to queries promptly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4"/>
        <p:cNvGrpSpPr/>
        <p:nvPr/>
      </p:nvGrpSpPr>
      <p:grpSpPr>
        <a:xfrm>
          <a:off x="0" y="0"/>
          <a:ext cx="0" cy="0"/>
          <a:chOff x="0" y="0"/>
          <a:chExt cx="0" cy="0"/>
        </a:xfrm>
      </p:grpSpPr>
      <p:sp>
        <p:nvSpPr>
          <p:cNvPr id="2405" name="Google Shape;2405;p280"/>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a:t>How are SAE narratives used?</a:t>
            </a:r>
            <a:endParaRPr/>
          </a:p>
        </p:txBody>
      </p:sp>
      <p:sp>
        <p:nvSpPr>
          <p:cNvPr id="2406" name="Google Shape;2406;p280"/>
          <p:cNvSpPr txBox="1">
            <a:spLocks noGrp="1"/>
          </p:cNvSpPr>
          <p:nvPr>
            <p:ph type="body" idx="1"/>
          </p:nvPr>
        </p:nvSpPr>
        <p:spPr>
          <a:prstGeom prst="rect">
            <a:avLst/>
          </a:prstGeom>
          <a:noFill/>
          <a:ln>
            <a:noFill/>
          </a:ln>
        </p:spPr>
        <p:txBody>
          <a:bodyPr spcFirstLastPara="1" vert="horz" wrap="square" lIns="91433" tIns="45700" rIns="91433" bIns="45700" rtlCol="0" anchor="t" anchorCtr="0">
            <a:noAutofit/>
          </a:bodyPr>
          <a:lstStyle/>
          <a:p>
            <a:pPr marL="237061" indent="-237061">
              <a:spcBef>
                <a:spcPts val="0"/>
              </a:spcBef>
              <a:buClr>
                <a:schemeClr val="dk1"/>
              </a:buClr>
              <a:buSzPts val="2100"/>
              <a:buNone/>
            </a:pPr>
            <a:r>
              <a:rPr lang="en"/>
              <a:t>Medical safety monitor</a:t>
            </a:r>
            <a:endParaRPr/>
          </a:p>
          <a:p>
            <a:pPr marL="237061" indent="-237061">
              <a:spcBef>
                <a:spcPts val="1067"/>
              </a:spcBef>
              <a:buClr>
                <a:schemeClr val="dk1"/>
              </a:buClr>
              <a:buSzPts val="2100"/>
              <a:buNone/>
            </a:pPr>
            <a:endParaRPr/>
          </a:p>
          <a:p>
            <a:pPr marL="237061" indent="-237061">
              <a:spcBef>
                <a:spcPts val="1067"/>
              </a:spcBef>
              <a:buClr>
                <a:schemeClr val="dk1"/>
              </a:buClr>
              <a:buSzPts val="2100"/>
              <a:buNone/>
            </a:pPr>
            <a:r>
              <a:rPr lang="en"/>
              <a:t>DSMB</a:t>
            </a:r>
            <a:endParaRPr/>
          </a:p>
          <a:p>
            <a:pPr marL="237061" indent="-237061">
              <a:spcBef>
                <a:spcPts val="1067"/>
              </a:spcBef>
              <a:buClr>
                <a:schemeClr val="dk1"/>
              </a:buClr>
              <a:buSzPts val="2100"/>
              <a:buNone/>
            </a:pPr>
            <a:endParaRPr/>
          </a:p>
          <a:p>
            <a:pPr marL="237061" indent="-237061">
              <a:spcBef>
                <a:spcPts val="1067"/>
              </a:spcBef>
              <a:buClr>
                <a:schemeClr val="dk1"/>
              </a:buClr>
              <a:buSzPts val="2100"/>
              <a:buNone/>
            </a:pPr>
            <a:r>
              <a:rPr lang="en"/>
              <a:t>Study Leadership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0"/>
        <p:cNvGrpSpPr/>
        <p:nvPr/>
      </p:nvGrpSpPr>
      <p:grpSpPr>
        <a:xfrm>
          <a:off x="0" y="0"/>
          <a:ext cx="0" cy="0"/>
          <a:chOff x="0" y="0"/>
          <a:chExt cx="0" cy="0"/>
        </a:xfrm>
      </p:grpSpPr>
      <p:sp>
        <p:nvSpPr>
          <p:cNvPr id="2411" name="Google Shape;2411;p281"/>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a:t>Example narrative  (637 characters)</a:t>
            </a:r>
            <a:endParaRPr/>
          </a:p>
        </p:txBody>
      </p:sp>
      <p:sp>
        <p:nvSpPr>
          <p:cNvPr id="2412" name="Google Shape;2412;p281"/>
          <p:cNvSpPr txBox="1">
            <a:spLocks noGrp="1"/>
          </p:cNvSpPr>
          <p:nvPr>
            <p:ph type="body" idx="1"/>
          </p:nvPr>
        </p:nvSpPr>
        <p:spPr>
          <a:xfrm>
            <a:off x="609600" y="1600200"/>
            <a:ext cx="10972800" cy="50052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a:t>A 41 yo woman was resuscitated from asystolic cardiac arrest on 7/31/21. Cooling with a definitive device started at 10:07.  Head CT at 10:57 showed edema and subsequent over-read indicated impending uncal herniation. FOUR score remained at a 0 throughout hospital stay. Clinical exam was consistent with brain death though determination was confounded by methadone ingestion, which also precluded an apnea trial. Following the planned duration of cooling and rewarming, a radionuclide brain perfusion scan was conducted on 8/2/21 at 09:40 which was consistent with brain death. Brain death was confirmed and she died on 8/2/21 at 09:40.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sp>
        <p:nvSpPr>
          <p:cNvPr id="2417" name="Google Shape;2417;p282"/>
          <p:cNvSpPr txBox="1">
            <a:spLocks noGrp="1"/>
          </p:cNvSpPr>
          <p:nvPr>
            <p:ph type="title" idx="4294967295"/>
          </p:nvPr>
        </p:nvSpPr>
        <p:spPr>
          <a:xfrm>
            <a:off x="0" y="593725"/>
            <a:ext cx="11360150" cy="830263"/>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a:t>Too much  (2357 characters)</a:t>
            </a:r>
            <a:endParaRPr/>
          </a:p>
        </p:txBody>
      </p:sp>
      <p:sp>
        <p:nvSpPr>
          <p:cNvPr id="2418" name="Google Shape;2418;p282"/>
          <p:cNvSpPr txBox="1">
            <a:spLocks noGrp="1"/>
          </p:cNvSpPr>
          <p:nvPr>
            <p:ph type="body" idx="4294967295"/>
          </p:nvPr>
        </p:nvSpPr>
        <p:spPr>
          <a:xfrm>
            <a:off x="580570" y="1423988"/>
            <a:ext cx="11088916" cy="7416800"/>
          </a:xfrm>
          <a:prstGeom prst="rect">
            <a:avLst/>
          </a:prstGeom>
          <a:noFill/>
          <a:ln>
            <a:noFill/>
          </a:ln>
        </p:spPr>
        <p:txBody>
          <a:bodyPr spcFirstLastPara="1" vert="horz" wrap="square" lIns="91433" tIns="45700" rIns="91433" bIns="45700" rtlCol="0" anchor="t" anchorCtr="0">
            <a:noAutofit/>
          </a:bodyPr>
          <a:lstStyle/>
          <a:p>
            <a:pPr marL="0" indent="0">
              <a:lnSpc>
                <a:spcPct val="100000"/>
              </a:lnSpc>
              <a:spcBef>
                <a:spcPts val="0"/>
              </a:spcBef>
              <a:buClr>
                <a:schemeClr val="dk1"/>
              </a:buClr>
              <a:buSzPts val="1600"/>
              <a:buNone/>
            </a:pPr>
            <a:r>
              <a:rPr lang="en" sz="1600" dirty="0"/>
              <a:t>73-year-old male with no known past medical history who presented with an out-of-hospital witnessed cardiac arrest on September 8, 2020. He had bystander CPR, AED was placed and had a shockable rhythm defibrillated twice. EMS, patient was found to be in PEA and CPR was continued and was given ACLS until ROSC was achieved. Patient was intubated in the field and initial ECG reportedly showed ST elevations. However, the patient was evaluated by cardiology and was thought tdid not meet criteria for a STEMI. As result, targeted temperature management was started. Cooling duration of 12 hours and rewarming over 12 hours per ICECAP protocol. Rewarming was completed 9/9 @16:09   On September 10, purposeful movement was noted and His neurologic examination today was reported as being reassuring. Patient was being diuresed, however his urine output dropped. Also, lactate was noted to be elevated intermittently, highest of the day was 3. Creatinine was up to 1.19 from 0.8. LFTs were only minimally elevated. His distal extremities were somewhat cool, more proximally they were lukewarm.  over the course of the day, the patient had a new norepinephrine requirement as well as dobutamine.  Transthoracic echocardiogram was done on 9/9/2020 and showed an LVEF of 24%. RV was not well visualized but probably normal. No significant valvular lesions noted. There is mild concentric LVH. There is severe global hypokinesis.   Troponins were noted to be 8.49 at their peak, downtrending 2.16. PA catheter was placed and the patient's RA pressure was measured at approximately 14, PA pressure was 70/54, PA saturation was 56, cardiac output was 3.27, cardiac index is 1.62, SVR was 905. PA pulsatility index was 0.67, cardiac power output is 0.44. Due to the patient's decreased urine output, increasing pressor and inotrope requirement, and decreased ejection fraction in the setting of a presumed VF arrest, the patient was taken for expedited coronary angiogram as well as placement of an intra-aortic balloon pump. The coronary angiogram was without evidence of significant obstructive lesions.   .   Update: 9/14. pt doing much better. hemodynamically stable, off pressors. balloon pump and PAC removed 9/13, urine output and CL improved. Pt extubated, following commands and interacting, although still somewhat confused. Continues on broad spectrum abx.</a:t>
            </a:r>
            <a:endParaRPr sz="1600" dirty="0"/>
          </a:p>
          <a:p>
            <a:pPr marL="0" indent="0">
              <a:lnSpc>
                <a:spcPct val="70000"/>
              </a:lnSpc>
              <a:spcBef>
                <a:spcPts val="0"/>
              </a:spcBef>
              <a:buClr>
                <a:schemeClr val="dk1"/>
              </a:buClr>
              <a:buSzPts val="1600"/>
              <a:buNone/>
            </a:pPr>
            <a:endParaRPr sz="1600" dirty="0"/>
          </a:p>
          <a:p>
            <a:pPr marL="237061" indent="-101597">
              <a:lnSpc>
                <a:spcPct val="70000"/>
              </a:lnSpc>
              <a:spcBef>
                <a:spcPts val="1067"/>
              </a:spcBef>
              <a:buClr>
                <a:schemeClr val="dk1"/>
              </a:buClr>
              <a:buSzPts val="1600"/>
              <a:buNone/>
            </a:pPr>
            <a:endParaRPr sz="2133"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2"/>
        <p:cNvGrpSpPr/>
        <p:nvPr/>
      </p:nvGrpSpPr>
      <p:grpSpPr>
        <a:xfrm>
          <a:off x="0" y="0"/>
          <a:ext cx="0" cy="0"/>
          <a:chOff x="0" y="0"/>
          <a:chExt cx="0" cy="0"/>
        </a:xfrm>
      </p:grpSpPr>
      <p:sp>
        <p:nvSpPr>
          <p:cNvPr id="2423" name="Google Shape;2423;p283"/>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strike="sngStrike"/>
              <a:t>Too much</a:t>
            </a:r>
            <a:r>
              <a:rPr lang="en"/>
              <a:t> - Just enough</a:t>
            </a:r>
            <a:endParaRPr/>
          </a:p>
        </p:txBody>
      </p:sp>
      <p:sp>
        <p:nvSpPr>
          <p:cNvPr id="2424" name="Google Shape;2424;p283"/>
          <p:cNvSpPr txBox="1">
            <a:spLocks noGrp="1"/>
          </p:cNvSpPr>
          <p:nvPr>
            <p:ph type="body" idx="1"/>
          </p:nvPr>
        </p:nvSpPr>
        <p:spPr>
          <a:prstGeom prst="rect">
            <a:avLst/>
          </a:prstGeom>
          <a:noFill/>
          <a:ln>
            <a:noFill/>
          </a:ln>
        </p:spPr>
        <p:txBody>
          <a:bodyPr spcFirstLastPara="1" vert="horz" wrap="square" lIns="91433" tIns="45700" rIns="91433" bIns="45700" rtlCol="0" anchor="t" anchorCtr="0">
            <a:noAutofit/>
          </a:bodyPr>
          <a:lstStyle/>
          <a:p>
            <a:pPr marL="0" indent="0">
              <a:lnSpc>
                <a:spcPct val="100000"/>
              </a:lnSpc>
              <a:spcBef>
                <a:spcPts val="1067"/>
              </a:spcBef>
              <a:buClr>
                <a:srgbClr val="8296B0"/>
              </a:buClr>
              <a:buSzPts val="1600"/>
              <a:buNone/>
            </a:pPr>
            <a:r>
              <a:rPr lang="en"/>
              <a:t>73-year-old male was resuscitated following PEA arrest 9/8/20. Cooling with a definitive cooling device was initiated 9/8/20 at HH:MM and he completed the protocol 9/9/20 at 16:09. TTE 9/9/20 revealed LVEF 24% with severe global hypokinesis. On 9/10/20, the patient began to have decreased urine output, elevated lactate, increased creatinine and developed a vasopressor and inotrope requirement. The patient was taken for a coronary angiogram and intra-aortic balloon pump. The angiogram was without evidence of significant obstructive lesions.   The IABP was removed 9/13, and the patient was taken off pressors 9/14/20. The patient’s clinical status continues to improve.</a:t>
            </a:r>
            <a:endParaRPr>
              <a:solidFill>
                <a:srgbClr val="8296B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284"/>
          <p:cNvSpPr txBox="1">
            <a:spLocks noGrp="1"/>
          </p:cNvSpPr>
          <p:nvPr>
            <p:ph type="title"/>
          </p:nvPr>
        </p:nvSpPr>
        <p:spPr>
          <a:xfrm>
            <a:off x="609600" y="274651"/>
            <a:ext cx="4533200" cy="11432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a:t>Too much - resolution</a:t>
            </a:r>
            <a:endParaRPr/>
          </a:p>
        </p:txBody>
      </p:sp>
      <p:sp>
        <p:nvSpPr>
          <p:cNvPr id="2430" name="Google Shape;2430;p284"/>
          <p:cNvSpPr txBox="1">
            <a:spLocks noGrp="1"/>
          </p:cNvSpPr>
          <p:nvPr>
            <p:ph sz="half" idx="1"/>
          </p:nvPr>
        </p:nvSpPr>
        <p:spPr>
          <a:xfrm>
            <a:off x="3106057" y="35536"/>
            <a:ext cx="4090943" cy="6338000"/>
          </a:xfrm>
          <a:prstGeom prst="rect">
            <a:avLst/>
          </a:prstGeom>
          <a:noFill/>
          <a:ln>
            <a:noFill/>
          </a:ln>
        </p:spPr>
        <p:txBody>
          <a:bodyPr spcFirstLastPara="1" vert="horz" wrap="square" lIns="91433" tIns="45700" rIns="91433" bIns="45700" rtlCol="0" anchor="t" anchorCtr="0">
            <a:noAutofit/>
          </a:bodyPr>
          <a:lstStyle/>
          <a:p>
            <a:pPr marL="0" indent="0">
              <a:lnSpc>
                <a:spcPct val="100000"/>
              </a:lnSpc>
              <a:spcBef>
                <a:spcPts val="1067"/>
              </a:spcBef>
              <a:buClr>
                <a:schemeClr val="dk1"/>
              </a:buClr>
              <a:buSzPts val="800"/>
              <a:buNone/>
            </a:pPr>
            <a:r>
              <a:rPr lang="en" sz="1067" dirty="0"/>
              <a:t>73-year-old male with no known past medical history who presented with an out-of-hospital witnessed cardiac arrest on September 8, 2020. He had bystander CPR, AED was placed and had a shockable rhythm defibrillated twice. EMS, patient was found to be in PEA and CPR was continued and was given ACLS until ROSC was achieved. Patient was intubated in the field and initial ECG reportedly showed ST elevations. However, the patient was evaluated by cardiology and was thought tdid not meet criteria for a STEMI. As result, targeted temperature management was started. Cooling duration of 12 hours and rewarming over 12 hours per ICECAP protocol. Rewarming was completed 9/9 @16:09   On September 10, purposeful movement was noted and His neurologic examination today was reported as being reassuring. Patient was being diuresed, however his urine output dropped. Also, lactate was noted to be elevated intermittently, highest of the day was 3. Creatinine was up to 1.19 from 0.8. LFTs were only minimally elevated. His distal extremities were somewhat cool, more proximally they were lukewarm.  over the course of the day, the patient had a new norepinephrine requirement as well as dobutamine.  Transthoracic echocardiogram was done on 9/9/2020 and showed an LVEF of 24%. RV was not well visualized but probably normal. No significant valvular lesions noted. There is mild concentric LVH. There is severe global hypokinesis.   Troponins were noted to be 8.49 at their peak, downtrending 2.16. PA catheter was placed and the patient's RA pressure was measured at approximately 14, PA pressure was 70/54, PA saturation was 56, cardiac output was 3.27, cardiac index is 1.62, SVR was 905. PA pulsatility index was 0.67, cardiac power output is 0.44. Due to the patient's decreased urine output, increasing pressor and inotrope requirement, and decreased ejection fraction in the setting of a presumed VF arrest, the patient was taken for expedited coronary angiogram as well as placement of an intra-aortic balloon pump. The coronary angiogram was without evidence of significant obstructive lesions.   .   Update: 9/14. pt doing much better. hemodynamically stable, off pressors. balloon pump and PAC removed 9/13, urine output and CL improved. Pt extubated, following commands and interacting, although still somewhat confused. Continues on broad spectrum abx.</a:t>
            </a:r>
            <a:endParaRPr sz="1067" dirty="0"/>
          </a:p>
          <a:p>
            <a:pPr marL="0" indent="0">
              <a:lnSpc>
                <a:spcPct val="100000"/>
              </a:lnSpc>
              <a:spcBef>
                <a:spcPts val="1067"/>
              </a:spcBef>
              <a:buClr>
                <a:schemeClr val="dk1"/>
              </a:buClr>
              <a:buSzPts val="800"/>
              <a:buNone/>
            </a:pPr>
            <a:endParaRPr sz="1067" dirty="0"/>
          </a:p>
          <a:p>
            <a:pPr marL="0" indent="0">
              <a:lnSpc>
                <a:spcPct val="100000"/>
              </a:lnSpc>
              <a:spcBef>
                <a:spcPts val="1067"/>
              </a:spcBef>
              <a:buClr>
                <a:schemeClr val="dk1"/>
              </a:buClr>
              <a:buSzPts val="800"/>
              <a:buNone/>
            </a:pPr>
            <a:endParaRPr sz="1067" dirty="0"/>
          </a:p>
          <a:p>
            <a:pPr marL="0" indent="0">
              <a:lnSpc>
                <a:spcPct val="100000"/>
              </a:lnSpc>
              <a:spcBef>
                <a:spcPts val="1067"/>
              </a:spcBef>
              <a:buClr>
                <a:schemeClr val="dk1"/>
              </a:buClr>
              <a:buSzPts val="800"/>
              <a:buNone/>
            </a:pPr>
            <a:endParaRPr sz="1067" dirty="0"/>
          </a:p>
        </p:txBody>
      </p:sp>
      <p:sp>
        <p:nvSpPr>
          <p:cNvPr id="2431" name="Google Shape;2431;p284"/>
          <p:cNvSpPr txBox="1">
            <a:spLocks noGrp="1"/>
          </p:cNvSpPr>
          <p:nvPr>
            <p:ph sz="half" idx="2"/>
          </p:nvPr>
        </p:nvSpPr>
        <p:spPr>
          <a:xfrm>
            <a:off x="8528451" y="537030"/>
            <a:ext cx="3383600" cy="5050970"/>
          </a:xfrm>
          <a:prstGeom prst="rect">
            <a:avLst/>
          </a:prstGeom>
          <a:noFill/>
          <a:ln>
            <a:noFill/>
          </a:ln>
        </p:spPr>
        <p:txBody>
          <a:bodyPr spcFirstLastPara="1" vert="horz" wrap="square" lIns="91433" tIns="45700" rIns="91433" bIns="45700" rtlCol="0" anchor="t" anchorCtr="0">
            <a:noAutofit/>
          </a:bodyPr>
          <a:lstStyle/>
          <a:p>
            <a:pPr marL="0" indent="0">
              <a:lnSpc>
                <a:spcPct val="100000"/>
              </a:lnSpc>
              <a:spcBef>
                <a:spcPts val="0"/>
              </a:spcBef>
              <a:buClr>
                <a:schemeClr val="dk1"/>
              </a:buClr>
              <a:buSzPts val="800"/>
              <a:buNone/>
            </a:pPr>
            <a:r>
              <a:rPr lang="en" sz="1600" dirty="0"/>
              <a:t>73-year-old male was resuscitated following PEA arrest 9/8/20. Cooling with a definitive cooling device was initiated 9/8/20 at HH:MM and he completed the protocol 9/9/20 at 16:09. TTE 9/9/20 revealed LVEF 24% with severe global hypokinesis. On 9/10/20, the patient began to have decreased urine output, elevated lactate, increased creatinine and developed a vasopressor and inotrope requirement. The patient was taken for a coronary angiogram and intra-aortic balloon pump. The angiogram was without evidence of significant obstructive lesions.   The IABP was removed 9/13, and the patient was taken off pressors 9/14/20. The patient’s clinical status continues to improve.</a:t>
            </a:r>
            <a:endParaRPr sz="1600" dirty="0"/>
          </a:p>
          <a:p>
            <a:pPr marL="0" indent="0">
              <a:lnSpc>
                <a:spcPct val="100000"/>
              </a:lnSpc>
              <a:spcBef>
                <a:spcPts val="0"/>
              </a:spcBef>
              <a:buClr>
                <a:schemeClr val="dk1"/>
              </a:buClr>
              <a:buSzPts val="800"/>
              <a:buNone/>
            </a:pPr>
            <a:endParaRPr sz="1067" dirty="0"/>
          </a:p>
        </p:txBody>
      </p:sp>
      <p:sp>
        <p:nvSpPr>
          <p:cNvPr id="2432" name="Google Shape;2432;p284"/>
          <p:cNvSpPr/>
          <p:nvPr/>
        </p:nvSpPr>
        <p:spPr>
          <a:xfrm>
            <a:off x="7408500" y="2013851"/>
            <a:ext cx="990800" cy="6860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2437" name="Google Shape;2437;p285"/>
          <p:cNvSpPr txBox="1">
            <a:spLocks noGrp="1"/>
          </p:cNvSpPr>
          <p:nvPr>
            <p:ph type="title"/>
          </p:nvPr>
        </p:nvSpPr>
        <p:spPr>
          <a:xfrm>
            <a:off x="628651" y="273844"/>
            <a:ext cx="7886800" cy="994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a:t>Not enough</a:t>
            </a:r>
            <a:endParaRPr/>
          </a:p>
        </p:txBody>
      </p:sp>
      <p:sp>
        <p:nvSpPr>
          <p:cNvPr id="2438" name="Google Shape;2438;p285"/>
          <p:cNvSpPr txBox="1">
            <a:spLocks noGrp="1"/>
          </p:cNvSpPr>
          <p:nvPr>
            <p:ph type="body" idx="1"/>
          </p:nvPr>
        </p:nvSpPr>
        <p:spPr>
          <a:xfrm>
            <a:off x="628651" y="1369219"/>
            <a:ext cx="7886800" cy="3263600"/>
          </a:xfrm>
          <a:prstGeom prst="rect">
            <a:avLst/>
          </a:prstGeom>
          <a:noFill/>
          <a:ln>
            <a:noFill/>
          </a:ln>
        </p:spPr>
        <p:txBody>
          <a:bodyPr spcFirstLastPara="1" vert="horz" wrap="square" lIns="91433" tIns="45700" rIns="91433" bIns="45700" rtlCol="0" anchor="t" anchorCtr="0">
            <a:noAutofit/>
          </a:bodyPr>
          <a:lstStyle/>
          <a:p>
            <a:pPr marL="237061" indent="-228594">
              <a:spcBef>
                <a:spcPts val="0"/>
              </a:spcBef>
              <a:buClr>
                <a:schemeClr val="dk1"/>
              </a:buClr>
              <a:buSzPts val="2100"/>
            </a:pPr>
            <a:r>
              <a:rPr lang="en"/>
              <a:t>Blood culture positive for beta hemolytic strep, left peripheral line. Patient started Levaquin oral tablet qd x 10 days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286"/>
          <p:cNvSpPr txBox="1">
            <a:spLocks noGrp="1"/>
          </p:cNvSpPr>
          <p:nvPr>
            <p:ph type="title"/>
          </p:nvPr>
        </p:nvSpPr>
        <p:spPr>
          <a:xfrm>
            <a:off x="628651" y="273844"/>
            <a:ext cx="7886800" cy="994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strike="sngStrike"/>
              <a:t>Not</a:t>
            </a:r>
            <a:r>
              <a:rPr lang="en"/>
              <a:t> enough</a:t>
            </a:r>
            <a:endParaRPr/>
          </a:p>
        </p:txBody>
      </p:sp>
      <p:sp>
        <p:nvSpPr>
          <p:cNvPr id="2444" name="Google Shape;2444;p286"/>
          <p:cNvSpPr txBox="1">
            <a:spLocks noGrp="1"/>
          </p:cNvSpPr>
          <p:nvPr>
            <p:ph type="body" idx="1"/>
          </p:nvPr>
        </p:nvSpPr>
        <p:spPr>
          <a:xfrm>
            <a:off x="628667" y="1369241"/>
            <a:ext cx="7886800" cy="5100000"/>
          </a:xfrm>
          <a:prstGeom prst="rect">
            <a:avLst/>
          </a:prstGeom>
          <a:noFill/>
          <a:ln>
            <a:noFill/>
          </a:ln>
        </p:spPr>
        <p:txBody>
          <a:bodyPr spcFirstLastPara="1" vert="horz" wrap="square" lIns="91433" tIns="45700" rIns="91433" bIns="45700" rtlCol="0" anchor="t" anchorCtr="0">
            <a:noAutofit/>
          </a:bodyPr>
          <a:lstStyle/>
          <a:p>
            <a:pPr marL="237061" indent="-228594">
              <a:spcBef>
                <a:spcPts val="0"/>
              </a:spcBef>
              <a:buClr>
                <a:schemeClr val="dk1"/>
              </a:buClr>
              <a:buSzPts val="2100"/>
            </a:pPr>
            <a:r>
              <a:rPr lang="en" strike="sngStrike"/>
              <a:t>Blood culture positive for beta hemolytic strep, left peripheral line. Patient started Levaquin 750 mg oral tablet qd x 10 days</a:t>
            </a:r>
            <a:endParaRPr/>
          </a:p>
          <a:p>
            <a:pPr marL="237061" indent="-50799">
              <a:spcBef>
                <a:spcPts val="1067"/>
              </a:spcBef>
              <a:buClr>
                <a:schemeClr val="dk1"/>
              </a:buClr>
              <a:buSzPts val="2100"/>
              <a:buNone/>
            </a:pPr>
            <a:endParaRPr/>
          </a:p>
          <a:p>
            <a:pPr marL="237061" indent="-228594">
              <a:spcBef>
                <a:spcPts val="1067"/>
              </a:spcBef>
              <a:buClr>
                <a:schemeClr val="dk1"/>
              </a:buClr>
              <a:buSzPts val="2100"/>
            </a:pPr>
            <a:r>
              <a:rPr lang="en"/>
              <a:t>A 14 yo with epilepsy was enrolled on 3/15/17 at 9:02PM. On 3/17/17 she had fever, leukocytosis, and underwent a workup for an infectious source. Blood culture grew strep agalactiae sensitive to ceftriaxone and levofloxacin, but no other source was found. She was treated with ceftriaxone IV x 4 days, and levofloxacin PO x 10 days, and had no further fevers.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sp>
        <p:nvSpPr>
          <p:cNvPr id="2449" name="Google Shape;2449;p287"/>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Style points</a:t>
            </a:r>
            <a:endParaRPr/>
          </a:p>
        </p:txBody>
      </p:sp>
      <p:sp>
        <p:nvSpPr>
          <p:cNvPr id="2450" name="Google Shape;2450;p287"/>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Clr>
                <a:schemeClr val="dk1"/>
              </a:buClr>
              <a:buSzPts val="1100"/>
              <a:buNone/>
            </a:pPr>
            <a:r>
              <a:rPr lang="en"/>
              <a:t>Use generic drug names</a:t>
            </a:r>
            <a:endParaRPr/>
          </a:p>
          <a:p>
            <a:pPr marL="0" indent="0">
              <a:spcBef>
                <a:spcPts val="1067"/>
              </a:spcBef>
              <a:buClr>
                <a:schemeClr val="dk1"/>
              </a:buClr>
              <a:buSzPts val="1100"/>
              <a:buNone/>
            </a:pPr>
            <a:endParaRPr/>
          </a:p>
          <a:p>
            <a:pPr marL="0" indent="0">
              <a:spcBef>
                <a:spcPts val="1067"/>
              </a:spcBef>
              <a:buClr>
                <a:schemeClr val="dk1"/>
              </a:buClr>
              <a:buSzPts val="1100"/>
              <a:buNone/>
            </a:pPr>
            <a:r>
              <a:rPr lang="en"/>
              <a:t>Use a spell checker</a:t>
            </a:r>
            <a:endParaRPr/>
          </a:p>
          <a:p>
            <a:pPr marL="0" indent="0">
              <a:spcBef>
                <a:spcPts val="1067"/>
              </a:spcBef>
              <a:buClr>
                <a:schemeClr val="dk1"/>
              </a:buClr>
              <a:buSzPts val="1100"/>
              <a:buNone/>
            </a:pPr>
            <a:endParaRPr/>
          </a:p>
          <a:p>
            <a:pPr marL="0" indent="0">
              <a:spcBef>
                <a:spcPts val="1067"/>
              </a:spcBef>
              <a:buClr>
                <a:schemeClr val="dk1"/>
              </a:buClr>
              <a:buSzPts val="1100"/>
              <a:buNone/>
            </a:pPr>
            <a:r>
              <a:rPr lang="en"/>
              <a:t>Have the site PI read critically</a:t>
            </a:r>
            <a:endParaRPr/>
          </a:p>
          <a:p>
            <a:pPr marL="0" indent="0">
              <a:spcBef>
                <a:spcPts val="1067"/>
              </a:spcBef>
              <a:buClr>
                <a:schemeClr val="dk1"/>
              </a:buClr>
              <a:buSzPts val="1100"/>
              <a:buNone/>
            </a:pPr>
            <a:endParaRPr/>
          </a:p>
          <a:p>
            <a:pPr marL="0" indent="0">
              <a:spcBef>
                <a:spcPts val="1067"/>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sp>
        <p:nvSpPr>
          <p:cNvPr id="2455" name="Google Shape;2455;p288"/>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SAE review process</a:t>
            </a:r>
            <a:endParaRPr/>
          </a:p>
        </p:txBody>
      </p:sp>
      <p:sp>
        <p:nvSpPr>
          <p:cNvPr id="2456" name="Google Shape;2456;p288"/>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None/>
            </a:pPr>
            <a:r>
              <a:rPr lang="en"/>
              <a:t>Site manager review</a:t>
            </a:r>
            <a:endParaRPr/>
          </a:p>
          <a:p>
            <a:pPr marL="0" indent="0">
              <a:spcBef>
                <a:spcPts val="1067"/>
              </a:spcBef>
              <a:buNone/>
            </a:pPr>
            <a:endParaRPr/>
          </a:p>
          <a:p>
            <a:pPr marL="0" indent="0">
              <a:spcBef>
                <a:spcPts val="1067"/>
              </a:spcBef>
              <a:buNone/>
            </a:pPr>
            <a:r>
              <a:rPr lang="en"/>
              <a:t>Internal quality reviewer</a:t>
            </a:r>
            <a:endParaRPr/>
          </a:p>
          <a:p>
            <a:pPr marL="0" indent="0">
              <a:spcBef>
                <a:spcPts val="1067"/>
              </a:spcBef>
              <a:buNone/>
            </a:pPr>
            <a:endParaRPr/>
          </a:p>
          <a:p>
            <a:pPr marL="0" indent="0">
              <a:spcBef>
                <a:spcPts val="1067"/>
              </a:spcBef>
              <a:buNone/>
            </a:pPr>
            <a:r>
              <a:rPr lang="en"/>
              <a:t>Independent medical safety monitor review</a:t>
            </a:r>
            <a:endParaRPr/>
          </a:p>
          <a:p>
            <a:pPr marL="0" indent="0">
              <a:spcBef>
                <a:spcPts val="1067"/>
              </a:spcBef>
              <a:buNone/>
            </a:pPr>
            <a:endParaRPr/>
          </a:p>
          <a:p>
            <a:pPr marL="0" indent="0">
              <a:spcBef>
                <a:spcPts val="1067"/>
              </a:spcBef>
              <a:buNone/>
            </a:pPr>
            <a:r>
              <a:rPr lang="en"/>
              <a:t>MedWatch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sp>
        <p:nvSpPr>
          <p:cNvPr id="2276" name="Google Shape;2276;p262"/>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Adverse Event Reporting in P-ICECAP</a:t>
            </a:r>
            <a:endParaRPr/>
          </a:p>
        </p:txBody>
      </p:sp>
      <p:sp>
        <p:nvSpPr>
          <p:cNvPr id="2277" name="Google Shape;2277;p262"/>
          <p:cNvSpPr txBox="1">
            <a:spLocks noGrp="1"/>
          </p:cNvSpPr>
          <p:nvPr>
            <p:ph sz="half" idx="1"/>
          </p:nvPr>
        </p:nvSpPr>
        <p:spPr>
          <a:prstGeom prst="rect">
            <a:avLst/>
          </a:prstGeom>
        </p:spPr>
        <p:txBody>
          <a:bodyPr spcFirstLastPara="1" vert="horz" wrap="square" lIns="91433" tIns="45700" rIns="91433" bIns="45700" rtlCol="0" anchor="t" anchorCtr="0">
            <a:noAutofit/>
          </a:bodyPr>
          <a:lstStyle/>
          <a:p>
            <a:pPr marL="0" indent="0">
              <a:spcBef>
                <a:spcPts val="1067"/>
              </a:spcBef>
              <a:buNone/>
            </a:pPr>
            <a:r>
              <a:rPr lang="en" sz="2400" dirty="0"/>
              <a:t>Adverse</a:t>
            </a:r>
            <a:endParaRPr sz="2400" dirty="0"/>
          </a:p>
          <a:p>
            <a:pPr marL="0" indent="0">
              <a:spcBef>
                <a:spcPts val="1067"/>
              </a:spcBef>
              <a:buNone/>
            </a:pPr>
            <a:r>
              <a:rPr lang="en" sz="2400" dirty="0"/>
              <a:t>Serious</a:t>
            </a:r>
            <a:endParaRPr sz="2400" dirty="0"/>
          </a:p>
          <a:p>
            <a:pPr marL="0" indent="0">
              <a:spcBef>
                <a:spcPts val="1067"/>
              </a:spcBef>
              <a:buNone/>
            </a:pPr>
            <a:r>
              <a:rPr lang="en" sz="2400" dirty="0"/>
              <a:t>Severity</a:t>
            </a:r>
            <a:endParaRPr sz="2400" dirty="0"/>
          </a:p>
          <a:p>
            <a:pPr marL="0" indent="0">
              <a:spcBef>
                <a:spcPts val="1067"/>
              </a:spcBef>
              <a:buNone/>
            </a:pPr>
            <a:r>
              <a:rPr lang="en" sz="2400" dirty="0"/>
              <a:t>Relatedness</a:t>
            </a:r>
            <a:endParaRPr sz="2400" dirty="0"/>
          </a:p>
          <a:p>
            <a:pPr marL="0" indent="0">
              <a:spcBef>
                <a:spcPts val="1067"/>
              </a:spcBef>
              <a:buNone/>
            </a:pPr>
            <a:endParaRPr dirty="0"/>
          </a:p>
          <a:p>
            <a:pPr marL="0" indent="0">
              <a:spcBef>
                <a:spcPts val="1067"/>
              </a:spcBef>
              <a:buNone/>
            </a:pPr>
            <a:endParaRPr dirty="0"/>
          </a:p>
        </p:txBody>
      </p:sp>
      <p:sp>
        <p:nvSpPr>
          <p:cNvPr id="2278" name="Google Shape;2278;p262"/>
          <p:cNvSpPr txBox="1">
            <a:spLocks noGrp="1"/>
          </p:cNvSpPr>
          <p:nvPr>
            <p:ph sz="half" idx="2"/>
          </p:nvPr>
        </p:nvSpPr>
        <p:spPr>
          <a:prstGeom prst="rect">
            <a:avLst/>
          </a:prstGeom>
        </p:spPr>
        <p:txBody>
          <a:bodyPr spcFirstLastPara="1" vert="horz" wrap="square" lIns="91433" tIns="45700" rIns="91433" bIns="45700" rtlCol="0" anchor="t" anchorCtr="0">
            <a:noAutofit/>
          </a:bodyPr>
          <a:lstStyle/>
          <a:p>
            <a:pPr marL="0" indent="0">
              <a:spcBef>
                <a:spcPts val="1067"/>
              </a:spcBef>
              <a:buNone/>
            </a:pPr>
            <a:r>
              <a:rPr lang="en" sz="2400" dirty="0"/>
              <a:t>Reporting - timelines</a:t>
            </a:r>
            <a:endParaRPr sz="2400" dirty="0"/>
          </a:p>
          <a:p>
            <a:pPr marL="0" indent="0">
              <a:spcBef>
                <a:spcPts val="1067"/>
              </a:spcBef>
              <a:buNone/>
            </a:pPr>
            <a:r>
              <a:rPr lang="en" sz="2400" dirty="0"/>
              <a:t>Naming </a:t>
            </a:r>
            <a:endParaRPr sz="2400" dirty="0"/>
          </a:p>
          <a:p>
            <a:pPr marL="0" indent="0">
              <a:spcBef>
                <a:spcPts val="1067"/>
              </a:spcBef>
              <a:buNone/>
            </a:pPr>
            <a:r>
              <a:rPr lang="en" sz="2400" dirty="0"/>
              <a:t>Event type - Expectedness</a:t>
            </a:r>
            <a:endParaRPr sz="2400" dirty="0"/>
          </a:p>
          <a:p>
            <a:pPr marL="0" indent="0">
              <a:spcBef>
                <a:spcPts val="1067"/>
              </a:spcBef>
              <a:buNone/>
            </a:pPr>
            <a:r>
              <a:rPr lang="en" sz="2400" dirty="0"/>
              <a:t>Narratives</a:t>
            </a:r>
            <a:endParaRPr sz="2400" dirty="0"/>
          </a:p>
          <a:p>
            <a:pPr marL="0" indent="0">
              <a:spcBef>
                <a:spcPts val="1067"/>
              </a:spcBef>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pic>
        <p:nvPicPr>
          <p:cNvPr id="2462" name="Google Shape;2462;p289" descr="~AUT0007"/>
          <p:cNvPicPr preferRelativeResize="0"/>
          <p:nvPr/>
        </p:nvPicPr>
        <p:blipFill rotWithShape="1">
          <a:blip r:embed="rId3">
            <a:alphaModFix/>
          </a:blip>
          <a:srcRect b="13666"/>
          <a:stretch/>
        </p:blipFill>
        <p:spPr>
          <a:xfrm>
            <a:off x="2078837" y="-4062"/>
            <a:ext cx="7790675" cy="5351268"/>
          </a:xfrm>
          <a:prstGeom prst="rect">
            <a:avLst/>
          </a:prstGeom>
          <a:noFill/>
          <a:ln>
            <a:noFill/>
          </a:ln>
        </p:spPr>
      </p:pic>
      <p:sp>
        <p:nvSpPr>
          <p:cNvPr id="2463" name="Google Shape;2463;p289"/>
          <p:cNvSpPr txBox="1"/>
          <p:nvPr/>
        </p:nvSpPr>
        <p:spPr>
          <a:xfrm>
            <a:off x="1902827" y="5334001"/>
            <a:ext cx="8142800" cy="831200"/>
          </a:xfrm>
          <a:prstGeom prst="rect">
            <a:avLst/>
          </a:prstGeom>
          <a:noFill/>
          <a:ln>
            <a:noFill/>
          </a:ln>
        </p:spPr>
        <p:txBody>
          <a:bodyPr spcFirstLastPara="1" wrap="square" lIns="91433" tIns="45700" rIns="91433" bIns="45700" anchor="t" anchorCtr="0">
            <a:noAutofit/>
          </a:bodyPr>
          <a:lstStyle/>
          <a:p>
            <a:pPr algn="ctr"/>
            <a:r>
              <a:rPr lang="en" sz="2400" i="1">
                <a:solidFill>
                  <a:schemeClr val="dk1"/>
                </a:solidFill>
                <a:latin typeface="Bookman Old Style"/>
                <a:ea typeface="Bookman Old Style"/>
                <a:cs typeface="Bookman Old Style"/>
                <a:sym typeface="Bookman Old Style"/>
              </a:rPr>
              <a:t>“I just have to create a few loose ends for other people</a:t>
            </a:r>
            <a:br>
              <a:rPr lang="en" sz="2400" i="1">
                <a:solidFill>
                  <a:schemeClr val="dk1"/>
                </a:solidFill>
                <a:latin typeface="Bookman Old Style"/>
                <a:ea typeface="Bookman Old Style"/>
                <a:cs typeface="Bookman Old Style"/>
                <a:sym typeface="Bookman Old Style"/>
              </a:rPr>
            </a:br>
            <a:r>
              <a:rPr lang="en" sz="2400" i="1">
                <a:solidFill>
                  <a:schemeClr val="dk1"/>
                </a:solidFill>
                <a:latin typeface="Bookman Old Style"/>
                <a:ea typeface="Bookman Old Style"/>
                <a:cs typeface="Bookman Old Style"/>
                <a:sym typeface="Bookman Old Style"/>
              </a:rPr>
              <a:t>to clear up, and then I can out of here.”</a:t>
            </a:r>
            <a:endParaRPr sz="1467"/>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68"/>
        <p:cNvGrpSpPr/>
        <p:nvPr/>
      </p:nvGrpSpPr>
      <p:grpSpPr>
        <a:xfrm>
          <a:off x="0" y="0"/>
          <a:ext cx="0" cy="0"/>
          <a:chOff x="0" y="0"/>
          <a:chExt cx="0" cy="0"/>
        </a:xfrm>
      </p:grpSpPr>
      <p:sp>
        <p:nvSpPr>
          <p:cNvPr id="2469" name="Google Shape;2469;p290"/>
          <p:cNvSpPr txBox="1">
            <a:spLocks noGrp="1"/>
          </p:cNvSpPr>
          <p:nvPr>
            <p:ph type="title"/>
          </p:nvPr>
        </p:nvSpPr>
        <p:spPr>
          <a:xfrm>
            <a:off x="838200" y="365125"/>
            <a:ext cx="10515600" cy="3106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2300"/>
            </a:pPr>
            <a:r>
              <a:rPr lang="en" sz="3067">
                <a:latin typeface="Calibri"/>
                <a:ea typeface="Calibri"/>
                <a:cs typeface="Calibri"/>
                <a:sym typeface="Calibri"/>
              </a:rPr>
              <a:t>While being screened for enrollment in </a:t>
            </a:r>
            <a:r>
              <a:rPr lang="en" sz="3067"/>
              <a:t>P-ICECAP</a:t>
            </a:r>
            <a:r>
              <a:rPr lang="en" sz="3067">
                <a:latin typeface="Calibri"/>
                <a:ea typeface="Calibri"/>
                <a:cs typeface="Calibri"/>
                <a:sym typeface="Calibri"/>
              </a:rPr>
              <a:t>, a 2 yo who had dr</a:t>
            </a:r>
            <a:r>
              <a:rPr lang="en" sz="3067"/>
              <a:t>owned </a:t>
            </a:r>
            <a:r>
              <a:rPr lang="en" sz="3067">
                <a:latin typeface="Calibri"/>
                <a:ea typeface="Calibri"/>
                <a:cs typeface="Calibri"/>
                <a:sym typeface="Calibri"/>
              </a:rPr>
              <a:t>has a prolonged seizure requiring treatment which resolves after several rounds of anticonvulsants.  She is subsequently appropriately enrolled.  Anticonvulsant medications are continued after enrollment as is continuous EEG monitoring.</a:t>
            </a:r>
            <a:br>
              <a:rPr lang="en" sz="3067">
                <a:latin typeface="Calibri"/>
                <a:ea typeface="Calibri"/>
                <a:cs typeface="Calibri"/>
                <a:sym typeface="Calibri"/>
              </a:rPr>
            </a:br>
            <a:endParaRPr sz="1867">
              <a:latin typeface="Calibri"/>
              <a:ea typeface="Calibri"/>
              <a:cs typeface="Calibri"/>
              <a:sym typeface="Calibri"/>
            </a:endParaRPr>
          </a:p>
        </p:txBody>
      </p:sp>
      <p:sp>
        <p:nvSpPr>
          <p:cNvPr id="2470" name="Google Shape;2470;p290"/>
          <p:cNvSpPr txBox="1">
            <a:spLocks noGrp="1"/>
          </p:cNvSpPr>
          <p:nvPr>
            <p:ph sz="half" idx="1"/>
          </p:nvPr>
        </p:nvSpPr>
        <p:spPr>
          <a:xfrm>
            <a:off x="838200" y="3818965"/>
            <a:ext cx="51816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Adverse event? 	Yes / No</a:t>
            </a:r>
            <a:endParaRPr dirty="0"/>
          </a:p>
          <a:p>
            <a:pPr marL="0" indent="0">
              <a:spcBef>
                <a:spcPts val="1067"/>
              </a:spcBef>
              <a:buClr>
                <a:schemeClr val="dk1"/>
              </a:buClr>
              <a:buSzPts val="2100"/>
              <a:buNone/>
            </a:pPr>
            <a:r>
              <a:rPr lang="en" dirty="0"/>
              <a:t>Serious? 		Yes / No</a:t>
            </a:r>
            <a:endParaRPr dirty="0"/>
          </a:p>
          <a:p>
            <a:pPr marL="0" indent="0">
              <a:spcBef>
                <a:spcPts val="1067"/>
              </a:spcBef>
              <a:buClr>
                <a:schemeClr val="dk1"/>
              </a:buClr>
              <a:buSzPts val="2100"/>
              <a:buNone/>
            </a:pPr>
            <a:r>
              <a:rPr lang="en" dirty="0"/>
              <a:t>Expected?	Yes / No</a:t>
            </a:r>
            <a:endParaRPr dirty="0"/>
          </a:p>
        </p:txBody>
      </p:sp>
      <p:sp>
        <p:nvSpPr>
          <p:cNvPr id="2472" name="Google Shape;2472;p290"/>
          <p:cNvSpPr txBox="1">
            <a:spLocks noGrp="1"/>
          </p:cNvSpPr>
          <p:nvPr>
            <p:ph sz="half" idx="2"/>
          </p:nvPr>
        </p:nvSpPr>
        <p:spPr>
          <a:xfrm>
            <a:off x="6172200" y="3818967"/>
            <a:ext cx="59168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Related?	A. Not related</a:t>
            </a:r>
            <a:endParaRPr dirty="0"/>
          </a:p>
          <a:p>
            <a:pPr marL="0" indent="0">
              <a:spcBef>
                <a:spcPts val="1067"/>
              </a:spcBef>
              <a:buClr>
                <a:schemeClr val="dk1"/>
              </a:buClr>
              <a:buSzPts val="2100"/>
              <a:buNone/>
            </a:pPr>
            <a:r>
              <a:rPr lang="en" dirty="0"/>
              <a:t>	B. Unlikely</a:t>
            </a:r>
            <a:endParaRPr dirty="0"/>
          </a:p>
          <a:p>
            <a:pPr marL="0" indent="0">
              <a:spcBef>
                <a:spcPts val="1067"/>
              </a:spcBef>
              <a:buClr>
                <a:schemeClr val="dk1"/>
              </a:buClr>
              <a:buSzPts val="2100"/>
              <a:buNone/>
            </a:pPr>
            <a:r>
              <a:rPr lang="en" dirty="0"/>
              <a:t>	C. Reasonable Possibly</a:t>
            </a:r>
            <a:endParaRPr dirty="0"/>
          </a:p>
          <a:p>
            <a:pPr marL="0" indent="0">
              <a:spcBef>
                <a:spcPts val="1067"/>
              </a:spcBef>
              <a:buClr>
                <a:schemeClr val="dk1"/>
              </a:buClr>
              <a:buSzPts val="2100"/>
              <a:buNone/>
            </a:pPr>
            <a:r>
              <a:rPr lang="en" dirty="0"/>
              <a:t>	D. Definitely</a:t>
            </a:r>
            <a:endParaRPr dirty="0"/>
          </a:p>
          <a:p>
            <a:pPr marL="0" indent="0">
              <a:spcBef>
                <a:spcPts val="1067"/>
              </a:spcBef>
              <a:buClr>
                <a:schemeClr val="dk1"/>
              </a:buClr>
              <a:buSzPts val="2100"/>
              <a:buNone/>
            </a:pPr>
            <a:endParaRPr dirty="0"/>
          </a:p>
          <a:p>
            <a:pPr marL="237061" indent="-50799">
              <a:spcBef>
                <a:spcPts val="1067"/>
              </a:spcBef>
              <a:buClr>
                <a:schemeClr val="dk1"/>
              </a:buClr>
              <a:buSzPts val="2100"/>
              <a:buNone/>
            </a:pPr>
            <a:endParaRPr dirty="0"/>
          </a:p>
        </p:txBody>
      </p:sp>
      <p:sp>
        <p:nvSpPr>
          <p:cNvPr id="2471" name="Google Shape;2471;p290"/>
          <p:cNvSpPr/>
          <p:nvPr/>
        </p:nvSpPr>
        <p:spPr>
          <a:xfrm>
            <a:off x="3086000" y="3818965"/>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7"/>
        <p:cNvGrpSpPr/>
        <p:nvPr/>
      </p:nvGrpSpPr>
      <p:grpSpPr>
        <a:xfrm>
          <a:off x="0" y="0"/>
          <a:ext cx="0" cy="0"/>
          <a:chOff x="0" y="0"/>
          <a:chExt cx="0" cy="0"/>
        </a:xfrm>
      </p:grpSpPr>
      <p:sp>
        <p:nvSpPr>
          <p:cNvPr id="2478" name="Google Shape;2478;p291"/>
          <p:cNvSpPr txBox="1">
            <a:spLocks noGrp="1"/>
          </p:cNvSpPr>
          <p:nvPr>
            <p:ph type="title"/>
          </p:nvPr>
        </p:nvSpPr>
        <p:spPr>
          <a:xfrm>
            <a:off x="838200" y="365125"/>
            <a:ext cx="10515600" cy="3106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2300"/>
            </a:pPr>
            <a:r>
              <a:rPr lang="en" sz="3067"/>
              <a:t>While being screened for enrollment in P-ICECAP, a 2 yo who had drowned has a prolonged seizure requiring treatment which resolves after several rounds of anticonvulsants.  </a:t>
            </a:r>
            <a:r>
              <a:rPr lang="en" sz="3067">
                <a:latin typeface="Calibri"/>
                <a:ea typeface="Calibri"/>
                <a:cs typeface="Calibri"/>
                <a:sym typeface="Calibri"/>
              </a:rPr>
              <a:t>She is subsequently appropriately enrolled.  Anticonvulsant medications are continued after enrollment as is continuous EEG monitoring.  Brief electrographic seizures are seen.  No AED are added or changed.</a:t>
            </a:r>
            <a:endParaRPr sz="1867">
              <a:latin typeface="Calibri"/>
              <a:ea typeface="Calibri"/>
              <a:cs typeface="Calibri"/>
              <a:sym typeface="Calibri"/>
            </a:endParaRPr>
          </a:p>
        </p:txBody>
      </p:sp>
      <p:sp>
        <p:nvSpPr>
          <p:cNvPr id="2479" name="Google Shape;2479;p291"/>
          <p:cNvSpPr txBox="1">
            <a:spLocks noGrp="1"/>
          </p:cNvSpPr>
          <p:nvPr>
            <p:ph sz="half" idx="1"/>
          </p:nvPr>
        </p:nvSpPr>
        <p:spPr>
          <a:xfrm>
            <a:off x="838200" y="3818965"/>
            <a:ext cx="51816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Adverse event? 	Yes / No</a:t>
            </a:r>
            <a:endParaRPr dirty="0"/>
          </a:p>
          <a:p>
            <a:pPr marL="0" indent="0">
              <a:spcBef>
                <a:spcPts val="1067"/>
              </a:spcBef>
              <a:buClr>
                <a:schemeClr val="dk1"/>
              </a:buClr>
              <a:buSzPts val="2100"/>
              <a:buNone/>
            </a:pPr>
            <a:r>
              <a:rPr lang="en" dirty="0"/>
              <a:t>Serious? 		Yes / No</a:t>
            </a:r>
            <a:endParaRPr dirty="0"/>
          </a:p>
          <a:p>
            <a:pPr marL="0" indent="0">
              <a:spcBef>
                <a:spcPts val="1067"/>
              </a:spcBef>
              <a:buClr>
                <a:schemeClr val="dk1"/>
              </a:buClr>
              <a:buSzPts val="2100"/>
              <a:buNone/>
            </a:pPr>
            <a:r>
              <a:rPr lang="en" dirty="0"/>
              <a:t>Expected?	Yes / No</a:t>
            </a:r>
            <a:endParaRPr dirty="0"/>
          </a:p>
        </p:txBody>
      </p:sp>
      <p:sp>
        <p:nvSpPr>
          <p:cNvPr id="2480" name="Google Shape;2480;p291"/>
          <p:cNvSpPr txBox="1">
            <a:spLocks noGrp="1"/>
          </p:cNvSpPr>
          <p:nvPr>
            <p:ph sz="half" idx="2"/>
          </p:nvPr>
        </p:nvSpPr>
        <p:spPr>
          <a:xfrm>
            <a:off x="6172200" y="3818967"/>
            <a:ext cx="60196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Related?	A. Not related</a:t>
            </a:r>
            <a:endParaRPr dirty="0"/>
          </a:p>
          <a:p>
            <a:pPr marL="0" indent="0">
              <a:spcBef>
                <a:spcPts val="1067"/>
              </a:spcBef>
              <a:buClr>
                <a:schemeClr val="dk1"/>
              </a:buClr>
              <a:buSzPts val="2100"/>
              <a:buNone/>
            </a:pPr>
            <a:r>
              <a:rPr lang="en" dirty="0"/>
              <a:t>	B. Unlikely</a:t>
            </a:r>
            <a:endParaRPr dirty="0"/>
          </a:p>
          <a:p>
            <a:pPr marL="0" indent="0">
              <a:spcBef>
                <a:spcPts val="1067"/>
              </a:spcBef>
              <a:buClr>
                <a:schemeClr val="dk1"/>
              </a:buClr>
              <a:buSzPts val="2100"/>
              <a:buNone/>
            </a:pPr>
            <a:r>
              <a:rPr lang="en" dirty="0"/>
              <a:t>	C. Reasonable Possibly</a:t>
            </a:r>
            <a:endParaRPr dirty="0"/>
          </a:p>
          <a:p>
            <a:pPr marL="0" indent="0">
              <a:spcBef>
                <a:spcPts val="1067"/>
              </a:spcBef>
              <a:buClr>
                <a:schemeClr val="dk1"/>
              </a:buClr>
              <a:buSzPts val="2100"/>
              <a:buNone/>
            </a:pPr>
            <a:r>
              <a:rPr lang="en" dirty="0"/>
              <a:t>	D. Definitely</a:t>
            </a:r>
            <a:endParaRPr dirty="0"/>
          </a:p>
        </p:txBody>
      </p:sp>
      <p:sp>
        <p:nvSpPr>
          <p:cNvPr id="2481" name="Google Shape;2481;p291"/>
          <p:cNvSpPr/>
          <p:nvPr/>
        </p:nvSpPr>
        <p:spPr>
          <a:xfrm>
            <a:off x="3086000" y="3818965"/>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6"/>
        <p:cNvGrpSpPr/>
        <p:nvPr/>
      </p:nvGrpSpPr>
      <p:grpSpPr>
        <a:xfrm>
          <a:off x="0" y="0"/>
          <a:ext cx="0" cy="0"/>
          <a:chOff x="0" y="0"/>
          <a:chExt cx="0" cy="0"/>
        </a:xfrm>
      </p:grpSpPr>
      <p:sp>
        <p:nvSpPr>
          <p:cNvPr id="2487" name="Google Shape;2487;p292"/>
          <p:cNvSpPr txBox="1">
            <a:spLocks noGrp="1"/>
          </p:cNvSpPr>
          <p:nvPr>
            <p:ph type="title"/>
          </p:nvPr>
        </p:nvSpPr>
        <p:spPr>
          <a:xfrm>
            <a:off x="838200" y="365125"/>
            <a:ext cx="10515600" cy="3106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2300"/>
            </a:pPr>
            <a:r>
              <a:rPr lang="en" sz="3067"/>
              <a:t>While being screened for enrollment in P-ICECAP, a 2 yo who had drowned has a prolonged seizure requiring treatment which resolves after several rounds of anticonvulsants.  </a:t>
            </a:r>
            <a:r>
              <a:rPr lang="en" sz="3067">
                <a:latin typeface="Calibri"/>
                <a:ea typeface="Calibri"/>
                <a:cs typeface="Calibri"/>
                <a:sym typeface="Calibri"/>
              </a:rPr>
              <a:t>She is subsequently appropriately enrolled.  Despite continued anticonvulsants she develops more seizures in the ICU, and her propofol is titrated up from mild sedation to burst suppression.</a:t>
            </a:r>
            <a:endParaRPr sz="1867">
              <a:latin typeface="Calibri"/>
              <a:ea typeface="Calibri"/>
              <a:cs typeface="Calibri"/>
              <a:sym typeface="Calibri"/>
            </a:endParaRPr>
          </a:p>
        </p:txBody>
      </p:sp>
      <p:sp>
        <p:nvSpPr>
          <p:cNvPr id="2488" name="Google Shape;2488;p292"/>
          <p:cNvSpPr txBox="1">
            <a:spLocks noGrp="1"/>
          </p:cNvSpPr>
          <p:nvPr>
            <p:ph sz="half" idx="1"/>
          </p:nvPr>
        </p:nvSpPr>
        <p:spPr>
          <a:xfrm>
            <a:off x="838200" y="3818965"/>
            <a:ext cx="51816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Adverse event? 	Yes / No</a:t>
            </a:r>
            <a:endParaRPr dirty="0"/>
          </a:p>
          <a:p>
            <a:pPr marL="0" indent="0">
              <a:spcBef>
                <a:spcPts val="1067"/>
              </a:spcBef>
              <a:buClr>
                <a:schemeClr val="dk1"/>
              </a:buClr>
              <a:buSzPts val="2100"/>
              <a:buNone/>
            </a:pPr>
            <a:r>
              <a:rPr lang="en" dirty="0"/>
              <a:t>Serious? 		Yes / No</a:t>
            </a:r>
            <a:endParaRPr dirty="0"/>
          </a:p>
          <a:p>
            <a:pPr marL="0" indent="0">
              <a:spcBef>
                <a:spcPts val="1067"/>
              </a:spcBef>
              <a:buClr>
                <a:schemeClr val="dk1"/>
              </a:buClr>
              <a:buSzPts val="2100"/>
              <a:buNone/>
            </a:pPr>
            <a:r>
              <a:rPr lang="en" dirty="0"/>
              <a:t>Expected?	Yes / No</a:t>
            </a:r>
            <a:endParaRPr dirty="0"/>
          </a:p>
        </p:txBody>
      </p:sp>
      <p:sp>
        <p:nvSpPr>
          <p:cNvPr id="2489" name="Google Shape;2489;p292"/>
          <p:cNvSpPr txBox="1">
            <a:spLocks noGrp="1"/>
          </p:cNvSpPr>
          <p:nvPr>
            <p:ph sz="half" idx="2"/>
          </p:nvPr>
        </p:nvSpPr>
        <p:spPr>
          <a:xfrm>
            <a:off x="6172200" y="3818967"/>
            <a:ext cx="60200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Related?	A. Not related</a:t>
            </a:r>
            <a:endParaRPr dirty="0"/>
          </a:p>
          <a:p>
            <a:pPr marL="0" indent="0">
              <a:spcBef>
                <a:spcPts val="1067"/>
              </a:spcBef>
              <a:buClr>
                <a:schemeClr val="dk1"/>
              </a:buClr>
              <a:buSzPts val="2100"/>
              <a:buNone/>
            </a:pPr>
            <a:r>
              <a:rPr lang="en" dirty="0"/>
              <a:t>	B. Unlikely</a:t>
            </a:r>
            <a:endParaRPr dirty="0"/>
          </a:p>
          <a:p>
            <a:pPr marL="0" indent="0">
              <a:spcBef>
                <a:spcPts val="1067"/>
              </a:spcBef>
              <a:buClr>
                <a:schemeClr val="dk1"/>
              </a:buClr>
              <a:buSzPts val="2100"/>
              <a:buNone/>
            </a:pPr>
            <a:r>
              <a:rPr lang="en" dirty="0"/>
              <a:t>	C. Reasonable Possibly</a:t>
            </a:r>
            <a:endParaRPr dirty="0"/>
          </a:p>
          <a:p>
            <a:pPr marL="0" indent="0">
              <a:spcBef>
                <a:spcPts val="1067"/>
              </a:spcBef>
              <a:buClr>
                <a:schemeClr val="dk1"/>
              </a:buClr>
              <a:buSzPts val="2100"/>
              <a:buNone/>
            </a:pPr>
            <a:r>
              <a:rPr lang="en" dirty="0"/>
              <a:t>	D. Definitely</a:t>
            </a:r>
            <a:endParaRPr dirty="0"/>
          </a:p>
          <a:p>
            <a:pPr marL="0" indent="0">
              <a:spcBef>
                <a:spcPts val="1067"/>
              </a:spcBef>
              <a:buClr>
                <a:schemeClr val="dk1"/>
              </a:buClr>
              <a:buSzPts val="2100"/>
              <a:buNone/>
            </a:pPr>
            <a:endParaRPr dirty="0"/>
          </a:p>
          <a:p>
            <a:pPr marL="237061" indent="-50799">
              <a:spcBef>
                <a:spcPts val="1067"/>
              </a:spcBef>
              <a:buClr>
                <a:schemeClr val="dk1"/>
              </a:buClr>
              <a:buSzPts val="2100"/>
              <a:buNone/>
            </a:pPr>
            <a:endParaRPr dirty="0"/>
          </a:p>
        </p:txBody>
      </p:sp>
      <p:sp>
        <p:nvSpPr>
          <p:cNvPr id="2490" name="Google Shape;2490;p292"/>
          <p:cNvSpPr/>
          <p:nvPr/>
        </p:nvSpPr>
        <p:spPr>
          <a:xfrm>
            <a:off x="2525992" y="3815189"/>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491" name="Google Shape;2491;p292"/>
          <p:cNvSpPr/>
          <p:nvPr/>
        </p:nvSpPr>
        <p:spPr>
          <a:xfrm>
            <a:off x="2560120" y="4370109"/>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492" name="Google Shape;2492;p292"/>
          <p:cNvSpPr/>
          <p:nvPr/>
        </p:nvSpPr>
        <p:spPr>
          <a:xfrm>
            <a:off x="2560120" y="4888651"/>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493" name="Google Shape;2493;p292"/>
          <p:cNvSpPr/>
          <p:nvPr/>
        </p:nvSpPr>
        <p:spPr>
          <a:xfrm>
            <a:off x="6813904" y="3815189"/>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98"/>
        <p:cNvGrpSpPr/>
        <p:nvPr/>
      </p:nvGrpSpPr>
      <p:grpSpPr>
        <a:xfrm>
          <a:off x="0" y="0"/>
          <a:ext cx="0" cy="0"/>
          <a:chOff x="0" y="0"/>
          <a:chExt cx="0" cy="0"/>
        </a:xfrm>
      </p:grpSpPr>
      <p:sp>
        <p:nvSpPr>
          <p:cNvPr id="2502" name="Google Shape;2502;p293"/>
          <p:cNvSpPr txBox="1">
            <a:spLocks noGrp="1"/>
          </p:cNvSpPr>
          <p:nvPr>
            <p:ph sz="half" idx="2"/>
          </p:nvPr>
        </p:nvSpPr>
        <p:spPr>
          <a:xfrm>
            <a:off x="6172200" y="3818967"/>
            <a:ext cx="60200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Related?	A. Not related</a:t>
            </a:r>
            <a:endParaRPr dirty="0"/>
          </a:p>
          <a:p>
            <a:pPr marL="0" indent="0">
              <a:spcBef>
                <a:spcPts val="1067"/>
              </a:spcBef>
              <a:buClr>
                <a:schemeClr val="dk1"/>
              </a:buClr>
              <a:buSzPts val="2100"/>
              <a:buNone/>
            </a:pPr>
            <a:r>
              <a:rPr lang="en" dirty="0"/>
              <a:t>	B. Unlikely</a:t>
            </a:r>
            <a:endParaRPr dirty="0"/>
          </a:p>
          <a:p>
            <a:pPr marL="0" indent="0">
              <a:spcBef>
                <a:spcPts val="1067"/>
              </a:spcBef>
              <a:buClr>
                <a:schemeClr val="dk1"/>
              </a:buClr>
              <a:buSzPts val="2100"/>
              <a:buNone/>
            </a:pPr>
            <a:r>
              <a:rPr lang="en" dirty="0"/>
              <a:t>	C. Reasonable Possibly</a:t>
            </a:r>
            <a:endParaRPr dirty="0"/>
          </a:p>
          <a:p>
            <a:pPr marL="0" indent="0">
              <a:spcBef>
                <a:spcPts val="1067"/>
              </a:spcBef>
              <a:buClr>
                <a:schemeClr val="dk1"/>
              </a:buClr>
              <a:buSzPts val="2100"/>
              <a:buNone/>
            </a:pPr>
            <a:r>
              <a:rPr lang="en" dirty="0"/>
              <a:t>	D. Definitely</a:t>
            </a:r>
            <a:endParaRPr dirty="0"/>
          </a:p>
          <a:p>
            <a:pPr marL="0" indent="0">
              <a:spcBef>
                <a:spcPts val="1067"/>
              </a:spcBef>
              <a:buClr>
                <a:schemeClr val="dk1"/>
              </a:buClr>
              <a:buSzPts val="2100"/>
              <a:buNone/>
            </a:pPr>
            <a:endParaRPr dirty="0"/>
          </a:p>
          <a:p>
            <a:pPr marL="237061" indent="-50799">
              <a:spcBef>
                <a:spcPts val="1067"/>
              </a:spcBef>
              <a:buClr>
                <a:schemeClr val="dk1"/>
              </a:buClr>
              <a:buSzPts val="2100"/>
              <a:buNone/>
            </a:pPr>
            <a:endParaRPr dirty="0"/>
          </a:p>
        </p:txBody>
      </p:sp>
      <p:sp>
        <p:nvSpPr>
          <p:cNvPr id="2499" name="Google Shape;2499;p293"/>
          <p:cNvSpPr/>
          <p:nvPr/>
        </p:nvSpPr>
        <p:spPr>
          <a:xfrm>
            <a:off x="6914680" y="4351058"/>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00" name="Google Shape;2500;p293"/>
          <p:cNvSpPr txBox="1">
            <a:spLocks noGrp="1"/>
          </p:cNvSpPr>
          <p:nvPr>
            <p:ph type="title"/>
          </p:nvPr>
        </p:nvSpPr>
        <p:spPr>
          <a:xfrm>
            <a:off x="838200" y="365125"/>
            <a:ext cx="10515600" cy="3106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2300"/>
            </a:pPr>
            <a:r>
              <a:rPr lang="en" sz="3067">
                <a:latin typeface="Calibri"/>
                <a:ea typeface="Calibri"/>
                <a:cs typeface="Calibri"/>
                <a:sym typeface="Calibri"/>
              </a:rPr>
              <a:t>An </a:t>
            </a:r>
            <a:r>
              <a:rPr lang="en" sz="3067"/>
              <a:t>8</a:t>
            </a:r>
            <a:r>
              <a:rPr lang="en" sz="3067">
                <a:latin typeface="Calibri"/>
                <a:ea typeface="Calibri"/>
                <a:cs typeface="Calibri"/>
                <a:sym typeface="Calibri"/>
              </a:rPr>
              <a:t> yo with </a:t>
            </a:r>
            <a:r>
              <a:rPr lang="en" sz="3067"/>
              <a:t>asthma arrests and </a:t>
            </a:r>
            <a:r>
              <a:rPr lang="en" sz="3067">
                <a:latin typeface="Calibri"/>
                <a:ea typeface="Calibri"/>
                <a:cs typeface="Calibri"/>
                <a:sym typeface="Calibri"/>
              </a:rPr>
              <a:t>aspirates while being endotracheally intubated</a:t>
            </a:r>
            <a:r>
              <a:rPr lang="en" sz="3067"/>
              <a:t>.  He</a:t>
            </a:r>
            <a:r>
              <a:rPr lang="en" sz="3067">
                <a:latin typeface="Calibri"/>
                <a:ea typeface="Calibri"/>
                <a:cs typeface="Calibri"/>
                <a:sym typeface="Calibri"/>
              </a:rPr>
              <a:t> is resuscitated </a:t>
            </a:r>
            <a:r>
              <a:rPr lang="en" sz="3067"/>
              <a:t>and </a:t>
            </a:r>
            <a:r>
              <a:rPr lang="en" sz="3067">
                <a:latin typeface="Calibri"/>
                <a:ea typeface="Calibri"/>
                <a:cs typeface="Calibri"/>
                <a:sym typeface="Calibri"/>
              </a:rPr>
              <a:t>appropriately enrolled in </a:t>
            </a:r>
            <a:r>
              <a:rPr lang="en" sz="3067"/>
              <a:t>P-ICECAP</a:t>
            </a:r>
            <a:r>
              <a:rPr lang="en" sz="3067">
                <a:latin typeface="Calibri"/>
                <a:ea typeface="Calibri"/>
                <a:cs typeface="Calibri"/>
                <a:sym typeface="Calibri"/>
              </a:rPr>
              <a:t>.  On hospital day </a:t>
            </a:r>
            <a:r>
              <a:rPr lang="en" sz="3067"/>
              <a:t>3</a:t>
            </a:r>
            <a:r>
              <a:rPr lang="en" sz="3067">
                <a:latin typeface="Calibri"/>
                <a:ea typeface="Calibri"/>
                <a:cs typeface="Calibri"/>
                <a:sym typeface="Calibri"/>
              </a:rPr>
              <a:t>, he develops pneumonia and his PEEP is increased to improve recruitment.  Three hours later he decompensat</a:t>
            </a:r>
            <a:r>
              <a:rPr lang="en" sz="3067"/>
              <a:t>es from a</a:t>
            </a:r>
            <a:r>
              <a:rPr lang="en" sz="3067">
                <a:latin typeface="Calibri"/>
                <a:ea typeface="Calibri"/>
                <a:cs typeface="Calibri"/>
                <a:sym typeface="Calibri"/>
              </a:rPr>
              <a:t> pneumothorax.  A chest tube is placed without complications. </a:t>
            </a:r>
            <a:endParaRPr sz="1867">
              <a:latin typeface="Calibri"/>
              <a:ea typeface="Calibri"/>
              <a:cs typeface="Calibri"/>
              <a:sym typeface="Calibri"/>
            </a:endParaRPr>
          </a:p>
        </p:txBody>
      </p:sp>
      <p:sp>
        <p:nvSpPr>
          <p:cNvPr id="2501" name="Google Shape;2501;p293"/>
          <p:cNvSpPr txBox="1">
            <a:spLocks noGrp="1"/>
          </p:cNvSpPr>
          <p:nvPr>
            <p:ph sz="half" idx="1"/>
          </p:nvPr>
        </p:nvSpPr>
        <p:spPr>
          <a:xfrm>
            <a:off x="838200" y="3818965"/>
            <a:ext cx="51816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Adverse event? 	Yes / No</a:t>
            </a:r>
            <a:endParaRPr dirty="0"/>
          </a:p>
          <a:p>
            <a:pPr marL="0" indent="0">
              <a:spcBef>
                <a:spcPts val="1067"/>
              </a:spcBef>
              <a:buClr>
                <a:schemeClr val="dk1"/>
              </a:buClr>
              <a:buSzPts val="2100"/>
              <a:buNone/>
            </a:pPr>
            <a:r>
              <a:rPr lang="en" dirty="0"/>
              <a:t>Serious? 		Yes / No</a:t>
            </a:r>
            <a:endParaRPr dirty="0"/>
          </a:p>
          <a:p>
            <a:pPr marL="0" indent="0">
              <a:spcBef>
                <a:spcPts val="1067"/>
              </a:spcBef>
              <a:buClr>
                <a:schemeClr val="dk1"/>
              </a:buClr>
              <a:buSzPts val="2100"/>
              <a:buNone/>
            </a:pPr>
            <a:r>
              <a:rPr lang="en" dirty="0"/>
              <a:t>Expected?	Yes / No</a:t>
            </a:r>
            <a:endParaRPr dirty="0"/>
          </a:p>
        </p:txBody>
      </p:sp>
      <p:sp>
        <p:nvSpPr>
          <p:cNvPr id="2503" name="Google Shape;2503;p293"/>
          <p:cNvSpPr/>
          <p:nvPr/>
        </p:nvSpPr>
        <p:spPr>
          <a:xfrm>
            <a:off x="2557617" y="3843229"/>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04" name="Google Shape;2504;p293"/>
          <p:cNvSpPr/>
          <p:nvPr/>
        </p:nvSpPr>
        <p:spPr>
          <a:xfrm>
            <a:off x="2557617" y="4351058"/>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05" name="Google Shape;2505;p293"/>
          <p:cNvSpPr/>
          <p:nvPr/>
        </p:nvSpPr>
        <p:spPr>
          <a:xfrm>
            <a:off x="2557617" y="4905978"/>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511" name="Google Shape;2511;p294"/>
          <p:cNvSpPr txBox="1">
            <a:spLocks noGrp="1"/>
          </p:cNvSpPr>
          <p:nvPr>
            <p:ph type="title"/>
          </p:nvPr>
        </p:nvSpPr>
        <p:spPr>
          <a:xfrm>
            <a:off x="838200" y="365125"/>
            <a:ext cx="10515600" cy="3106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2300"/>
            </a:pPr>
            <a:r>
              <a:rPr lang="en" sz="2800" dirty="0">
                <a:latin typeface="Calibri"/>
                <a:ea typeface="Calibri"/>
                <a:cs typeface="Calibri"/>
                <a:sym typeface="Calibri"/>
              </a:rPr>
              <a:t>A </a:t>
            </a:r>
            <a:r>
              <a:rPr lang="en" sz="2800" dirty="0"/>
              <a:t>17</a:t>
            </a:r>
            <a:r>
              <a:rPr lang="en" sz="2800" dirty="0">
                <a:latin typeface="Calibri"/>
                <a:ea typeface="Calibri"/>
                <a:cs typeface="Calibri"/>
                <a:sym typeface="Calibri"/>
              </a:rPr>
              <a:t> yo </a:t>
            </a:r>
            <a:r>
              <a:rPr lang="en" sz="2800" dirty="0"/>
              <a:t>who arrested from an opioid overdose is resuscitated, </a:t>
            </a:r>
            <a:r>
              <a:rPr lang="en" sz="2800" dirty="0">
                <a:latin typeface="Calibri"/>
                <a:ea typeface="Calibri"/>
                <a:cs typeface="Calibri"/>
                <a:sym typeface="Calibri"/>
              </a:rPr>
              <a:t>appropriately enrolled in </a:t>
            </a:r>
            <a:r>
              <a:rPr lang="en" sz="2800" dirty="0"/>
              <a:t>P-ICECAP, and randomized to 96 hours cooling duration. Temperature is monitored only with an esophageal probe.</a:t>
            </a:r>
            <a:r>
              <a:rPr lang="en" sz="2800" dirty="0">
                <a:latin typeface="Calibri"/>
                <a:ea typeface="Calibri"/>
                <a:cs typeface="Calibri"/>
                <a:sym typeface="Calibri"/>
              </a:rPr>
              <a:t> At 90 hours, his nurse notices that the </a:t>
            </a:r>
            <a:r>
              <a:rPr lang="en" sz="2800" dirty="0"/>
              <a:t>esophageal probe has backed out into the pharynx. When advanced back into the esophagus, the temperature is noted to be 29 degrees, but then corrects to 33 over the next hour.</a:t>
            </a:r>
            <a:endParaRPr sz="1800" dirty="0">
              <a:latin typeface="Calibri"/>
              <a:ea typeface="Calibri"/>
              <a:cs typeface="Calibri"/>
              <a:sym typeface="Calibri"/>
            </a:endParaRPr>
          </a:p>
        </p:txBody>
      </p:sp>
      <p:sp>
        <p:nvSpPr>
          <p:cNvPr id="2512" name="Google Shape;2512;p294"/>
          <p:cNvSpPr txBox="1">
            <a:spLocks noGrp="1"/>
          </p:cNvSpPr>
          <p:nvPr>
            <p:ph sz="half" idx="1"/>
          </p:nvPr>
        </p:nvSpPr>
        <p:spPr>
          <a:xfrm>
            <a:off x="838200" y="3818965"/>
            <a:ext cx="51816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Adverse event? 	Yes / No</a:t>
            </a:r>
            <a:endParaRPr dirty="0"/>
          </a:p>
          <a:p>
            <a:pPr marL="0" indent="0">
              <a:spcBef>
                <a:spcPts val="1067"/>
              </a:spcBef>
              <a:buClr>
                <a:schemeClr val="dk1"/>
              </a:buClr>
              <a:buSzPts val="2100"/>
              <a:buNone/>
            </a:pPr>
            <a:r>
              <a:rPr lang="en" dirty="0"/>
              <a:t>Serious? 		Yes / No</a:t>
            </a:r>
            <a:endParaRPr dirty="0"/>
          </a:p>
          <a:p>
            <a:pPr marL="0" indent="0">
              <a:spcBef>
                <a:spcPts val="1067"/>
              </a:spcBef>
              <a:buClr>
                <a:schemeClr val="dk1"/>
              </a:buClr>
              <a:buSzPts val="2100"/>
              <a:buNone/>
            </a:pPr>
            <a:r>
              <a:rPr lang="en" dirty="0"/>
              <a:t>Expected?	Yes / No</a:t>
            </a:r>
            <a:endParaRPr dirty="0"/>
          </a:p>
        </p:txBody>
      </p:sp>
      <p:sp>
        <p:nvSpPr>
          <p:cNvPr id="2513" name="Google Shape;2513;p294"/>
          <p:cNvSpPr txBox="1">
            <a:spLocks noGrp="1"/>
          </p:cNvSpPr>
          <p:nvPr>
            <p:ph sz="half" idx="2"/>
          </p:nvPr>
        </p:nvSpPr>
        <p:spPr>
          <a:xfrm>
            <a:off x="6172200" y="3818967"/>
            <a:ext cx="60196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Related?	A. Not related</a:t>
            </a:r>
            <a:endParaRPr dirty="0"/>
          </a:p>
          <a:p>
            <a:pPr marL="0" indent="0">
              <a:spcBef>
                <a:spcPts val="1067"/>
              </a:spcBef>
              <a:buClr>
                <a:schemeClr val="dk1"/>
              </a:buClr>
              <a:buSzPts val="2100"/>
              <a:buNone/>
            </a:pPr>
            <a:r>
              <a:rPr lang="en" dirty="0"/>
              <a:t>	B. Unlikely</a:t>
            </a:r>
            <a:endParaRPr dirty="0"/>
          </a:p>
          <a:p>
            <a:pPr marL="0" indent="0">
              <a:spcBef>
                <a:spcPts val="1067"/>
              </a:spcBef>
              <a:buClr>
                <a:schemeClr val="dk1"/>
              </a:buClr>
              <a:buSzPts val="2100"/>
              <a:buNone/>
            </a:pPr>
            <a:r>
              <a:rPr lang="en" dirty="0"/>
              <a:t>	C. Reasonable Possibly</a:t>
            </a:r>
            <a:endParaRPr dirty="0"/>
          </a:p>
          <a:p>
            <a:pPr marL="0" indent="0">
              <a:spcBef>
                <a:spcPts val="1067"/>
              </a:spcBef>
              <a:buClr>
                <a:schemeClr val="dk1"/>
              </a:buClr>
              <a:buSzPts val="2100"/>
              <a:buNone/>
            </a:pPr>
            <a:r>
              <a:rPr lang="en" dirty="0"/>
              <a:t>	D. Definitely</a:t>
            </a:r>
            <a:endParaRPr dirty="0"/>
          </a:p>
          <a:p>
            <a:pPr marL="0" indent="0">
              <a:spcBef>
                <a:spcPts val="1067"/>
              </a:spcBef>
              <a:buClr>
                <a:schemeClr val="dk1"/>
              </a:buClr>
              <a:buSzPts val="2100"/>
              <a:buNone/>
            </a:pPr>
            <a:endParaRPr dirty="0"/>
          </a:p>
          <a:p>
            <a:pPr marL="237061" indent="-50799">
              <a:spcBef>
                <a:spcPts val="1067"/>
              </a:spcBef>
              <a:buClr>
                <a:schemeClr val="dk1"/>
              </a:buClr>
              <a:buSzPts val="2100"/>
              <a:buNone/>
            </a:pPr>
            <a:endParaRPr dirty="0"/>
          </a:p>
        </p:txBody>
      </p:sp>
      <p:sp>
        <p:nvSpPr>
          <p:cNvPr id="2514" name="Google Shape;2514;p294"/>
          <p:cNvSpPr/>
          <p:nvPr/>
        </p:nvSpPr>
        <p:spPr>
          <a:xfrm>
            <a:off x="2587880" y="3849280"/>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15" name="Google Shape;2515;p294"/>
          <p:cNvSpPr/>
          <p:nvPr/>
        </p:nvSpPr>
        <p:spPr>
          <a:xfrm>
            <a:off x="2587880" y="4387320"/>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16" name="Google Shape;2516;p294"/>
          <p:cNvSpPr/>
          <p:nvPr/>
        </p:nvSpPr>
        <p:spPr>
          <a:xfrm>
            <a:off x="2587880" y="4807365"/>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17" name="Google Shape;2517;p294"/>
          <p:cNvSpPr/>
          <p:nvPr/>
        </p:nvSpPr>
        <p:spPr>
          <a:xfrm>
            <a:off x="6837231" y="4807365"/>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2"/>
        <p:cNvGrpSpPr/>
        <p:nvPr/>
      </p:nvGrpSpPr>
      <p:grpSpPr>
        <a:xfrm>
          <a:off x="0" y="0"/>
          <a:ext cx="0" cy="0"/>
          <a:chOff x="0" y="0"/>
          <a:chExt cx="0" cy="0"/>
        </a:xfrm>
      </p:grpSpPr>
      <p:sp>
        <p:nvSpPr>
          <p:cNvPr id="2523" name="Google Shape;2523;p295"/>
          <p:cNvSpPr txBox="1">
            <a:spLocks noGrp="1"/>
          </p:cNvSpPr>
          <p:nvPr>
            <p:ph type="title"/>
          </p:nvPr>
        </p:nvSpPr>
        <p:spPr>
          <a:xfrm>
            <a:off x="838200" y="365125"/>
            <a:ext cx="10515600" cy="3106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2300"/>
            </a:pPr>
            <a:r>
              <a:rPr lang="en" sz="3067">
                <a:latin typeface="Calibri"/>
                <a:ea typeface="Calibri"/>
                <a:cs typeface="Calibri"/>
                <a:sym typeface="Calibri"/>
              </a:rPr>
              <a:t>An 1</a:t>
            </a:r>
            <a:r>
              <a:rPr lang="en" sz="3067"/>
              <a:t>2</a:t>
            </a:r>
            <a:r>
              <a:rPr lang="en" sz="3067">
                <a:latin typeface="Calibri"/>
                <a:ea typeface="Calibri"/>
                <a:cs typeface="Calibri"/>
                <a:sym typeface="Calibri"/>
              </a:rPr>
              <a:t> yo with </a:t>
            </a:r>
            <a:r>
              <a:rPr lang="en" sz="3067"/>
              <a:t>myocarditis induced arrest and resuscitation </a:t>
            </a:r>
            <a:r>
              <a:rPr lang="en" sz="3067">
                <a:latin typeface="Calibri"/>
                <a:ea typeface="Calibri"/>
                <a:cs typeface="Calibri"/>
                <a:sym typeface="Calibri"/>
              </a:rPr>
              <a:t>is appropriately enrolled.  On ICU day 3 h</a:t>
            </a:r>
            <a:r>
              <a:rPr lang="en" sz="3067"/>
              <a:t>er</a:t>
            </a:r>
            <a:r>
              <a:rPr lang="en" sz="3067">
                <a:latin typeface="Calibri"/>
                <a:ea typeface="Calibri"/>
                <a:cs typeface="Calibri"/>
                <a:sym typeface="Calibri"/>
              </a:rPr>
              <a:t> routine metabolic panel shows a potassium of 3.2 and an AST of 99 for which she receives no specific intervention.  </a:t>
            </a:r>
            <a:endParaRPr sz="1867">
              <a:latin typeface="Calibri"/>
              <a:ea typeface="Calibri"/>
              <a:cs typeface="Calibri"/>
              <a:sym typeface="Calibri"/>
            </a:endParaRPr>
          </a:p>
        </p:txBody>
      </p:sp>
      <p:sp>
        <p:nvSpPr>
          <p:cNvPr id="2524" name="Google Shape;2524;p295"/>
          <p:cNvSpPr txBox="1">
            <a:spLocks noGrp="1"/>
          </p:cNvSpPr>
          <p:nvPr>
            <p:ph sz="half" idx="1"/>
          </p:nvPr>
        </p:nvSpPr>
        <p:spPr>
          <a:xfrm>
            <a:off x="838200" y="3818965"/>
            <a:ext cx="51816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Adverse event(s)? 	Yes / No</a:t>
            </a:r>
            <a:endParaRPr dirty="0"/>
          </a:p>
          <a:p>
            <a:pPr marL="0" indent="0">
              <a:spcBef>
                <a:spcPts val="1067"/>
              </a:spcBef>
              <a:buClr>
                <a:schemeClr val="dk1"/>
              </a:buClr>
              <a:buSzPts val="2100"/>
              <a:buNone/>
            </a:pPr>
            <a:r>
              <a:rPr lang="en" dirty="0"/>
              <a:t>Serious? 		Yes / No</a:t>
            </a:r>
            <a:endParaRPr dirty="0"/>
          </a:p>
          <a:p>
            <a:pPr marL="0" indent="0">
              <a:spcBef>
                <a:spcPts val="1067"/>
              </a:spcBef>
              <a:buClr>
                <a:schemeClr val="dk1"/>
              </a:buClr>
              <a:buSzPts val="2100"/>
              <a:buNone/>
            </a:pPr>
            <a:r>
              <a:rPr lang="en" dirty="0"/>
              <a:t>Expected?	Yes / No</a:t>
            </a:r>
            <a:endParaRPr dirty="0"/>
          </a:p>
        </p:txBody>
      </p:sp>
      <p:sp>
        <p:nvSpPr>
          <p:cNvPr id="2525" name="Google Shape;2525;p295"/>
          <p:cNvSpPr txBox="1">
            <a:spLocks noGrp="1"/>
          </p:cNvSpPr>
          <p:nvPr>
            <p:ph sz="half" idx="2"/>
          </p:nvPr>
        </p:nvSpPr>
        <p:spPr>
          <a:xfrm>
            <a:off x="6172200" y="3818967"/>
            <a:ext cx="60196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Related?	A. Not related</a:t>
            </a:r>
            <a:endParaRPr dirty="0"/>
          </a:p>
          <a:p>
            <a:pPr marL="0" indent="0">
              <a:spcBef>
                <a:spcPts val="1067"/>
              </a:spcBef>
              <a:buClr>
                <a:schemeClr val="dk1"/>
              </a:buClr>
              <a:buSzPts val="2100"/>
              <a:buNone/>
            </a:pPr>
            <a:r>
              <a:rPr lang="en" dirty="0"/>
              <a:t>	B. Unlikely</a:t>
            </a:r>
            <a:endParaRPr dirty="0"/>
          </a:p>
          <a:p>
            <a:pPr marL="0" indent="0">
              <a:spcBef>
                <a:spcPts val="1067"/>
              </a:spcBef>
              <a:buClr>
                <a:schemeClr val="dk1"/>
              </a:buClr>
              <a:buSzPts val="2100"/>
              <a:buNone/>
            </a:pPr>
            <a:r>
              <a:rPr lang="en" dirty="0"/>
              <a:t>	C. Reasonable Possibly</a:t>
            </a:r>
          </a:p>
          <a:p>
            <a:pPr marL="0" indent="0">
              <a:spcBef>
                <a:spcPts val="1067"/>
              </a:spcBef>
              <a:buClr>
                <a:schemeClr val="dk1"/>
              </a:buClr>
              <a:buSzPts val="2100"/>
              <a:buNone/>
            </a:pPr>
            <a:r>
              <a:rPr lang="en" dirty="0"/>
              <a:t>	D. Definitely</a:t>
            </a:r>
            <a:endParaRPr dirty="0"/>
          </a:p>
          <a:p>
            <a:pPr marL="0" indent="0">
              <a:spcBef>
                <a:spcPts val="1067"/>
              </a:spcBef>
              <a:buClr>
                <a:schemeClr val="dk1"/>
              </a:buClr>
              <a:buSzPts val="2100"/>
              <a:buNone/>
            </a:pPr>
            <a:endParaRPr dirty="0"/>
          </a:p>
          <a:p>
            <a:pPr marL="237061" indent="-50799">
              <a:spcBef>
                <a:spcPts val="1067"/>
              </a:spcBef>
              <a:buClr>
                <a:schemeClr val="dk1"/>
              </a:buClr>
              <a:buSzPts val="2100"/>
              <a:buNone/>
            </a:pPr>
            <a:endParaRPr dirty="0"/>
          </a:p>
        </p:txBody>
      </p:sp>
      <p:sp>
        <p:nvSpPr>
          <p:cNvPr id="2526" name="Google Shape;2526;p295"/>
          <p:cNvSpPr/>
          <p:nvPr/>
        </p:nvSpPr>
        <p:spPr>
          <a:xfrm>
            <a:off x="3086000" y="3834415"/>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31"/>
        <p:cNvGrpSpPr/>
        <p:nvPr/>
      </p:nvGrpSpPr>
      <p:grpSpPr>
        <a:xfrm>
          <a:off x="0" y="0"/>
          <a:ext cx="0" cy="0"/>
          <a:chOff x="0" y="0"/>
          <a:chExt cx="0" cy="0"/>
        </a:xfrm>
      </p:grpSpPr>
      <p:sp>
        <p:nvSpPr>
          <p:cNvPr id="2532" name="Google Shape;2532;p296"/>
          <p:cNvSpPr txBox="1">
            <a:spLocks noGrp="1"/>
          </p:cNvSpPr>
          <p:nvPr>
            <p:ph type="title"/>
          </p:nvPr>
        </p:nvSpPr>
        <p:spPr>
          <a:xfrm>
            <a:off x="838200" y="365125"/>
            <a:ext cx="10515600" cy="3106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2300"/>
            </a:pPr>
            <a:r>
              <a:rPr lang="en" sz="3067"/>
              <a:t>A 17 yo who arrested from an opioid overdose is resuscitated, and appropriately enrolled. After 7 days of diligent care, he remains unresponsive, head CT shows extensive cerebral edema with impending herniation.  His parents opt for a transition to comfort care and he is terminally extubated and dies.</a:t>
            </a:r>
            <a:r>
              <a:rPr lang="en" sz="3067">
                <a:latin typeface="Calibri"/>
                <a:ea typeface="Calibri"/>
                <a:cs typeface="Calibri"/>
                <a:sym typeface="Calibri"/>
              </a:rPr>
              <a:t>  </a:t>
            </a:r>
            <a:endParaRPr sz="1867">
              <a:latin typeface="Calibri"/>
              <a:ea typeface="Calibri"/>
              <a:cs typeface="Calibri"/>
              <a:sym typeface="Calibri"/>
            </a:endParaRPr>
          </a:p>
        </p:txBody>
      </p:sp>
      <p:sp>
        <p:nvSpPr>
          <p:cNvPr id="2533" name="Google Shape;2533;p296"/>
          <p:cNvSpPr txBox="1">
            <a:spLocks noGrp="1"/>
          </p:cNvSpPr>
          <p:nvPr>
            <p:ph sz="half" idx="1"/>
          </p:nvPr>
        </p:nvSpPr>
        <p:spPr>
          <a:xfrm>
            <a:off x="838200" y="3818965"/>
            <a:ext cx="51816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Adverse event(s)? 	Yes / No</a:t>
            </a:r>
            <a:endParaRPr dirty="0"/>
          </a:p>
          <a:p>
            <a:pPr marL="0" indent="0">
              <a:spcBef>
                <a:spcPts val="1067"/>
              </a:spcBef>
              <a:buClr>
                <a:schemeClr val="dk1"/>
              </a:buClr>
              <a:buSzPts val="2100"/>
              <a:buNone/>
            </a:pPr>
            <a:r>
              <a:rPr lang="en" dirty="0"/>
              <a:t>Serious? 		Yes / No</a:t>
            </a:r>
            <a:endParaRPr dirty="0"/>
          </a:p>
          <a:p>
            <a:pPr marL="0" indent="0">
              <a:spcBef>
                <a:spcPts val="1067"/>
              </a:spcBef>
              <a:buClr>
                <a:schemeClr val="dk1"/>
              </a:buClr>
              <a:buSzPts val="2100"/>
              <a:buNone/>
            </a:pPr>
            <a:r>
              <a:rPr lang="en" dirty="0"/>
              <a:t>Expected?	Yes / No</a:t>
            </a:r>
            <a:endParaRPr dirty="0"/>
          </a:p>
        </p:txBody>
      </p:sp>
      <p:sp>
        <p:nvSpPr>
          <p:cNvPr id="2534" name="Google Shape;2534;p296"/>
          <p:cNvSpPr txBox="1">
            <a:spLocks noGrp="1"/>
          </p:cNvSpPr>
          <p:nvPr>
            <p:ph sz="half" idx="2"/>
          </p:nvPr>
        </p:nvSpPr>
        <p:spPr>
          <a:xfrm>
            <a:off x="6172200" y="3818967"/>
            <a:ext cx="5977200" cy="23580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2100"/>
              <a:buNone/>
            </a:pPr>
            <a:r>
              <a:rPr lang="en" dirty="0"/>
              <a:t>Related?	A. Not related</a:t>
            </a:r>
            <a:endParaRPr dirty="0"/>
          </a:p>
          <a:p>
            <a:pPr marL="0" indent="0">
              <a:spcBef>
                <a:spcPts val="1067"/>
              </a:spcBef>
              <a:buClr>
                <a:schemeClr val="dk1"/>
              </a:buClr>
              <a:buSzPts val="2100"/>
              <a:buNone/>
            </a:pPr>
            <a:r>
              <a:rPr lang="en" dirty="0"/>
              <a:t>	B. Unlikely</a:t>
            </a:r>
            <a:endParaRPr dirty="0"/>
          </a:p>
          <a:p>
            <a:pPr marL="0" indent="0">
              <a:spcBef>
                <a:spcPts val="1067"/>
              </a:spcBef>
              <a:buClr>
                <a:schemeClr val="dk1"/>
              </a:buClr>
              <a:buSzPts val="2100"/>
              <a:buNone/>
            </a:pPr>
            <a:r>
              <a:rPr lang="en" dirty="0"/>
              <a:t>	C. Reasonable Possibly</a:t>
            </a:r>
            <a:endParaRPr dirty="0"/>
          </a:p>
          <a:p>
            <a:pPr marL="0" indent="0">
              <a:spcBef>
                <a:spcPts val="1067"/>
              </a:spcBef>
              <a:buClr>
                <a:schemeClr val="dk1"/>
              </a:buClr>
              <a:buSzPts val="2100"/>
              <a:buNone/>
            </a:pPr>
            <a:r>
              <a:rPr lang="en" dirty="0"/>
              <a:t>	D. Definitely</a:t>
            </a:r>
            <a:endParaRPr dirty="0"/>
          </a:p>
          <a:p>
            <a:pPr marL="0" indent="0">
              <a:spcBef>
                <a:spcPts val="1067"/>
              </a:spcBef>
              <a:buClr>
                <a:schemeClr val="dk1"/>
              </a:buClr>
              <a:buSzPts val="2100"/>
              <a:buNone/>
            </a:pPr>
            <a:endParaRPr dirty="0"/>
          </a:p>
          <a:p>
            <a:pPr marL="237061" indent="-50799">
              <a:spcBef>
                <a:spcPts val="1067"/>
              </a:spcBef>
              <a:buClr>
                <a:schemeClr val="dk1"/>
              </a:buClr>
              <a:buSzPts val="2100"/>
              <a:buNone/>
            </a:pPr>
            <a:endParaRPr dirty="0"/>
          </a:p>
        </p:txBody>
      </p:sp>
      <p:sp>
        <p:nvSpPr>
          <p:cNvPr id="2535" name="Google Shape;2535;p296"/>
          <p:cNvSpPr/>
          <p:nvPr/>
        </p:nvSpPr>
        <p:spPr>
          <a:xfrm>
            <a:off x="2654823" y="3842903"/>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36" name="Google Shape;2536;p296"/>
          <p:cNvSpPr/>
          <p:nvPr/>
        </p:nvSpPr>
        <p:spPr>
          <a:xfrm>
            <a:off x="2664533" y="4269325"/>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37" name="Google Shape;2537;p296"/>
          <p:cNvSpPr/>
          <p:nvPr/>
        </p:nvSpPr>
        <p:spPr>
          <a:xfrm>
            <a:off x="2664533" y="4807365"/>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538" name="Google Shape;2538;p296"/>
          <p:cNvSpPr/>
          <p:nvPr/>
        </p:nvSpPr>
        <p:spPr>
          <a:xfrm>
            <a:off x="7001491" y="3888125"/>
            <a:ext cx="686000" cy="381200"/>
          </a:xfrm>
          <a:prstGeom prst="ellipse">
            <a:avLst/>
          </a:prstGeom>
          <a:no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sp>
        <p:nvSpPr>
          <p:cNvPr id="2283" name="Google Shape;2283;p263"/>
          <p:cNvSpPr txBox="1"/>
          <p:nvPr/>
        </p:nvSpPr>
        <p:spPr>
          <a:xfrm>
            <a:off x="180833" y="-282799"/>
            <a:ext cx="10332400" cy="784854"/>
          </a:xfrm>
          <a:prstGeom prst="rect">
            <a:avLst/>
          </a:prstGeom>
          <a:noFill/>
          <a:ln>
            <a:noFill/>
          </a:ln>
        </p:spPr>
        <p:txBody>
          <a:bodyPr spcFirstLastPara="1" wrap="square" lIns="121900" tIns="121900" rIns="121900" bIns="121900" anchor="t" anchorCtr="0">
            <a:spAutoFit/>
          </a:bodyPr>
          <a:lstStyle/>
          <a:p>
            <a:pPr marL="304792" indent="-371677">
              <a:lnSpc>
                <a:spcPct val="70000"/>
              </a:lnSpc>
              <a:spcBef>
                <a:spcPts val="1333"/>
              </a:spcBef>
              <a:buClr>
                <a:schemeClr val="dk1"/>
              </a:buClr>
              <a:buSzPts val="2590"/>
              <a:buChar char="•"/>
            </a:pPr>
            <a:endParaRPr sz="3453">
              <a:solidFill>
                <a:schemeClr val="dk1"/>
              </a:solidFill>
              <a:latin typeface="Calibri"/>
              <a:ea typeface="Calibri"/>
              <a:cs typeface="Calibri"/>
              <a:sym typeface="Calibri"/>
            </a:endParaRPr>
          </a:p>
        </p:txBody>
      </p:sp>
      <p:sp>
        <p:nvSpPr>
          <p:cNvPr id="2284" name="Google Shape;2284;p263"/>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What is adverse?</a:t>
            </a:r>
            <a:endParaRPr/>
          </a:p>
        </p:txBody>
      </p:sp>
      <p:sp>
        <p:nvSpPr>
          <p:cNvPr id="2285" name="Google Shape;2285;p263"/>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Clr>
                <a:schemeClr val="dk1"/>
              </a:buClr>
              <a:buSzPts val="1100"/>
              <a:buNone/>
            </a:pPr>
            <a:r>
              <a:rPr lang="en"/>
              <a:t>Adverse Events (AEs) are “. . . any untoward medical occurrence in a subject that was not previously identified which does not necessarily have a causal relationship to the study drug…” </a:t>
            </a:r>
            <a:endParaRPr/>
          </a:p>
          <a:p>
            <a:pPr marL="0" indent="0">
              <a:spcBef>
                <a:spcPts val="1067"/>
              </a:spcBef>
              <a:buClr>
                <a:schemeClr val="dk1"/>
              </a:buClr>
              <a:buSzPts val="1100"/>
              <a:buNone/>
            </a:pPr>
            <a:endParaRPr/>
          </a:p>
          <a:p>
            <a:pPr marL="0" indent="0">
              <a:spcBef>
                <a:spcPts val="1067"/>
              </a:spcBef>
              <a:buClr>
                <a:schemeClr val="dk1"/>
              </a:buClr>
              <a:buSzPts val="1100"/>
              <a:buNone/>
            </a:pPr>
            <a:r>
              <a:rPr lang="en"/>
              <a:t>Abnormal lab values are only AE when they are deemed clinically significant by the site investigator. </a:t>
            </a:r>
            <a:endParaRPr/>
          </a:p>
          <a:p>
            <a:pPr marL="0" indent="0">
              <a:spcBef>
                <a:spcPts val="1067"/>
              </a:spcBef>
              <a:buClr>
                <a:schemeClr val="dk1"/>
              </a:buClr>
              <a:buSzPts val="1100"/>
              <a:buNone/>
            </a:pPr>
            <a:endParaRPr/>
          </a:p>
          <a:p>
            <a:pPr marL="0" indent="0">
              <a:spcBef>
                <a:spcPts val="1067"/>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264"/>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What is serious?</a:t>
            </a:r>
            <a:endParaRPr/>
          </a:p>
        </p:txBody>
      </p:sp>
      <p:sp>
        <p:nvSpPr>
          <p:cNvPr id="2291" name="Google Shape;2291;p264"/>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None/>
            </a:pPr>
            <a:r>
              <a:rPr lang="en"/>
              <a:t>Adverse events that…</a:t>
            </a:r>
            <a:endParaRPr/>
          </a:p>
          <a:p>
            <a:pPr marL="609585" indent="-423323">
              <a:spcBef>
                <a:spcPts val="1067"/>
              </a:spcBef>
              <a:buSzPts val="1400"/>
            </a:pPr>
            <a:r>
              <a:rPr lang="en"/>
              <a:t>Are Fatal</a:t>
            </a:r>
            <a:endParaRPr/>
          </a:p>
          <a:p>
            <a:pPr marL="609585" indent="-423323">
              <a:spcBef>
                <a:spcPts val="0"/>
              </a:spcBef>
              <a:buSzPts val="1400"/>
            </a:pPr>
            <a:r>
              <a:rPr lang="en"/>
              <a:t>Are Life-threatening</a:t>
            </a:r>
            <a:endParaRPr/>
          </a:p>
          <a:p>
            <a:pPr marL="609585" indent="-423323">
              <a:spcBef>
                <a:spcPts val="0"/>
              </a:spcBef>
              <a:buSzPts val="1400"/>
            </a:pPr>
            <a:r>
              <a:rPr lang="en"/>
              <a:t>Cause or prolong hospitalization</a:t>
            </a:r>
            <a:endParaRPr/>
          </a:p>
          <a:p>
            <a:pPr marL="609585" indent="-423323">
              <a:spcBef>
                <a:spcPts val="0"/>
              </a:spcBef>
              <a:buSzPts val="1400"/>
            </a:pPr>
            <a:r>
              <a:rPr lang="en"/>
              <a:t>Result in disability/congenital anomaly</a:t>
            </a:r>
            <a:endParaRPr/>
          </a:p>
          <a:p>
            <a:pPr marL="609585" indent="-423323">
              <a:spcBef>
                <a:spcPts val="0"/>
              </a:spcBef>
              <a:buSzPts val="1400"/>
            </a:pPr>
            <a:r>
              <a:rPr lang="en"/>
              <a:t>Require intervention to prevent permanent impairment</a:t>
            </a:r>
            <a:endParaRPr/>
          </a:p>
          <a:p>
            <a:pPr marL="0" indent="0">
              <a:spcBef>
                <a:spcPts val="1067"/>
              </a:spcBef>
              <a:buClr>
                <a:schemeClr val="dk1"/>
              </a:buClr>
              <a:buSzPts val="1100"/>
              <a:buNone/>
            </a:pPr>
            <a:endParaRPr/>
          </a:p>
          <a:p>
            <a:pPr marL="0" indent="0">
              <a:spcBef>
                <a:spcPts val="1067"/>
              </a:spcBef>
              <a:buClr>
                <a:schemeClr val="dk1"/>
              </a:buClr>
              <a:buSzPts val="1100"/>
              <a:buNone/>
            </a:pPr>
            <a:r>
              <a:rPr lang="en"/>
              <a:t>Report all SAE.  </a:t>
            </a:r>
            <a:endParaRPr/>
          </a:p>
          <a:p>
            <a:pPr marL="0" indent="0">
              <a:spcBef>
                <a:spcPts val="1067"/>
              </a:spcBef>
              <a:buClr>
                <a:schemeClr val="dk1"/>
              </a:buClr>
              <a:buSzPts val="1100"/>
              <a:buNone/>
            </a:pPr>
            <a:r>
              <a:rPr lang="en"/>
              <a:t>Report only non-serious occurring in the first 120 hours (5 days) </a:t>
            </a:r>
            <a:endParaRPr/>
          </a:p>
          <a:p>
            <a:pPr marL="0" indent="0">
              <a:spcBef>
                <a:spcPts val="1067"/>
              </a:spcBef>
              <a:buClr>
                <a:schemeClr val="dk1"/>
              </a:buClr>
              <a:buSzPts val="1100"/>
              <a:buNone/>
            </a:pPr>
            <a:endParaRPr/>
          </a:p>
          <a:p>
            <a:pPr marL="0" indent="0">
              <a:spcBef>
                <a:spcPts val="1067"/>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5"/>
        <p:cNvGrpSpPr/>
        <p:nvPr/>
      </p:nvGrpSpPr>
      <p:grpSpPr>
        <a:xfrm>
          <a:off x="0" y="0"/>
          <a:ext cx="0" cy="0"/>
          <a:chOff x="0" y="0"/>
          <a:chExt cx="0" cy="0"/>
        </a:xfrm>
      </p:grpSpPr>
      <p:sp>
        <p:nvSpPr>
          <p:cNvPr id="2296" name="Google Shape;2296;p265"/>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a:t>What is severity?</a:t>
            </a:r>
            <a:endParaRPr/>
          </a:p>
        </p:txBody>
      </p:sp>
      <p:sp>
        <p:nvSpPr>
          <p:cNvPr id="2297" name="Google Shape;2297;p265"/>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spcBef>
                <a:spcPts val="1067"/>
              </a:spcBef>
              <a:buNone/>
            </a:pPr>
            <a:r>
              <a:rPr lang="en" dirty="0"/>
              <a:t>Is a grade of “how bad” - from 1 to 5</a:t>
            </a:r>
            <a:endParaRPr dirty="0"/>
          </a:p>
          <a:p>
            <a:pPr marL="0" indent="0">
              <a:spcBef>
                <a:spcPts val="1067"/>
              </a:spcBef>
              <a:buNone/>
            </a:pPr>
            <a:r>
              <a:rPr lang="en" dirty="0"/>
              <a:t>Use the CTCAE dictionary for event-specific </a:t>
            </a:r>
            <a:r>
              <a:rPr lang="en" b="1" dirty="0"/>
              <a:t>severity </a:t>
            </a:r>
            <a:r>
              <a:rPr lang="en" dirty="0"/>
              <a:t>when possible</a:t>
            </a:r>
            <a:endParaRPr dirty="0"/>
          </a:p>
          <a:p>
            <a:pPr marL="0" indent="0">
              <a:spcBef>
                <a:spcPts val="1067"/>
              </a:spcBef>
              <a:buNone/>
            </a:pPr>
            <a:r>
              <a:rPr lang="en" dirty="0"/>
              <a:t>Use the CTCAE general scheme for events not in the dictionary</a:t>
            </a:r>
            <a:endParaRPr dirty="0"/>
          </a:p>
          <a:p>
            <a:pPr marL="0" indent="0">
              <a:spcBef>
                <a:spcPts val="1067"/>
              </a:spcBef>
              <a:buNone/>
            </a:pPr>
            <a:r>
              <a:rPr lang="en" dirty="0"/>
              <a:t>Do </a:t>
            </a:r>
            <a:r>
              <a:rPr lang="en" b="1" dirty="0"/>
              <a:t>NOT</a:t>
            </a:r>
            <a:r>
              <a:rPr lang="en" dirty="0"/>
              <a:t> use the CTCAE dictionary for anything else.</a:t>
            </a:r>
            <a:endParaRPr dirty="0"/>
          </a:p>
        </p:txBody>
      </p:sp>
      <p:pic>
        <p:nvPicPr>
          <p:cNvPr id="2298" name="Google Shape;2298;p265"/>
          <p:cNvPicPr preferRelativeResize="0"/>
          <p:nvPr/>
        </p:nvPicPr>
        <p:blipFill rotWithShape="1">
          <a:blip r:embed="rId3">
            <a:alphaModFix/>
          </a:blip>
          <a:srcRect l="13751" t="29336" r="15616" b="25786"/>
          <a:stretch/>
        </p:blipFill>
        <p:spPr>
          <a:xfrm>
            <a:off x="8549433" y="4799101"/>
            <a:ext cx="2746768" cy="9134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2"/>
        <p:cNvGrpSpPr/>
        <p:nvPr/>
      </p:nvGrpSpPr>
      <p:grpSpPr>
        <a:xfrm>
          <a:off x="0" y="0"/>
          <a:ext cx="0" cy="0"/>
          <a:chOff x="0" y="0"/>
          <a:chExt cx="0" cy="0"/>
        </a:xfrm>
      </p:grpSpPr>
      <p:pic>
        <p:nvPicPr>
          <p:cNvPr id="2303" name="Google Shape;2303;p266"/>
          <p:cNvPicPr preferRelativeResize="0"/>
          <p:nvPr/>
        </p:nvPicPr>
        <p:blipFill rotWithShape="1">
          <a:blip r:embed="rId3">
            <a:alphaModFix/>
          </a:blip>
          <a:srcRect t="41285" r="29403" b="-1716"/>
          <a:stretch/>
        </p:blipFill>
        <p:spPr>
          <a:xfrm>
            <a:off x="559184" y="2187100"/>
            <a:ext cx="11073632" cy="3904733"/>
          </a:xfrm>
          <a:prstGeom prst="rect">
            <a:avLst/>
          </a:prstGeom>
          <a:noFill/>
          <a:ln>
            <a:noFill/>
          </a:ln>
        </p:spPr>
      </p:pic>
      <p:sp>
        <p:nvSpPr>
          <p:cNvPr id="2304" name="Google Shape;2304;p266"/>
          <p:cNvSpPr txBox="1">
            <a:spLocks noGrp="1"/>
          </p:cNvSpPr>
          <p:nvPr>
            <p:ph type="title" idx="4294967295"/>
          </p:nvPr>
        </p:nvSpPr>
        <p:spPr>
          <a:xfrm>
            <a:off x="0" y="593725"/>
            <a:ext cx="11360150" cy="830263"/>
          </a:xfrm>
          <a:prstGeom prst="rect">
            <a:avLst/>
          </a:prstGeom>
        </p:spPr>
        <p:txBody>
          <a:bodyPr spcFirstLastPara="1" vert="horz" wrap="square" lIns="91433" tIns="45700" rIns="91433" bIns="45700" rtlCol="0" anchor="ctr" anchorCtr="0">
            <a:noAutofit/>
          </a:bodyPr>
          <a:lstStyle/>
          <a:p>
            <a:pPr>
              <a:spcBef>
                <a:spcPts val="0"/>
              </a:spcBef>
            </a:pPr>
            <a:r>
              <a:rPr lang="en"/>
              <a:t>What is severity?</a:t>
            </a:r>
            <a:endParaRPr/>
          </a:p>
        </p:txBody>
      </p:sp>
      <p:sp>
        <p:nvSpPr>
          <p:cNvPr id="2305" name="Google Shape;2305;p266"/>
          <p:cNvSpPr txBox="1">
            <a:spLocks noGrp="1"/>
          </p:cNvSpPr>
          <p:nvPr>
            <p:ph type="body" idx="4294967295"/>
          </p:nvPr>
        </p:nvSpPr>
        <p:spPr>
          <a:xfrm>
            <a:off x="0" y="1536700"/>
            <a:ext cx="11360150" cy="4554538"/>
          </a:xfrm>
          <a:prstGeom prst="rect">
            <a:avLst/>
          </a:prstGeom>
        </p:spPr>
        <p:txBody>
          <a:bodyPr spcFirstLastPara="1" vert="horz" wrap="square" lIns="91433" tIns="45700" rIns="91433" bIns="45700" rtlCol="0" anchor="t" anchorCtr="0">
            <a:noAutofit/>
          </a:bodyPr>
          <a:lstStyle/>
          <a:p>
            <a:pPr marL="0" indent="0">
              <a:spcBef>
                <a:spcPts val="1067"/>
              </a:spcBef>
              <a:buClr>
                <a:schemeClr val="dk1"/>
              </a:buClr>
              <a:buSzPts val="1100"/>
              <a:buNone/>
            </a:pPr>
            <a:r>
              <a:rPr lang="en"/>
              <a:t>Non-event specific severity</a:t>
            </a:r>
            <a:endParaRPr/>
          </a:p>
          <a:p>
            <a:pPr marL="0" indent="0">
              <a:spcBef>
                <a:spcPts val="1067"/>
              </a:spcBef>
              <a:buClr>
                <a:schemeClr val="dk1"/>
              </a:buClr>
              <a:buSzPts val="1100"/>
              <a:buNone/>
            </a:pPr>
            <a:endParaRPr/>
          </a:p>
          <a:p>
            <a:pPr marL="0" indent="0">
              <a:spcBef>
                <a:spcPts val="1067"/>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pic>
        <p:nvPicPr>
          <p:cNvPr id="2310" name="Google Shape;2310;p267"/>
          <p:cNvPicPr preferRelativeResize="0"/>
          <p:nvPr/>
        </p:nvPicPr>
        <p:blipFill>
          <a:blip r:embed="rId3">
            <a:alphaModFix/>
          </a:blip>
          <a:stretch>
            <a:fillRect/>
          </a:stretch>
        </p:blipFill>
        <p:spPr>
          <a:xfrm>
            <a:off x="8129201" y="1053701"/>
            <a:ext cx="2779633" cy="4933833"/>
          </a:xfrm>
          <a:prstGeom prst="rect">
            <a:avLst/>
          </a:prstGeom>
          <a:noFill/>
          <a:ln>
            <a:noFill/>
          </a:ln>
        </p:spPr>
      </p:pic>
      <p:pic>
        <p:nvPicPr>
          <p:cNvPr id="2311" name="Google Shape;2311;p267"/>
          <p:cNvPicPr preferRelativeResize="0"/>
          <p:nvPr/>
        </p:nvPicPr>
        <p:blipFill rotWithShape="1">
          <a:blip r:embed="rId4">
            <a:alphaModFix/>
          </a:blip>
          <a:srcRect l="11486" r="41571"/>
          <a:stretch/>
        </p:blipFill>
        <p:spPr>
          <a:xfrm>
            <a:off x="7387967" y="203200"/>
            <a:ext cx="3770100" cy="6654800"/>
          </a:xfrm>
          <a:prstGeom prst="rect">
            <a:avLst/>
          </a:prstGeom>
          <a:noFill/>
          <a:ln>
            <a:noFill/>
          </a:ln>
        </p:spPr>
      </p:pic>
      <p:pic>
        <p:nvPicPr>
          <p:cNvPr id="2312" name="Google Shape;2312;p267"/>
          <p:cNvPicPr preferRelativeResize="0"/>
          <p:nvPr/>
        </p:nvPicPr>
        <p:blipFill>
          <a:blip r:embed="rId5">
            <a:alphaModFix/>
          </a:blip>
          <a:stretch>
            <a:fillRect/>
          </a:stretch>
        </p:blipFill>
        <p:spPr>
          <a:xfrm>
            <a:off x="990469" y="4008975"/>
            <a:ext cx="2628900" cy="2578100"/>
          </a:xfrm>
          <a:prstGeom prst="rect">
            <a:avLst/>
          </a:prstGeom>
          <a:noFill/>
          <a:ln w="9525" cap="flat" cmpd="sng">
            <a:solidFill>
              <a:schemeClr val="dk2"/>
            </a:solidFill>
            <a:prstDash val="solid"/>
            <a:round/>
            <a:headEnd type="none" w="sm" len="sm"/>
            <a:tailEnd type="none" w="sm" len="sm"/>
          </a:ln>
        </p:spPr>
      </p:pic>
      <p:sp>
        <p:nvSpPr>
          <p:cNvPr id="2313" name="Google Shape;2313;p267"/>
          <p:cNvSpPr txBox="1">
            <a:spLocks noGrp="1"/>
          </p:cNvSpPr>
          <p:nvPr>
            <p:ph type="title" idx="4294967295"/>
          </p:nvPr>
        </p:nvSpPr>
        <p:spPr>
          <a:xfrm>
            <a:off x="0" y="593725"/>
            <a:ext cx="11360150" cy="830263"/>
          </a:xfrm>
          <a:prstGeom prst="rect">
            <a:avLst/>
          </a:prstGeom>
        </p:spPr>
        <p:txBody>
          <a:bodyPr spcFirstLastPara="1" vert="horz" wrap="square" lIns="91433" tIns="45700" rIns="91433" bIns="45700" rtlCol="0" anchor="ctr" anchorCtr="0">
            <a:noAutofit/>
          </a:bodyPr>
          <a:lstStyle/>
          <a:p>
            <a:pPr>
              <a:spcBef>
                <a:spcPts val="0"/>
              </a:spcBef>
            </a:pPr>
            <a:r>
              <a:rPr lang="en"/>
              <a:t>What is severity?</a:t>
            </a:r>
            <a:endParaRPr/>
          </a:p>
        </p:txBody>
      </p:sp>
      <p:sp>
        <p:nvSpPr>
          <p:cNvPr id="2314" name="Google Shape;2314;p267"/>
          <p:cNvSpPr txBox="1">
            <a:spLocks noGrp="1"/>
          </p:cNvSpPr>
          <p:nvPr>
            <p:ph type="body" idx="4294967295"/>
          </p:nvPr>
        </p:nvSpPr>
        <p:spPr>
          <a:xfrm>
            <a:off x="0" y="1536700"/>
            <a:ext cx="11360150" cy="4554538"/>
          </a:xfrm>
          <a:prstGeom prst="rect">
            <a:avLst/>
          </a:prstGeom>
        </p:spPr>
        <p:txBody>
          <a:bodyPr spcFirstLastPara="1" vert="horz" wrap="square" lIns="91433" tIns="45700" rIns="91433" bIns="45700" rtlCol="0" anchor="t" anchorCtr="0">
            <a:noAutofit/>
          </a:bodyPr>
          <a:lstStyle/>
          <a:p>
            <a:pPr marL="0" indent="0">
              <a:spcBef>
                <a:spcPts val="1067"/>
              </a:spcBef>
              <a:buClr>
                <a:schemeClr val="dk1"/>
              </a:buClr>
              <a:buSzPts val="1100"/>
              <a:buNone/>
            </a:pPr>
            <a:r>
              <a:rPr lang="en"/>
              <a:t>Event specific severity</a:t>
            </a:r>
            <a:endParaRPr/>
          </a:p>
          <a:p>
            <a:pPr marL="0" indent="0">
              <a:spcBef>
                <a:spcPts val="1067"/>
              </a:spcBef>
              <a:buClr>
                <a:schemeClr val="dk1"/>
              </a:buClr>
              <a:buSzPts val="1100"/>
              <a:buNone/>
            </a:pPr>
            <a:endParaRPr/>
          </a:p>
          <a:p>
            <a:pPr marL="0" indent="0">
              <a:spcBef>
                <a:spcPts val="1067"/>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9"/>
        <p:cNvGrpSpPr/>
        <p:nvPr/>
      </p:nvGrpSpPr>
      <p:grpSpPr>
        <a:xfrm>
          <a:off x="0" y="0"/>
          <a:ext cx="0" cy="0"/>
          <a:chOff x="0" y="0"/>
          <a:chExt cx="0" cy="0"/>
        </a:xfrm>
      </p:grpSpPr>
      <p:sp>
        <p:nvSpPr>
          <p:cNvPr id="2320" name="Google Shape;2320;p268"/>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000"/>
            </a:pPr>
            <a:r>
              <a:rPr lang="en" sz="4000"/>
              <a:t>What is relatedness?</a:t>
            </a:r>
            <a:r>
              <a:rPr lang="en" sz="3200">
                <a:solidFill>
                  <a:schemeClr val="lt1"/>
                </a:solidFill>
              </a:rPr>
              <a:t>Relatedness algorithm</a:t>
            </a:r>
            <a:endParaRPr/>
          </a:p>
        </p:txBody>
      </p:sp>
      <p:sp>
        <p:nvSpPr>
          <p:cNvPr id="2321" name="Google Shape;2321;p268"/>
          <p:cNvSpPr txBox="1">
            <a:spLocks noGrp="1"/>
          </p:cNvSpPr>
          <p:nvPr>
            <p:ph sz="half" idx="1"/>
          </p:nvPr>
        </p:nvSpPr>
        <p:spPr>
          <a:prstGeom prst="rect">
            <a:avLst/>
          </a:prstGeom>
          <a:noFill/>
          <a:ln>
            <a:noFill/>
          </a:ln>
        </p:spPr>
        <p:txBody>
          <a:bodyPr spcFirstLastPara="1" vert="horz" wrap="square" lIns="91433" tIns="45700" rIns="91433" bIns="45700" rtlCol="0" anchor="t" anchorCtr="0">
            <a:noAutofit/>
          </a:bodyPr>
          <a:lstStyle/>
          <a:p>
            <a:pPr marL="237061" indent="-237061">
              <a:spcBef>
                <a:spcPts val="0"/>
              </a:spcBef>
              <a:buClr>
                <a:schemeClr val="dk1"/>
              </a:buClr>
              <a:buSzPts val="1500"/>
              <a:buNone/>
            </a:pPr>
            <a:r>
              <a:rPr lang="en" sz="2000" b="1"/>
              <a:t>Not Related</a:t>
            </a:r>
            <a:endParaRPr sz="2000"/>
          </a:p>
          <a:p>
            <a:pPr marL="237061" indent="-228594">
              <a:spcBef>
                <a:spcPts val="0"/>
              </a:spcBef>
              <a:buClr>
                <a:schemeClr val="dk1"/>
              </a:buClr>
              <a:buSzPts val="1500"/>
            </a:pPr>
            <a:r>
              <a:rPr lang="en" sz="2000"/>
              <a:t>The timing is wrong and there was clearly another cause</a:t>
            </a:r>
            <a:endParaRPr sz="2000" b="1"/>
          </a:p>
          <a:p>
            <a:pPr marL="237061" indent="-237061">
              <a:spcBef>
                <a:spcPts val="1467"/>
              </a:spcBef>
              <a:buClr>
                <a:schemeClr val="dk1"/>
              </a:buClr>
              <a:buSzPts val="1500"/>
              <a:buNone/>
            </a:pPr>
            <a:endParaRPr sz="2000" b="1"/>
          </a:p>
          <a:p>
            <a:pPr marL="237061" indent="-237061">
              <a:spcBef>
                <a:spcPts val="1467"/>
              </a:spcBef>
              <a:buClr>
                <a:schemeClr val="dk1"/>
              </a:buClr>
              <a:buSzPts val="1500"/>
              <a:buNone/>
            </a:pPr>
            <a:r>
              <a:rPr lang="en" sz="2000" b="1"/>
              <a:t>Unlikely </a:t>
            </a:r>
            <a:r>
              <a:rPr lang="en" sz="1867"/>
              <a:t>(both of the following, but timing doesn’t matter)</a:t>
            </a:r>
            <a:endParaRPr/>
          </a:p>
          <a:p>
            <a:pPr marL="237061" indent="-228594">
              <a:spcBef>
                <a:spcPts val="0"/>
              </a:spcBef>
              <a:buClr>
                <a:schemeClr val="dk1"/>
              </a:buClr>
              <a:buSzPts val="1500"/>
            </a:pPr>
            <a:r>
              <a:rPr lang="en" sz="2000"/>
              <a:t>Another cause is possible</a:t>
            </a:r>
            <a:endParaRPr/>
          </a:p>
          <a:p>
            <a:pPr marL="237061" indent="-228594">
              <a:spcBef>
                <a:spcPts val="0"/>
              </a:spcBef>
              <a:buClr>
                <a:schemeClr val="dk1"/>
              </a:buClr>
              <a:buSzPts val="1500"/>
            </a:pPr>
            <a:r>
              <a:rPr lang="en" sz="2000"/>
              <a:t>Not something the intervention is known to cause</a:t>
            </a:r>
            <a:endParaRPr sz="2000" b="1"/>
          </a:p>
        </p:txBody>
      </p:sp>
      <p:sp>
        <p:nvSpPr>
          <p:cNvPr id="2322" name="Google Shape;2322;p268"/>
          <p:cNvSpPr txBox="1">
            <a:spLocks noGrp="1"/>
          </p:cNvSpPr>
          <p:nvPr>
            <p:ph sz="half" idx="2"/>
          </p:nvPr>
        </p:nvSpPr>
        <p:spPr>
          <a:xfrm>
            <a:off x="6172200" y="1825625"/>
            <a:ext cx="5869600" cy="4351200"/>
          </a:xfrm>
          <a:prstGeom prst="rect">
            <a:avLst/>
          </a:prstGeom>
          <a:noFill/>
          <a:ln>
            <a:noFill/>
          </a:ln>
        </p:spPr>
        <p:txBody>
          <a:bodyPr spcFirstLastPara="1" vert="horz" wrap="square" lIns="91433" tIns="45700" rIns="91433" bIns="45700" rtlCol="0" anchor="t" anchorCtr="0">
            <a:noAutofit/>
          </a:bodyPr>
          <a:lstStyle/>
          <a:p>
            <a:pPr marL="237061" indent="-237061">
              <a:spcBef>
                <a:spcPts val="0"/>
              </a:spcBef>
              <a:buClr>
                <a:schemeClr val="dk1"/>
              </a:buClr>
              <a:buSzPts val="1500"/>
              <a:buNone/>
            </a:pPr>
            <a:r>
              <a:rPr lang="en" sz="2000" b="1"/>
              <a:t>Reasonable Possibly </a:t>
            </a:r>
            <a:r>
              <a:rPr lang="en" sz="1867"/>
              <a:t>(2 of 3)</a:t>
            </a:r>
            <a:endParaRPr/>
          </a:p>
          <a:p>
            <a:pPr marL="237061" indent="-228594">
              <a:spcBef>
                <a:spcPts val="0"/>
              </a:spcBef>
              <a:buClr>
                <a:schemeClr val="dk1"/>
              </a:buClr>
              <a:buSzPts val="1500"/>
            </a:pPr>
            <a:r>
              <a:rPr lang="en" sz="2000"/>
              <a:t>Timing is suggestive. </a:t>
            </a:r>
            <a:endParaRPr/>
          </a:p>
          <a:p>
            <a:pPr marL="237061" indent="-228594">
              <a:spcBef>
                <a:spcPts val="0"/>
              </a:spcBef>
              <a:buClr>
                <a:schemeClr val="dk1"/>
              </a:buClr>
              <a:buSzPts val="1500"/>
            </a:pPr>
            <a:r>
              <a:rPr lang="en" sz="2000"/>
              <a:t>Not readily caused by something else </a:t>
            </a:r>
            <a:endParaRPr/>
          </a:p>
          <a:p>
            <a:pPr marL="237061" indent="-228594">
              <a:spcBef>
                <a:spcPts val="0"/>
              </a:spcBef>
              <a:buClr>
                <a:schemeClr val="dk1"/>
              </a:buClr>
              <a:buSzPts val="1500"/>
            </a:pPr>
            <a:r>
              <a:rPr lang="en" sz="2000"/>
              <a:t>This is something the intervention is known to cause. </a:t>
            </a:r>
            <a:endParaRPr sz="2000" b="1"/>
          </a:p>
          <a:p>
            <a:pPr marL="237061" indent="-237061">
              <a:spcBef>
                <a:spcPts val="1467"/>
              </a:spcBef>
              <a:buClr>
                <a:schemeClr val="dk1"/>
              </a:buClr>
              <a:buSzPts val="1500"/>
              <a:buNone/>
            </a:pPr>
            <a:r>
              <a:rPr lang="en" sz="2000" b="1"/>
              <a:t>Definitely </a:t>
            </a:r>
            <a:r>
              <a:rPr lang="en" sz="1867"/>
              <a:t>(must have all 3)</a:t>
            </a:r>
            <a:endParaRPr/>
          </a:p>
          <a:p>
            <a:pPr marL="237061" indent="-228594">
              <a:spcBef>
                <a:spcPts val="0"/>
              </a:spcBef>
              <a:buClr>
                <a:schemeClr val="dk1"/>
              </a:buClr>
              <a:buSzPts val="1500"/>
            </a:pPr>
            <a:r>
              <a:rPr lang="en" sz="2000"/>
              <a:t>Timing suggests intervention caused the problem. </a:t>
            </a:r>
            <a:endParaRPr/>
          </a:p>
          <a:p>
            <a:pPr marL="237061" indent="-228594">
              <a:spcBef>
                <a:spcPts val="0"/>
              </a:spcBef>
              <a:buClr>
                <a:schemeClr val="dk1"/>
              </a:buClr>
              <a:buSzPts val="1500"/>
            </a:pPr>
            <a:r>
              <a:rPr lang="en" sz="2000"/>
              <a:t>No other possible cause. </a:t>
            </a:r>
            <a:endParaRPr/>
          </a:p>
          <a:p>
            <a:pPr marL="237061" indent="-228594">
              <a:spcBef>
                <a:spcPts val="0"/>
              </a:spcBef>
              <a:buClr>
                <a:schemeClr val="dk1"/>
              </a:buClr>
              <a:buSzPts val="1500"/>
            </a:pPr>
            <a:r>
              <a:rPr lang="en" sz="2000"/>
              <a:t>This is something the intervention is known to cause. </a:t>
            </a:r>
            <a:endParaRPr/>
          </a:p>
          <a:p>
            <a:pPr marL="237061" indent="-101597">
              <a:spcBef>
                <a:spcPts val="1067"/>
              </a:spcBef>
              <a:buClr>
                <a:schemeClr val="dk1"/>
              </a:buClr>
              <a:buSzPts val="1500"/>
              <a:buNone/>
            </a:pPr>
            <a:endParaRPr sz="2000"/>
          </a:p>
        </p:txBody>
      </p:sp>
    </p:spTree>
  </p:cSld>
  <p:clrMapOvr>
    <a:masterClrMapping/>
  </p:clrMapOvr>
</p:sld>
</file>

<file path=ppt/theme/theme1.xml><?xml version="1.0" encoding="utf-8"?>
<a:theme xmlns:a="http://schemas.openxmlformats.org/drawingml/2006/main" name="PICECAP Theme 16-9">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ICECAP Theme 16-9" id="{F28BBBFE-7672-4BB0-8CCA-2C79749AC8AB}" vid="{CEAFBDD7-3F80-4DBA-8AA1-7179F555D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TotalTime>
  <Words>2797</Words>
  <Application>Microsoft Office PowerPoint</Application>
  <PresentationFormat>Widescreen</PresentationFormat>
  <Paragraphs>235</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Bookman Old Style</vt:lpstr>
      <vt:lpstr>Calibri</vt:lpstr>
      <vt:lpstr>Comfortaa</vt:lpstr>
      <vt:lpstr>Raleway</vt:lpstr>
      <vt:lpstr>Source Sans Pro</vt:lpstr>
      <vt:lpstr>PICECAP Theme 16-9</vt:lpstr>
      <vt:lpstr>Adverse Event Reporting Dr. Robert Silbergleit</vt:lpstr>
      <vt:lpstr>PowerPoint Presentation</vt:lpstr>
      <vt:lpstr>Adverse Event Reporting in P-ICECAP</vt:lpstr>
      <vt:lpstr>What is adverse?</vt:lpstr>
      <vt:lpstr>What is serious?</vt:lpstr>
      <vt:lpstr>What is severity?</vt:lpstr>
      <vt:lpstr>What is severity?</vt:lpstr>
      <vt:lpstr>What is severity?</vt:lpstr>
      <vt:lpstr>What is relatedness?Relatedness algorithm</vt:lpstr>
      <vt:lpstr>What is relatedness? Relatedness algorithm</vt:lpstr>
      <vt:lpstr>What not to report…</vt:lpstr>
      <vt:lpstr>How to report</vt:lpstr>
      <vt:lpstr>Data Entry Timelines</vt:lpstr>
      <vt:lpstr>Naming</vt:lpstr>
      <vt:lpstr>Naming</vt:lpstr>
      <vt:lpstr>Naming</vt:lpstr>
      <vt:lpstr>Naming when there is a procedure </vt:lpstr>
      <vt:lpstr>Naming fatal events</vt:lpstr>
      <vt:lpstr>AE of special interest (Q12 Event Type)</vt:lpstr>
      <vt:lpstr>Write good SAE narratives</vt:lpstr>
      <vt:lpstr>How are SAE narratives used?</vt:lpstr>
      <vt:lpstr>Example narrative  (637 characters)</vt:lpstr>
      <vt:lpstr>Too much  (2357 characters)</vt:lpstr>
      <vt:lpstr>Too much - Just enough</vt:lpstr>
      <vt:lpstr>Too much - resolution</vt:lpstr>
      <vt:lpstr>Not enough</vt:lpstr>
      <vt:lpstr>Not enough</vt:lpstr>
      <vt:lpstr>Style points</vt:lpstr>
      <vt:lpstr>SAE review process</vt:lpstr>
      <vt:lpstr>PowerPoint Presentation</vt:lpstr>
      <vt:lpstr>While being screened for enrollment in P-ICECAP, a 2 yo who had drowned has a prolonged seizure requiring treatment which resolves after several rounds of anticonvulsants.  She is subsequently appropriately enrolled.  Anticonvulsant medications are continued after enrollment as is continuous EEG monitoring. </vt:lpstr>
      <vt:lpstr>While being screened for enrollment in P-ICECAP, a 2 yo who had drowned has a prolonged seizure requiring treatment which resolves after several rounds of anticonvulsants.  She is subsequently appropriately enrolled.  Anticonvulsant medications are continued after enrollment as is continuous EEG monitoring.  Brief electrographic seizures are seen.  No AED are added or changed.</vt:lpstr>
      <vt:lpstr>While being screened for enrollment in P-ICECAP, a 2 yo who had drowned has a prolonged seizure requiring treatment which resolves after several rounds of anticonvulsants.  She is subsequently appropriately enrolled.  Despite continued anticonvulsants she develops more seizures in the ICU, and her propofol is titrated up from mild sedation to burst suppression.</vt:lpstr>
      <vt:lpstr>An 8 yo with asthma arrests and aspirates while being endotracheally intubated.  He is resuscitated and appropriately enrolled in P-ICECAP.  On hospital day 3, he develops pneumonia and his PEEP is increased to improve recruitment.  Three hours later he decompensates from a pneumothorax.  A chest tube is placed without complications. </vt:lpstr>
      <vt:lpstr>A 17 yo who arrested from an opioid overdose is resuscitated, appropriately enrolled in P-ICECAP, and randomized to 96 hours cooling duration. Temperature is monitored only with an esophageal probe. At 90 hours, his nurse notices that the esophageal probe has backed out into the pharynx. When advanced back into the esophagus, the temperature is noted to be 29 degrees, but then corrects to 33 over the next hour.</vt:lpstr>
      <vt:lpstr>An 12 yo with myocarditis induced arrest and resuscitation is appropriately enrolled.  On ICU day 3 her routine metabolic panel shows a potassium of 3.2 and an AST of 99 for which she receives no specific intervention.  </vt:lpstr>
      <vt:lpstr>A 17 yo who arrested from an opioid overdose is resuscitated, and appropriately enrolled. After 7 days of diligent care, he remains unresponsive, head CT shows extensive cerebral edema with impending herniation.  His parents opt for a transition to comfort care and he is terminally extubated and dies.  </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Event Reporting Dr. Robert Silbergleit</dc:title>
  <dc:creator>Miller, Courtney</dc:creator>
  <cp:lastModifiedBy>Miller, Courtney</cp:lastModifiedBy>
  <cp:revision>2</cp:revision>
  <dcterms:created xsi:type="dcterms:W3CDTF">2022-06-02T19:13:52Z</dcterms:created>
  <dcterms:modified xsi:type="dcterms:W3CDTF">2022-06-02T19:26:06Z</dcterms:modified>
</cp:coreProperties>
</file>